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 id="269" r:id="rId17"/>
    <p:sldId id="274" r:id="rId18"/>
    <p:sldId id="273" r:id="rId19"/>
    <p:sldId id="272" r:id="rId20"/>
    <p:sldId id="275" r:id="rId21"/>
    <p:sldId id="276" r:id="rId22"/>
    <p:sldId id="277" r:id="rId23"/>
    <p:sldId id="278" r:id="rId24"/>
    <p:sldId id="279" r:id="rId25"/>
    <p:sldId id="280" r:id="rId26"/>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D56"/>
    <a:srgbClr val="282C4E"/>
    <a:srgbClr val="6B3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5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olga\AppData\Roaming\OpenText\DM\Temp\DOCS-%2371989-v1-EAGER_article_results_jan_201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7.3018170546396824E-2"/>
          <c:y val="1.5996665957295875E-2"/>
          <c:w val="0.73881084505001704"/>
          <c:h val="0.8998967865503299"/>
        </c:manualLayout>
      </c:layout>
      <c:bar3DChart>
        <c:barDir val="col"/>
        <c:grouping val="standard"/>
        <c:varyColors val="0"/>
        <c:ser>
          <c:idx val="0"/>
          <c:order val="0"/>
          <c:tx>
            <c:strRef>
              <c:f>figure!$D$82</c:f>
              <c:strCache>
                <c:ptCount val="1"/>
                <c:pt idx="0">
                  <c:v>White Male Advisor</c:v>
                </c:pt>
              </c:strCache>
            </c:strRef>
          </c:tx>
          <c:invertIfNegative val="0"/>
          <c:dLbls>
            <c:dLbl>
              <c:idx val="0"/>
              <c:layout>
                <c:manualLayout>
                  <c:x val="2.2250748823278092E-2"/>
                  <c:y val="-8.0623536922749747E-3"/>
                </c:manualLayout>
              </c:layout>
              <c:showLegendKey val="0"/>
              <c:showVal val="1"/>
              <c:showCatName val="0"/>
              <c:showSerName val="0"/>
              <c:showPercent val="0"/>
              <c:showBubbleSize val="0"/>
            </c:dLbl>
            <c:dLbl>
              <c:idx val="1"/>
              <c:layout>
                <c:manualLayout>
                  <c:x val="3.4231921266581089E-2"/>
                  <c:y val="-8.0625310349721428E-3"/>
                </c:manualLayout>
              </c:layout>
              <c:showLegendKey val="0"/>
              <c:showVal val="1"/>
              <c:showCatName val="0"/>
              <c:showSerName val="0"/>
              <c:showPercent val="0"/>
              <c:showBubbleSize val="0"/>
            </c:dLbl>
            <c:dLbl>
              <c:idx val="2"/>
              <c:layout>
                <c:manualLayout>
                  <c:x val="-1.1981172443303602E-2"/>
                  <c:y val="-7.7360431297440607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figure!$C$83:$C$85</c:f>
              <c:strCache>
                <c:ptCount val="3"/>
                <c:pt idx="0">
                  <c:v>Randomly Selected PhD Graduates</c:v>
                </c:pt>
                <c:pt idx="1">
                  <c:v>MFP Fellows</c:v>
                </c:pt>
                <c:pt idx="2">
                  <c:v>NSF Awardees</c:v>
                </c:pt>
              </c:strCache>
            </c:strRef>
          </c:cat>
          <c:val>
            <c:numRef>
              <c:f>figure!$D$83:$D$85</c:f>
              <c:numCache>
                <c:formatCode>0%</c:formatCode>
                <c:ptCount val="3"/>
                <c:pt idx="0">
                  <c:v>0.3358335277974614</c:v>
                </c:pt>
                <c:pt idx="1">
                  <c:v>0.33106807936599253</c:v>
                </c:pt>
                <c:pt idx="2">
                  <c:v>0.50880552823772052</c:v>
                </c:pt>
              </c:numCache>
            </c:numRef>
          </c:val>
        </c:ser>
        <c:ser>
          <c:idx val="1"/>
          <c:order val="1"/>
          <c:tx>
            <c:strRef>
              <c:f>figure!$E$82</c:f>
              <c:strCache>
                <c:ptCount val="1"/>
                <c:pt idx="0">
                  <c:v>Other Advisor</c:v>
                </c:pt>
              </c:strCache>
            </c:strRef>
          </c:tx>
          <c:invertIfNegative val="0"/>
          <c:dLbls>
            <c:dLbl>
              <c:idx val="0"/>
              <c:layout>
                <c:manualLayout>
                  <c:x val="2.73855370132653E-2"/>
                  <c:y val="-1.240370291551394E-2"/>
                </c:manualLayout>
              </c:layout>
              <c:showLegendKey val="0"/>
              <c:showVal val="1"/>
              <c:showCatName val="0"/>
              <c:showSerName val="0"/>
              <c:showPercent val="0"/>
              <c:showBubbleSize val="0"/>
            </c:dLbl>
            <c:dLbl>
              <c:idx val="1"/>
              <c:layout>
                <c:manualLayout>
                  <c:x val="2.9097133076594239E-2"/>
                  <c:y val="-1.0641093849755381E-2"/>
                </c:manualLayout>
              </c:layout>
              <c:showLegendKey val="0"/>
              <c:showVal val="1"/>
              <c:showCatName val="0"/>
              <c:showSerName val="0"/>
              <c:showPercent val="0"/>
              <c:showBubbleSize val="0"/>
            </c:dLbl>
            <c:dLbl>
              <c:idx val="2"/>
              <c:layout>
                <c:manualLayout>
                  <c:x val="-5.1347881899871904E-3"/>
                  <c:y val="-5.3204582535291197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figure!$C$83:$C$85</c:f>
              <c:strCache>
                <c:ptCount val="3"/>
                <c:pt idx="0">
                  <c:v>Randomly Selected PhD Graduates</c:v>
                </c:pt>
                <c:pt idx="1">
                  <c:v>MFP Fellows</c:v>
                </c:pt>
                <c:pt idx="2">
                  <c:v>NSF Awardees</c:v>
                </c:pt>
              </c:strCache>
            </c:strRef>
          </c:cat>
          <c:val>
            <c:numRef>
              <c:f>figure!$E$83:$E$85</c:f>
              <c:numCache>
                <c:formatCode>0%</c:formatCode>
                <c:ptCount val="3"/>
                <c:pt idx="0">
                  <c:v>0.31597981423415011</c:v>
                </c:pt>
                <c:pt idx="1">
                  <c:v>6.887076778110264E-2</c:v>
                </c:pt>
                <c:pt idx="2">
                  <c:v>0.48621197257917781</c:v>
                </c:pt>
              </c:numCache>
            </c:numRef>
          </c:val>
        </c:ser>
        <c:dLbls>
          <c:showLegendKey val="0"/>
          <c:showVal val="0"/>
          <c:showCatName val="0"/>
          <c:showSerName val="0"/>
          <c:showPercent val="0"/>
          <c:showBubbleSize val="0"/>
        </c:dLbls>
        <c:gapWidth val="150"/>
        <c:shape val="box"/>
        <c:axId val="22531456"/>
        <c:axId val="22541440"/>
        <c:axId val="22452416"/>
      </c:bar3DChart>
      <c:catAx>
        <c:axId val="22531456"/>
        <c:scaling>
          <c:orientation val="minMax"/>
        </c:scaling>
        <c:delete val="0"/>
        <c:axPos val="b"/>
        <c:majorTickMark val="out"/>
        <c:minorTickMark val="none"/>
        <c:tickLblPos val="nextTo"/>
        <c:txPr>
          <a:bodyPr/>
          <a:lstStyle/>
          <a:p>
            <a:pPr>
              <a:defRPr sz="1200"/>
            </a:pPr>
            <a:endParaRPr lang="en-US"/>
          </a:p>
        </c:txPr>
        <c:crossAx val="22541440"/>
        <c:crosses val="autoZero"/>
        <c:auto val="1"/>
        <c:lblAlgn val="ctr"/>
        <c:lblOffset val="100"/>
        <c:noMultiLvlLbl val="0"/>
      </c:catAx>
      <c:valAx>
        <c:axId val="22541440"/>
        <c:scaling>
          <c:orientation val="minMax"/>
        </c:scaling>
        <c:delete val="0"/>
        <c:axPos val="l"/>
        <c:majorGridlines/>
        <c:numFmt formatCode="0%" sourceLinked="1"/>
        <c:majorTickMark val="out"/>
        <c:minorTickMark val="none"/>
        <c:tickLblPos val="nextTo"/>
        <c:txPr>
          <a:bodyPr/>
          <a:lstStyle/>
          <a:p>
            <a:pPr>
              <a:defRPr sz="1200"/>
            </a:pPr>
            <a:endParaRPr lang="en-US"/>
          </a:p>
        </c:txPr>
        <c:crossAx val="22531456"/>
        <c:crosses val="autoZero"/>
        <c:crossBetween val="between"/>
        <c:majorUnit val="0.2"/>
      </c:valAx>
      <c:serAx>
        <c:axId val="22452416"/>
        <c:scaling>
          <c:orientation val="minMax"/>
        </c:scaling>
        <c:delete val="0"/>
        <c:axPos val="b"/>
        <c:majorTickMark val="out"/>
        <c:minorTickMark val="none"/>
        <c:tickLblPos val="nextTo"/>
        <c:txPr>
          <a:bodyPr rot="420000"/>
          <a:lstStyle/>
          <a:p>
            <a:pPr>
              <a:defRPr sz="1200"/>
            </a:pPr>
            <a:endParaRPr lang="en-US"/>
          </a:p>
        </c:txPr>
        <c:crossAx val="22541440"/>
        <c:crosses val="autoZero"/>
      </c:ser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0.01027</cdr:x>
      <cdr:y>0.85642</cdr:y>
    </cdr:from>
    <cdr:to>
      <cdr:x>1</cdr:x>
      <cdr:y>0.91927</cdr:y>
    </cdr:to>
    <cdr:sp macro="" textlink="">
      <cdr:nvSpPr>
        <cdr:cNvPr id="2" name="Rectangle 1"/>
        <cdr:cNvSpPr>
          <a:spLocks xmlns:a="http://schemas.openxmlformats.org/drawingml/2006/main" noChangeArrowheads="1"/>
        </cdr:cNvSpPr>
      </cdr:nvSpPr>
      <cdr:spPr bwMode="auto">
        <a:xfrm xmlns:a="http://schemas.openxmlformats.org/drawingml/2006/main">
          <a:off x="85725" y="4829175"/>
          <a:ext cx="7343776" cy="35439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wrap="square">
          <a:noAutofit/>
        </a:bodyPr>
        <a:lstStyle xmlns:a="http://schemas.openxmlformats.org/drawingml/2006/main">
          <a:defPPr>
            <a:defRPr lang="en-US"/>
          </a:defPPr>
          <a:lvl1pPr algn="l" rtl="0" fontAlgn="base">
            <a:spcBef>
              <a:spcPct val="0"/>
            </a:spcBef>
            <a:spcAft>
              <a:spcPct val="0"/>
            </a:spcAft>
            <a:defRPr sz="1600" kern="1200">
              <a:solidFill>
                <a:srgbClr val="000000"/>
              </a:solidFill>
              <a:latin typeface="Arial" charset="0"/>
            </a:defRPr>
          </a:lvl1pPr>
          <a:lvl2pPr marL="457200" algn="l" rtl="0" fontAlgn="base">
            <a:spcBef>
              <a:spcPct val="0"/>
            </a:spcBef>
            <a:spcAft>
              <a:spcPct val="0"/>
            </a:spcAft>
            <a:defRPr sz="1600" kern="1200">
              <a:solidFill>
                <a:srgbClr val="000000"/>
              </a:solidFill>
              <a:latin typeface="Arial" charset="0"/>
            </a:defRPr>
          </a:lvl2pPr>
          <a:lvl3pPr marL="914400" algn="l" rtl="0" fontAlgn="base">
            <a:spcBef>
              <a:spcPct val="0"/>
            </a:spcBef>
            <a:spcAft>
              <a:spcPct val="0"/>
            </a:spcAft>
            <a:defRPr sz="1600" kern="1200">
              <a:solidFill>
                <a:srgbClr val="000000"/>
              </a:solidFill>
              <a:latin typeface="Arial" charset="0"/>
            </a:defRPr>
          </a:lvl3pPr>
          <a:lvl4pPr marL="1371600" algn="l" rtl="0" fontAlgn="base">
            <a:spcBef>
              <a:spcPct val="0"/>
            </a:spcBef>
            <a:spcAft>
              <a:spcPct val="0"/>
            </a:spcAft>
            <a:defRPr sz="1600" kern="1200">
              <a:solidFill>
                <a:srgbClr val="000000"/>
              </a:solidFill>
              <a:latin typeface="Arial" charset="0"/>
            </a:defRPr>
          </a:lvl4pPr>
          <a:lvl5pPr marL="1828800" algn="l" rtl="0" fontAlgn="base">
            <a:spcBef>
              <a:spcPct val="0"/>
            </a:spcBef>
            <a:spcAft>
              <a:spcPct val="0"/>
            </a:spcAft>
            <a:defRPr sz="1600" kern="1200">
              <a:solidFill>
                <a:srgbClr val="000000"/>
              </a:solidFill>
              <a:latin typeface="Arial" charset="0"/>
            </a:defRPr>
          </a:lvl5pPr>
          <a:lvl6pPr marL="2286000" algn="l" defTabSz="914400" rtl="0" eaLnBrk="1" latinLnBrk="0" hangingPunct="1">
            <a:defRPr sz="1600" kern="1200">
              <a:solidFill>
                <a:srgbClr val="000000"/>
              </a:solidFill>
              <a:latin typeface="Arial" charset="0"/>
            </a:defRPr>
          </a:lvl6pPr>
          <a:lvl7pPr marL="2743200" algn="l" defTabSz="914400" rtl="0" eaLnBrk="1" latinLnBrk="0" hangingPunct="1">
            <a:defRPr sz="1600" kern="1200">
              <a:solidFill>
                <a:srgbClr val="000000"/>
              </a:solidFill>
              <a:latin typeface="Arial" charset="0"/>
            </a:defRPr>
          </a:lvl7pPr>
          <a:lvl8pPr marL="3200400" algn="l" defTabSz="914400" rtl="0" eaLnBrk="1" latinLnBrk="0" hangingPunct="1">
            <a:defRPr sz="1600" kern="1200">
              <a:solidFill>
                <a:srgbClr val="000000"/>
              </a:solidFill>
              <a:latin typeface="Arial" charset="0"/>
            </a:defRPr>
          </a:lvl8pPr>
          <a:lvl9pPr marL="3657600" algn="l" defTabSz="914400" rtl="0" eaLnBrk="1" latinLnBrk="0" hangingPunct="1">
            <a:defRPr sz="1600" kern="1200">
              <a:solidFill>
                <a:srgbClr val="000000"/>
              </a:solidFill>
              <a:latin typeface="Arial" charset="0"/>
            </a:defRPr>
          </a:lvl9pPr>
        </a:lstStyle>
        <a:p xmlns:a="http://schemas.openxmlformats.org/drawingml/2006/main">
          <a:r>
            <a:rPr lang="en-US" sz="1000" i="1" dirty="0">
              <a:solidFill>
                <a:sysClr val="windowText" lastClr="000000"/>
              </a:solidFill>
            </a:rPr>
            <a:t>Note:</a:t>
          </a:r>
          <a:r>
            <a:rPr lang="en-US" sz="1000" i="1" baseline="0" dirty="0">
              <a:solidFill>
                <a:sysClr val="windowText" lastClr="000000"/>
              </a:solidFill>
            </a:rPr>
            <a:t> </a:t>
          </a:r>
          <a:r>
            <a:rPr lang="en-US" sz="1000" i="1" dirty="0">
              <a:solidFill>
                <a:sysClr val="windowText" lastClr="000000"/>
              </a:solidFill>
            </a:rPr>
            <a:t>Results are from </a:t>
          </a:r>
          <a:r>
            <a:rPr lang="en-US" sz="1000" i="1" dirty="0" smtClean="0">
              <a:solidFill>
                <a:sysClr val="windowText" lastClr="000000"/>
              </a:solidFill>
            </a:rPr>
            <a:t>hierarchical logistic </a:t>
          </a:r>
          <a:r>
            <a:rPr lang="en-US" sz="1000" i="1" dirty="0">
              <a:solidFill>
                <a:sysClr val="windowText" lastClr="000000"/>
              </a:solidFill>
            </a:rPr>
            <a:t>regression with robust standard </a:t>
          </a:r>
          <a:r>
            <a:rPr lang="en-US" sz="1000" i="1" dirty="0" smtClean="0">
              <a:solidFill>
                <a:sysClr val="windowText" lastClr="000000"/>
              </a:solidFill>
            </a:rPr>
            <a:t>errors, population mean estimates. Control </a:t>
          </a:r>
          <a:r>
            <a:rPr lang="en-US" sz="1000" i="1" dirty="0">
              <a:solidFill>
                <a:sysClr val="windowText" lastClr="000000"/>
              </a:solidFill>
            </a:rPr>
            <a:t>variables are held constant at the </a:t>
          </a:r>
          <a:r>
            <a:rPr lang="en-US" sz="1000" i="1" dirty="0" smtClean="0">
              <a:solidFill>
                <a:sysClr val="windowText" lastClr="000000"/>
              </a:solidFill>
            </a:rPr>
            <a:t>means for randomly selected PhD graduates. Department-level variance  held constant at zero.</a:t>
          </a:r>
          <a:endParaRPr lang="en-US" sz="1000" i="1"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1CCF0D08-81A5-419A-9417-9E0F59C3EA27}" type="datetimeFigureOut">
              <a:rPr lang="en-US" smtClean="0"/>
              <a:pPr/>
              <a:t>6/30/2014</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6F800993-11B7-400F-A9FC-FE8449ABF874}" type="slidenum">
              <a:rPr lang="en-US" smtClean="0"/>
              <a:pPr/>
              <a:t>‹#›</a:t>
            </a:fld>
            <a:endParaRPr lang="en-US"/>
          </a:p>
        </p:txBody>
      </p:sp>
    </p:spTree>
    <p:extLst>
      <p:ext uri="{BB962C8B-B14F-4D97-AF65-F5344CB8AC3E}">
        <p14:creationId xmlns:p14="http://schemas.microsoft.com/office/powerpoint/2010/main" val="116759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50B1B2-BD39-4E12-8C05-3331A29F43DE}"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0B1B2-BD39-4E12-8C05-3331A29F43DE}"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0B1B2-BD39-4E12-8C05-3331A29F43DE}"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0B1B2-BD39-4E12-8C05-3331A29F43DE}"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0B1B2-BD39-4E12-8C05-3331A29F43DE}"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50B1B2-BD39-4E12-8C05-3331A29F43DE}"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50B1B2-BD39-4E12-8C05-3331A29F43DE}" type="datetimeFigureOut">
              <a:rPr lang="en-US" smtClean="0"/>
              <a:pPr/>
              <a:t>6/30/2014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50B1B2-BD39-4E12-8C05-3331A29F43DE}" type="datetimeFigureOut">
              <a:rPr lang="en-US" smtClean="0"/>
              <a:pPr/>
              <a:t>6/30/2014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0B1B2-BD39-4E12-8C05-3331A29F43DE}" type="datetimeFigureOut">
              <a:rPr lang="en-US" smtClean="0"/>
              <a:pPr/>
              <a:t>6/30/2014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0B1B2-BD39-4E12-8C05-3331A29F43DE}"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0B1B2-BD39-4E12-8C05-3331A29F43DE}"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2E96-746F-4F29-AE5C-8E83F7B085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0B1B2-BD39-4E12-8C05-3331A29F43DE}" type="datetimeFigureOut">
              <a:rPr lang="en-US" smtClean="0"/>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A2E96-746F-4F29-AE5C-8E83F7B085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nter PPT image 1.jpg"/>
          <p:cNvPicPr>
            <a:picLocks noChangeAspect="1"/>
          </p:cNvPicPr>
          <p:nvPr/>
        </p:nvPicPr>
        <p:blipFill>
          <a:blip r:embed="rId2" cstate="print"/>
          <a:stretch>
            <a:fillRect/>
          </a:stretch>
        </p:blipFill>
        <p:spPr>
          <a:xfrm>
            <a:off x="2209800" y="1295400"/>
            <a:ext cx="4726641" cy="2819400"/>
          </a:xfrm>
          <a:prstGeom prst="rect">
            <a:avLst/>
          </a:prstGeom>
          <a:ln w="12700">
            <a:solidFill>
              <a:schemeClr val="tx1"/>
            </a:solidFill>
          </a:ln>
        </p:spPr>
      </p:pic>
      <p:pic>
        <p:nvPicPr>
          <p:cNvPr id="5" name="Picture 27"/>
          <p:cNvPicPr>
            <a:picLocks noChangeAspect="1" noChangeArrowheads="1"/>
          </p:cNvPicPr>
          <p:nvPr/>
        </p:nvPicPr>
        <p:blipFill>
          <a:blip r:embed="rId3" cstate="print"/>
          <a:srcRect/>
          <a:stretch>
            <a:fillRect/>
          </a:stretch>
        </p:blipFill>
        <p:spPr bwMode="auto">
          <a:xfrm>
            <a:off x="7315200" y="5984875"/>
            <a:ext cx="1828800" cy="873125"/>
          </a:xfrm>
          <a:prstGeom prst="rect">
            <a:avLst/>
          </a:prstGeom>
          <a:noFill/>
          <a:ln w="9525">
            <a:noFill/>
            <a:miter lim="800000"/>
            <a:headEnd/>
            <a:tailEnd/>
          </a:ln>
        </p:spPr>
      </p:pic>
      <p:sp>
        <p:nvSpPr>
          <p:cNvPr id="6" name="TextBox 5"/>
          <p:cNvSpPr txBox="1"/>
          <p:nvPr/>
        </p:nvSpPr>
        <p:spPr>
          <a:xfrm>
            <a:off x="381000" y="228600"/>
            <a:ext cx="8382000" cy="457200"/>
          </a:xfrm>
          <a:prstGeom prst="rect">
            <a:avLst/>
          </a:prstGeom>
          <a:noFill/>
        </p:spPr>
        <p:txBody>
          <a:bodyPr wrap="square" rtlCol="0">
            <a:spAutoFit/>
          </a:bodyPr>
          <a:lstStyle/>
          <a:p>
            <a:r>
              <a:rPr lang="en-US" sz="2400" b="1" i="1" cap="small" dirty="0" smtClean="0">
                <a:solidFill>
                  <a:srgbClr val="282C4E"/>
                </a:solidFill>
                <a:effectLst>
                  <a:outerShdw blurRad="38100" dist="38100" dir="2700000" algn="tl">
                    <a:srgbClr val="000000">
                      <a:alpha val="43137"/>
                    </a:srgbClr>
                  </a:outerShdw>
                </a:effectLst>
                <a:latin typeface="Microsoft Sans Serif" pitchFamily="34" charset="0"/>
                <a:cs typeface="Microsoft Sans Serif" pitchFamily="34" charset="0"/>
              </a:rPr>
              <a:t>The Sociology Pipeline for Today’s Graduate Students</a:t>
            </a:r>
            <a:endParaRPr lang="en-US" sz="2400" b="1" i="1" cap="small" dirty="0">
              <a:solidFill>
                <a:srgbClr val="282C4E"/>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7" name="TextBox 6"/>
          <p:cNvSpPr txBox="1"/>
          <p:nvPr/>
        </p:nvSpPr>
        <p:spPr>
          <a:xfrm>
            <a:off x="1524000" y="4495800"/>
            <a:ext cx="6858000" cy="1431161"/>
          </a:xfrm>
          <a:prstGeom prst="rect">
            <a:avLst/>
          </a:prstGeom>
          <a:noFill/>
        </p:spPr>
        <p:txBody>
          <a:bodyPr wrap="square" rtlCol="0">
            <a:spAutoFit/>
          </a:bodyPr>
          <a:lstStyle/>
          <a:p>
            <a:r>
              <a:rPr lang="en-US" dirty="0" smtClean="0">
                <a:solidFill>
                  <a:srgbClr val="282C4E"/>
                </a:solidFill>
                <a:latin typeface="Microsoft Sans Serif" pitchFamily="34" charset="0"/>
                <a:cs typeface="Microsoft Sans Serif" pitchFamily="34" charset="0"/>
              </a:rPr>
              <a:t>Roberta Spalter-Roth, PhD</a:t>
            </a:r>
          </a:p>
          <a:p>
            <a:pPr>
              <a:spcBef>
                <a:spcPts val="600"/>
              </a:spcBef>
            </a:pPr>
            <a:r>
              <a:rPr lang="en-US" dirty="0" smtClean="0">
                <a:solidFill>
                  <a:srgbClr val="282C4E"/>
                </a:solidFill>
                <a:latin typeface="Microsoft Sans Serif" pitchFamily="34" charset="0"/>
                <a:cs typeface="Microsoft Sans Serif" pitchFamily="34" charset="0"/>
              </a:rPr>
              <a:t>Director</a:t>
            </a:r>
          </a:p>
          <a:p>
            <a:pPr>
              <a:spcBef>
                <a:spcPts val="600"/>
              </a:spcBef>
            </a:pPr>
            <a:r>
              <a:rPr lang="en-US" dirty="0" smtClean="0">
                <a:solidFill>
                  <a:srgbClr val="282C4E"/>
                </a:solidFill>
                <a:latin typeface="Microsoft Sans Serif" pitchFamily="34" charset="0"/>
                <a:cs typeface="Microsoft Sans Serif" pitchFamily="34" charset="0"/>
              </a:rPr>
              <a:t>Department of Research on the Discipline and Profession</a:t>
            </a:r>
          </a:p>
          <a:p>
            <a:pPr>
              <a:spcBef>
                <a:spcPts val="600"/>
              </a:spcBef>
            </a:pPr>
            <a:r>
              <a:rPr lang="en-US" dirty="0" smtClean="0">
                <a:solidFill>
                  <a:srgbClr val="282C4E"/>
                </a:solidFill>
                <a:latin typeface="Microsoft Sans Serif" pitchFamily="34" charset="0"/>
                <a:cs typeface="Microsoft Sans Serif" pitchFamily="34" charset="0"/>
              </a:rPr>
              <a:t>American Sociological Association</a:t>
            </a:r>
            <a:endParaRPr lang="en-US" dirty="0">
              <a:solidFill>
                <a:srgbClr val="282C4E"/>
              </a:solidFill>
              <a:latin typeface="Microsoft Sans Serif" pitchFamily="34" charset="0"/>
              <a:cs typeface="Microsoft Sans Serif" pitchFamily="34" charset="0"/>
            </a:endParaRPr>
          </a:p>
        </p:txBody>
      </p:sp>
      <p:sp>
        <p:nvSpPr>
          <p:cNvPr id="8"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JB fig 6.JPG"/>
          <p:cNvPicPr>
            <a:picLocks noChangeAspect="1"/>
          </p:cNvPicPr>
          <p:nvPr/>
        </p:nvPicPr>
        <p:blipFill>
          <a:blip r:embed="rId2" cstate="print"/>
          <a:srcRect t="1667" b="16667"/>
          <a:stretch>
            <a:fillRect/>
          </a:stretch>
        </p:blipFill>
        <p:spPr>
          <a:xfrm>
            <a:off x="914400" y="609600"/>
            <a:ext cx="4710356" cy="4133820"/>
          </a:xfrm>
          <a:prstGeom prst="rect">
            <a:avLst/>
          </a:prstGeom>
          <a:ln w="12700">
            <a:solidFill>
              <a:schemeClr val="tx1"/>
            </a:solidFill>
          </a:ln>
        </p:spPr>
      </p:pic>
      <p:sp>
        <p:nvSpPr>
          <p:cNvPr id="4" name="Rectangle 3"/>
          <p:cNvSpPr/>
          <p:nvPr/>
        </p:nvSpPr>
        <p:spPr>
          <a:xfrm>
            <a:off x="5715000" y="1219200"/>
            <a:ext cx="2743200" cy="2092881"/>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a:t>
            </a:r>
            <a:r>
              <a:rPr lang="en-US" sz="1200" dirty="0" smtClean="0">
                <a:solidFill>
                  <a:srgbClr val="282C4E"/>
                </a:solidFill>
                <a:latin typeface="Arial" pitchFamily="34" charset="0"/>
                <a:cs typeface="Arial" pitchFamily="34" charset="0"/>
              </a:rPr>
              <a:t> ASA Survey of Academic Employers, 2012-2013.</a:t>
            </a:r>
          </a:p>
          <a:p>
            <a:pPr>
              <a:spcBef>
                <a:spcPts val="600"/>
              </a:spcBef>
            </a:pPr>
            <a:r>
              <a:rPr lang="en-US" sz="1200" b="1" dirty="0" smtClean="0">
                <a:solidFill>
                  <a:srgbClr val="282C4E"/>
                </a:solidFill>
                <a:latin typeface="Arial" pitchFamily="34" charset="0"/>
                <a:cs typeface="Arial" pitchFamily="34" charset="0"/>
              </a:rPr>
              <a:t>Note: </a:t>
            </a:r>
            <a:r>
              <a:rPr lang="en-US" sz="1200" dirty="0" smtClean="0">
                <a:solidFill>
                  <a:srgbClr val="282C4E"/>
                </a:solidFill>
                <a:latin typeface="Arial" pitchFamily="34" charset="0"/>
                <a:cs typeface="Arial" pitchFamily="34" charset="0"/>
              </a:rPr>
              <a:t>For 76 responding departments, representing 112 positions (36 departments posted multiple positions). Of those 112 positions, 75 were filled, and of those 75, 24 (32%) were filled by sociologists.</a:t>
            </a:r>
          </a:p>
          <a:p>
            <a:pPr>
              <a:spcBef>
                <a:spcPts val="600"/>
              </a:spcBef>
            </a:pPr>
            <a:endParaRPr lang="en-US" sz="1200" dirty="0">
              <a:solidFill>
                <a:srgbClr val="282C4E"/>
              </a:solidFill>
              <a:latin typeface="Arial" pitchFamily="34" charset="0"/>
              <a:cs typeface="Arial" pitchFamily="34" charset="0"/>
            </a:endParaRPr>
          </a:p>
        </p:txBody>
      </p:sp>
      <p:sp>
        <p:nvSpPr>
          <p:cNvPr id="6" name="Rectangle 5"/>
          <p:cNvSpPr/>
          <p:nvPr/>
        </p:nvSpPr>
        <p:spPr>
          <a:xfrm>
            <a:off x="381000" y="5181600"/>
            <a:ext cx="8610600" cy="1231106"/>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24 non-sociology departments hired sociologists; in 2011, 34 such departments did so.</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Largest number of sociologists was hired (85%) by population studies departments.</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Criminal justice departments hired the second-largest number of sociologists, but those hires represented one-quarter of all positions filled by those departments.</a:t>
            </a:r>
            <a:endParaRPr lang="en-US" sz="1600" dirty="0">
              <a:solidFill>
                <a:srgbClr val="282C4E"/>
              </a:solidFill>
              <a:latin typeface="Microsoft Sans Serif" pitchFamily="34" charset="0"/>
              <a:cs typeface="Microsoft Sans Serif" pitchFamily="34" charset="0"/>
            </a:endParaRPr>
          </a:p>
        </p:txBody>
      </p:sp>
      <p:cxnSp>
        <p:nvCxnSpPr>
          <p:cNvPr id="7" name="Straight Connector 6"/>
          <p:cNvCxnSpPr/>
          <p:nvPr/>
        </p:nvCxnSpPr>
        <p:spPr>
          <a:xfrm>
            <a:off x="457200" y="49530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10</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6.JPG"/>
          <p:cNvPicPr>
            <a:picLocks noChangeAspect="1"/>
          </p:cNvPicPr>
          <p:nvPr/>
        </p:nvPicPr>
        <p:blipFill>
          <a:blip r:embed="rId2" cstate="print"/>
          <a:srcRect t="2779" r="1043" b="2779"/>
          <a:stretch>
            <a:fillRect/>
          </a:stretch>
        </p:blipFill>
        <p:spPr>
          <a:xfrm>
            <a:off x="304800" y="457200"/>
            <a:ext cx="5952961" cy="4267200"/>
          </a:xfrm>
          <a:prstGeom prst="rect">
            <a:avLst/>
          </a:prstGeom>
          <a:ln>
            <a:solidFill>
              <a:schemeClr val="tx1"/>
            </a:solidFill>
          </a:ln>
        </p:spPr>
      </p:pic>
      <p:sp>
        <p:nvSpPr>
          <p:cNvPr id="4" name="Rectangle 3"/>
          <p:cNvSpPr/>
          <p:nvPr/>
        </p:nvSpPr>
        <p:spPr>
          <a:xfrm>
            <a:off x="228600" y="5715000"/>
            <a:ext cx="8610600" cy="830997"/>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Sociologists are less likely to have definite employment plans post-graduation (61%) than economists or political scientists but more likely to have such plans than anthropologists or psychologists.</a:t>
            </a:r>
          </a:p>
        </p:txBody>
      </p:sp>
      <p:sp>
        <p:nvSpPr>
          <p:cNvPr id="5" name="Rectangle 4"/>
          <p:cNvSpPr/>
          <p:nvPr/>
        </p:nvSpPr>
        <p:spPr>
          <a:xfrm>
            <a:off x="6324600" y="1524000"/>
            <a:ext cx="2819400" cy="1200329"/>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a:t>
            </a:r>
            <a:r>
              <a:rPr lang="en-US" sz="1200" dirty="0" smtClean="0">
                <a:solidFill>
                  <a:srgbClr val="282C4E"/>
                </a:solidFill>
                <a:latin typeface="Arial" pitchFamily="34" charset="0"/>
                <a:cs typeface="Arial" pitchFamily="34" charset="0"/>
              </a:rPr>
              <a:t> National Science Foundation/National Institutes of Health/USED/USDA/NEH/NASA, </a:t>
            </a:r>
            <a:r>
              <a:rPr lang="en-US" sz="1200" i="1" dirty="0" smtClean="0">
                <a:solidFill>
                  <a:srgbClr val="282C4E"/>
                </a:solidFill>
                <a:latin typeface="Arial" pitchFamily="34" charset="0"/>
                <a:cs typeface="Arial" pitchFamily="34" charset="0"/>
              </a:rPr>
              <a:t>Survey of Earned Doctorates, 2011. </a:t>
            </a:r>
            <a:r>
              <a:rPr lang="en-US" sz="1200" dirty="0" smtClean="0">
                <a:solidFill>
                  <a:srgbClr val="282C4E"/>
                </a:solidFill>
                <a:latin typeface="Arial" pitchFamily="34" charset="0"/>
                <a:cs typeface="Arial" pitchFamily="34" charset="0"/>
              </a:rPr>
              <a:t>Available at </a:t>
            </a:r>
            <a:r>
              <a:rPr lang="en-US" sz="1200" u="sng" dirty="0" smtClean="0">
                <a:solidFill>
                  <a:srgbClr val="282C4E"/>
                </a:solidFill>
                <a:latin typeface="Arial" pitchFamily="34" charset="0"/>
                <a:cs typeface="Arial" pitchFamily="34" charset="0"/>
              </a:rPr>
              <a:t>www.nsf.gov/statistics/sed/digest/2011</a:t>
            </a:r>
            <a:r>
              <a:rPr lang="en-US" sz="1200" dirty="0" smtClean="0">
                <a:solidFill>
                  <a:srgbClr val="282C4E"/>
                </a:solidFill>
                <a:latin typeface="Arial" pitchFamily="34" charset="0"/>
                <a:cs typeface="Arial" pitchFamily="34" charset="0"/>
              </a:rPr>
              <a:t>.</a:t>
            </a:r>
          </a:p>
        </p:txBody>
      </p:sp>
      <p:sp>
        <p:nvSpPr>
          <p:cNvPr id="6" name="Rectangle 5"/>
          <p:cNvSpPr/>
          <p:nvPr/>
        </p:nvSpPr>
        <p:spPr>
          <a:xfrm>
            <a:off x="228600" y="4724400"/>
            <a:ext cx="7239000" cy="769441"/>
          </a:xfrm>
          <a:prstGeom prst="rect">
            <a:avLst/>
          </a:prstGeom>
        </p:spPr>
        <p:txBody>
          <a:bodyPr wrap="square">
            <a:spAutoFit/>
          </a:bodyPr>
          <a:lstStyle/>
          <a:p>
            <a:pPr>
              <a:spcBef>
                <a:spcPts val="600"/>
              </a:spcBef>
            </a:pPr>
            <a:r>
              <a:rPr lang="en-US" sz="1100" b="1" dirty="0" smtClean="0">
                <a:solidFill>
                  <a:srgbClr val="282C4E"/>
                </a:solidFill>
                <a:latin typeface="Arial" pitchFamily="34" charset="0"/>
                <a:cs typeface="Arial" pitchFamily="34" charset="0"/>
              </a:rPr>
              <a:t>Notes: </a:t>
            </a:r>
            <a:r>
              <a:rPr lang="en-US" sz="1100" baseline="30000" dirty="0" smtClean="0">
                <a:solidFill>
                  <a:srgbClr val="282C4E"/>
                </a:solidFill>
                <a:latin typeface="Arial" pitchFamily="34" charset="0"/>
                <a:cs typeface="Arial" pitchFamily="34" charset="0"/>
              </a:rPr>
              <a:t>1</a:t>
            </a:r>
            <a:r>
              <a:rPr lang="en-US" sz="1100" dirty="0" smtClean="0">
                <a:solidFill>
                  <a:srgbClr val="282C4E"/>
                </a:solidFill>
                <a:latin typeface="Arial" pitchFamily="34" charset="0"/>
                <a:cs typeface="Arial" pitchFamily="34" charset="0"/>
              </a:rPr>
              <a:t>Only includes survey respondents who reported their </a:t>
            </a:r>
            <a:r>
              <a:rPr lang="en-US" sz="1100" dirty="0" err="1" smtClean="0">
                <a:solidFill>
                  <a:srgbClr val="282C4E"/>
                </a:solidFill>
                <a:latin typeface="Arial" pitchFamily="34" charset="0"/>
                <a:cs typeface="Arial" pitchFamily="34" charset="0"/>
              </a:rPr>
              <a:t>postgraduation</a:t>
            </a:r>
            <a:r>
              <a:rPr lang="en-US" sz="1100" dirty="0" smtClean="0">
                <a:solidFill>
                  <a:srgbClr val="282C4E"/>
                </a:solidFill>
                <a:latin typeface="Arial" pitchFamily="34" charset="0"/>
                <a:cs typeface="Arial" pitchFamily="34" charset="0"/>
              </a:rPr>
              <a:t> status; </a:t>
            </a:r>
            <a:r>
              <a:rPr lang="en-US" sz="1100" baseline="30000" dirty="0" smtClean="0">
                <a:solidFill>
                  <a:srgbClr val="282C4E"/>
                </a:solidFill>
                <a:latin typeface="Arial" pitchFamily="34" charset="0"/>
                <a:cs typeface="Arial" pitchFamily="34" charset="0"/>
              </a:rPr>
              <a:t>2</a:t>
            </a:r>
            <a:r>
              <a:rPr lang="en-US" sz="1100" dirty="0" smtClean="0">
                <a:solidFill>
                  <a:srgbClr val="282C4E"/>
                </a:solidFill>
                <a:latin typeface="Arial" pitchFamily="34" charset="0"/>
                <a:cs typeface="Arial" pitchFamily="34" charset="0"/>
              </a:rPr>
              <a:t>Includes respondents who indicated that they did not plan to work or study, respondents who indicated some other type of </a:t>
            </a:r>
            <a:r>
              <a:rPr lang="en-US" sz="1100" dirty="0" err="1" smtClean="0">
                <a:solidFill>
                  <a:srgbClr val="282C4E"/>
                </a:solidFill>
                <a:latin typeface="Arial" pitchFamily="34" charset="0"/>
                <a:cs typeface="Arial" pitchFamily="34" charset="0"/>
              </a:rPr>
              <a:t>postgraduation</a:t>
            </a:r>
            <a:r>
              <a:rPr lang="en-US" sz="1100" dirty="0" smtClean="0">
                <a:solidFill>
                  <a:srgbClr val="282C4E"/>
                </a:solidFill>
                <a:latin typeface="Arial" pitchFamily="34" charset="0"/>
                <a:cs typeface="Arial" pitchFamily="34" charset="0"/>
              </a:rPr>
              <a:t> plans, and respondents who indicated definite plans for other full-time degree program. X = suppressed to avoid disclosure of confidential information.</a:t>
            </a:r>
          </a:p>
        </p:txBody>
      </p:sp>
      <p:cxnSp>
        <p:nvCxnSpPr>
          <p:cNvPr id="7" name="Straight Connector 6"/>
          <p:cNvCxnSpPr/>
          <p:nvPr/>
        </p:nvCxnSpPr>
        <p:spPr>
          <a:xfrm>
            <a:off x="381000" y="56388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11</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pic>
        <p:nvPicPr>
          <p:cNvPr id="4" name="Picture 3" descr="Hunter PPT image 7.JPG"/>
          <p:cNvPicPr>
            <a:picLocks noChangeAspect="1"/>
          </p:cNvPicPr>
          <p:nvPr/>
        </p:nvPicPr>
        <p:blipFill>
          <a:blip r:embed="rId2" cstate="print"/>
          <a:stretch>
            <a:fillRect/>
          </a:stretch>
        </p:blipFill>
        <p:spPr>
          <a:xfrm>
            <a:off x="990600" y="533400"/>
            <a:ext cx="7245246" cy="4419600"/>
          </a:xfrm>
          <a:prstGeom prst="rect">
            <a:avLst/>
          </a:prstGeom>
          <a:ln w="12700">
            <a:solidFill>
              <a:schemeClr val="tx1"/>
            </a:solidFill>
          </a:ln>
        </p:spPr>
      </p:pic>
      <p:sp>
        <p:nvSpPr>
          <p:cNvPr id="5" name="Rectangle 4"/>
          <p:cNvSpPr/>
          <p:nvPr/>
        </p:nvSpPr>
        <p:spPr>
          <a:xfrm>
            <a:off x="990600" y="4953000"/>
            <a:ext cx="7391400" cy="646331"/>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 </a:t>
            </a:r>
            <a:r>
              <a:rPr lang="en-US" sz="1200" dirty="0" smtClean="0">
                <a:solidFill>
                  <a:srgbClr val="282C4E"/>
                </a:solidFill>
                <a:latin typeface="Arial" pitchFamily="34" charset="0"/>
                <a:cs typeface="Arial" pitchFamily="34" charset="0"/>
              </a:rPr>
              <a:t>National Science Foundation. 2011. </a:t>
            </a:r>
            <a:r>
              <a:rPr lang="en-US" sz="1200" i="1" dirty="0" smtClean="0">
                <a:solidFill>
                  <a:srgbClr val="282C4E"/>
                </a:solidFill>
                <a:latin typeface="Arial" pitchFamily="34" charset="0"/>
                <a:cs typeface="Arial" pitchFamily="34" charset="0"/>
              </a:rPr>
              <a:t>Graduate Students and </a:t>
            </a:r>
            <a:r>
              <a:rPr lang="en-US" sz="1200" i="1" dirty="0" err="1" smtClean="0">
                <a:solidFill>
                  <a:srgbClr val="282C4E"/>
                </a:solidFill>
                <a:latin typeface="Arial" pitchFamily="34" charset="0"/>
                <a:cs typeface="Arial" pitchFamily="34" charset="0"/>
              </a:rPr>
              <a:t>Postdoctorates</a:t>
            </a:r>
            <a:r>
              <a:rPr lang="en-US" sz="1200" i="1" dirty="0" smtClean="0">
                <a:solidFill>
                  <a:srgbClr val="282C4E"/>
                </a:solidFill>
                <a:latin typeface="Arial" pitchFamily="34" charset="0"/>
                <a:cs typeface="Arial" pitchFamily="34" charset="0"/>
              </a:rPr>
              <a:t> in Science and Engineering: Fall 2009</a:t>
            </a:r>
            <a:r>
              <a:rPr lang="en-US" sz="1200" dirty="0" smtClean="0">
                <a:solidFill>
                  <a:srgbClr val="282C4E"/>
                </a:solidFill>
                <a:latin typeface="Arial" pitchFamily="34" charset="0"/>
                <a:cs typeface="Arial" pitchFamily="34" charset="0"/>
              </a:rPr>
              <a:t>, Table 69. Available at </a:t>
            </a:r>
            <a:r>
              <a:rPr lang="en-US" sz="1200" u="sng" dirty="0" smtClean="0">
                <a:solidFill>
                  <a:srgbClr val="282C4E"/>
                </a:solidFill>
                <a:latin typeface="Arial" pitchFamily="34" charset="0"/>
                <a:cs typeface="Arial" pitchFamily="34" charset="0"/>
              </a:rPr>
              <a:t>www.nsf.gov/statistics/nsf12300/content.cfm?pub_id=4118&amp;id=2</a:t>
            </a:r>
            <a:r>
              <a:rPr lang="en-US" sz="1200" dirty="0" smtClean="0">
                <a:solidFill>
                  <a:srgbClr val="282C4E"/>
                </a:solidFill>
                <a:latin typeface="Arial" pitchFamily="34" charset="0"/>
                <a:cs typeface="Arial" pitchFamily="34" charset="0"/>
              </a:rPr>
              <a:t>.</a:t>
            </a:r>
          </a:p>
        </p:txBody>
      </p:sp>
      <p:sp>
        <p:nvSpPr>
          <p:cNvPr id="6" name="Rectangle 5"/>
          <p:cNvSpPr/>
          <p:nvPr/>
        </p:nvSpPr>
        <p:spPr>
          <a:xfrm>
            <a:off x="304800" y="5943600"/>
            <a:ext cx="8610600" cy="338554"/>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The </a:t>
            </a:r>
            <a:r>
              <a:rPr lang="en-US" sz="1600" dirty="0" err="1" smtClean="0">
                <a:solidFill>
                  <a:srgbClr val="282C4E"/>
                </a:solidFill>
                <a:latin typeface="Microsoft Sans Serif" pitchFamily="34" charset="0"/>
                <a:cs typeface="Microsoft Sans Serif" pitchFamily="34" charset="0"/>
              </a:rPr>
              <a:t>postdoc</a:t>
            </a:r>
            <a:r>
              <a:rPr lang="en-US" sz="1600" dirty="0" smtClean="0">
                <a:solidFill>
                  <a:srgbClr val="282C4E"/>
                </a:solidFill>
                <a:latin typeface="Microsoft Sans Serif" pitchFamily="34" charset="0"/>
                <a:cs typeface="Microsoft Sans Serif" pitchFamily="34" charset="0"/>
              </a:rPr>
              <a:t> has not as yet become a normative step in sociologists' career trajectories.</a:t>
            </a:r>
          </a:p>
        </p:txBody>
      </p:sp>
      <p:cxnSp>
        <p:nvCxnSpPr>
          <p:cNvPr id="7" name="Straight Connector 6"/>
          <p:cNvCxnSpPr/>
          <p:nvPr/>
        </p:nvCxnSpPr>
        <p:spPr>
          <a:xfrm>
            <a:off x="381000" y="57912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12</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8.JPG"/>
          <p:cNvPicPr>
            <a:picLocks noChangeAspect="1"/>
          </p:cNvPicPr>
          <p:nvPr/>
        </p:nvPicPr>
        <p:blipFill>
          <a:blip r:embed="rId2" cstate="print"/>
          <a:srcRect/>
          <a:stretch>
            <a:fillRect/>
          </a:stretch>
        </p:blipFill>
        <p:spPr>
          <a:xfrm>
            <a:off x="762000" y="441938"/>
            <a:ext cx="7620000" cy="3505222"/>
          </a:xfrm>
          <a:prstGeom prst="rect">
            <a:avLst/>
          </a:prstGeom>
          <a:ln>
            <a:solidFill>
              <a:schemeClr val="tx1"/>
            </a:solidFill>
          </a:ln>
        </p:spPr>
      </p:pic>
      <p:sp>
        <p:nvSpPr>
          <p:cNvPr id="4" name="Rectangle 3"/>
          <p:cNvSpPr/>
          <p:nvPr/>
        </p:nvSpPr>
        <p:spPr>
          <a:xfrm>
            <a:off x="685800" y="3962400"/>
            <a:ext cx="7620000" cy="1862048"/>
          </a:xfrm>
          <a:prstGeom prst="rect">
            <a:avLst/>
          </a:prstGeom>
        </p:spPr>
        <p:txBody>
          <a:bodyPr wrap="square">
            <a:spAutoFit/>
          </a:bodyPr>
          <a:lstStyle/>
          <a:p>
            <a:pPr>
              <a:spcBef>
                <a:spcPts val="600"/>
              </a:spcBef>
            </a:pPr>
            <a:r>
              <a:rPr lang="en-US" sz="1000" b="1" dirty="0" smtClean="0">
                <a:solidFill>
                  <a:srgbClr val="282C4E"/>
                </a:solidFill>
                <a:latin typeface="Arial" pitchFamily="34" charset="0"/>
                <a:cs typeface="Arial" pitchFamily="34" charset="0"/>
              </a:rPr>
              <a:t>Source: </a:t>
            </a:r>
            <a:r>
              <a:rPr lang="en-US" sz="1000" dirty="0" smtClean="0">
                <a:solidFill>
                  <a:srgbClr val="282C4E"/>
                </a:solidFill>
                <a:latin typeface="Arial" pitchFamily="34" charset="0"/>
                <a:cs typeface="Arial" pitchFamily="34" charset="0"/>
              </a:rPr>
              <a:t>ASA Job Bank Database, 2011.</a:t>
            </a:r>
          </a:p>
          <a:p>
            <a:pPr>
              <a:spcBef>
                <a:spcPts val="600"/>
              </a:spcBef>
            </a:pPr>
            <a:r>
              <a:rPr lang="en-US" sz="1000" baseline="30000" dirty="0" smtClean="0">
                <a:solidFill>
                  <a:srgbClr val="282C4E"/>
                </a:solidFill>
                <a:latin typeface="Arial" pitchFamily="34" charset="0"/>
                <a:cs typeface="Arial" pitchFamily="34" charset="0"/>
              </a:rPr>
              <a:t>a</a:t>
            </a:r>
            <a:r>
              <a:rPr lang="en-US" sz="1000" dirty="0" smtClean="0">
                <a:solidFill>
                  <a:srgbClr val="282C4E"/>
                </a:solidFill>
                <a:latin typeface="Arial" pitchFamily="34" charset="0"/>
                <a:cs typeface="Arial" pitchFamily="34" charset="0"/>
              </a:rPr>
              <a:t>Collaborative: Research involves working with faculty and/or other students.</a:t>
            </a:r>
          </a:p>
          <a:p>
            <a:r>
              <a:rPr lang="en-US" sz="1000" baseline="30000" dirty="0" err="1" smtClean="0">
                <a:solidFill>
                  <a:srgbClr val="282C4E"/>
                </a:solidFill>
                <a:latin typeface="Arial" pitchFamily="34" charset="0"/>
                <a:cs typeface="Arial" pitchFamily="34" charset="0"/>
              </a:rPr>
              <a:t>b</a:t>
            </a:r>
            <a:r>
              <a:rPr lang="en-US" sz="1000" dirty="0" err="1" smtClean="0">
                <a:solidFill>
                  <a:srgbClr val="282C4E"/>
                </a:solidFill>
                <a:latin typeface="Arial" pitchFamily="34" charset="0"/>
                <a:cs typeface="Arial" pitchFamily="34" charset="0"/>
              </a:rPr>
              <a:t>Independent</a:t>
            </a:r>
            <a:r>
              <a:rPr lang="en-US" sz="1000" dirty="0" smtClean="0">
                <a:solidFill>
                  <a:srgbClr val="282C4E"/>
                </a:solidFill>
                <a:latin typeface="Arial" pitchFamily="34" charset="0"/>
                <a:cs typeface="Arial" pitchFamily="34" charset="0"/>
              </a:rPr>
              <a:t>: Recipients are expected to complete their own research projects.</a:t>
            </a:r>
          </a:p>
          <a:p>
            <a:r>
              <a:rPr lang="en-US" sz="1000" baseline="30000" dirty="0" err="1" smtClean="0">
                <a:solidFill>
                  <a:srgbClr val="282C4E"/>
                </a:solidFill>
                <a:latin typeface="Arial" pitchFamily="34" charset="0"/>
                <a:cs typeface="Arial" pitchFamily="34" charset="0"/>
              </a:rPr>
              <a:t>c</a:t>
            </a:r>
            <a:r>
              <a:rPr lang="en-US" sz="1000" dirty="0" err="1" smtClean="0">
                <a:solidFill>
                  <a:srgbClr val="282C4E"/>
                </a:solidFill>
                <a:latin typeface="Arial" pitchFamily="34" charset="0"/>
                <a:cs typeface="Arial" pitchFamily="34" charset="0"/>
              </a:rPr>
              <a:t>Collaborative</a:t>
            </a:r>
            <a:r>
              <a:rPr lang="en-US" sz="1000" dirty="0" smtClean="0">
                <a:solidFill>
                  <a:srgbClr val="282C4E"/>
                </a:solidFill>
                <a:latin typeface="Arial" pitchFamily="34" charset="0"/>
                <a:cs typeface="Arial" pitchFamily="34" charset="0"/>
              </a:rPr>
              <a:t>/Independent: Recipients are expected to collaborate with faculty and other students on research projects as well as complete their own research.</a:t>
            </a:r>
          </a:p>
          <a:p>
            <a:r>
              <a:rPr lang="en-US" sz="1000" baseline="30000" dirty="0" err="1" smtClean="0">
                <a:solidFill>
                  <a:srgbClr val="282C4E"/>
                </a:solidFill>
                <a:latin typeface="Arial" pitchFamily="34" charset="0"/>
                <a:cs typeface="Arial" pitchFamily="34" charset="0"/>
              </a:rPr>
              <a:t>d</a:t>
            </a:r>
            <a:r>
              <a:rPr lang="en-US" sz="1000" dirty="0" err="1" smtClean="0">
                <a:solidFill>
                  <a:srgbClr val="282C4E"/>
                </a:solidFill>
                <a:latin typeface="Arial" pitchFamily="34" charset="0"/>
                <a:cs typeface="Arial" pitchFamily="34" charset="0"/>
              </a:rPr>
              <a:t>Research</a:t>
            </a:r>
            <a:r>
              <a:rPr lang="en-US" sz="1000" dirty="0" smtClean="0">
                <a:solidFill>
                  <a:srgbClr val="282C4E"/>
                </a:solidFill>
                <a:latin typeface="Arial" pitchFamily="34" charset="0"/>
                <a:cs typeface="Arial" pitchFamily="34" charset="0"/>
              </a:rPr>
              <a:t> based: Recipients are required to complete their own research/dissertations and/or support faculty/others in carrying out research projects.</a:t>
            </a:r>
          </a:p>
          <a:p>
            <a:r>
              <a:rPr lang="en-US" sz="1000" baseline="30000" dirty="0" err="1" smtClean="0">
                <a:solidFill>
                  <a:srgbClr val="282C4E"/>
                </a:solidFill>
                <a:latin typeface="Arial" pitchFamily="34" charset="0"/>
                <a:cs typeface="Arial" pitchFamily="34" charset="0"/>
              </a:rPr>
              <a:t>e</a:t>
            </a:r>
            <a:r>
              <a:rPr lang="en-US" sz="1000" dirty="0" err="1" smtClean="0">
                <a:solidFill>
                  <a:srgbClr val="282C4E"/>
                </a:solidFill>
                <a:latin typeface="Arial" pitchFamily="34" charset="0"/>
                <a:cs typeface="Arial" pitchFamily="34" charset="0"/>
              </a:rPr>
              <a:t>Interdisciplinary</a:t>
            </a:r>
            <a:r>
              <a:rPr lang="en-US" sz="1000" dirty="0" smtClean="0">
                <a:solidFill>
                  <a:srgbClr val="282C4E"/>
                </a:solidFill>
                <a:latin typeface="Arial" pitchFamily="34" charset="0"/>
                <a:cs typeface="Arial" pitchFamily="34" charset="0"/>
              </a:rPr>
              <a:t>: The position requires one to participate in research/work that crosses disciplinary boundaries or makes use of multiple knowledge fields outside of sociology.</a:t>
            </a:r>
          </a:p>
          <a:p>
            <a:r>
              <a:rPr lang="en-US" sz="1000" baseline="30000" dirty="0" err="1" smtClean="0">
                <a:solidFill>
                  <a:srgbClr val="282C4E"/>
                </a:solidFill>
                <a:latin typeface="Arial" pitchFamily="34" charset="0"/>
                <a:cs typeface="Arial" pitchFamily="34" charset="0"/>
              </a:rPr>
              <a:t>f</a:t>
            </a:r>
            <a:r>
              <a:rPr lang="en-US" sz="1000" dirty="0" err="1" smtClean="0">
                <a:solidFill>
                  <a:srgbClr val="282C4E"/>
                </a:solidFill>
                <a:latin typeface="Arial" pitchFamily="34" charset="0"/>
                <a:cs typeface="Arial" pitchFamily="34" charset="0"/>
              </a:rPr>
              <a:t>Research</a:t>
            </a:r>
            <a:r>
              <a:rPr lang="en-US" sz="1000" dirty="0" smtClean="0">
                <a:solidFill>
                  <a:srgbClr val="282C4E"/>
                </a:solidFill>
                <a:latin typeface="Arial" pitchFamily="34" charset="0"/>
                <a:cs typeface="Arial" pitchFamily="34" charset="0"/>
              </a:rPr>
              <a:t>/Teaching: Recipients are required to complete research projects in addition to teaching at least one course per semester.</a:t>
            </a:r>
          </a:p>
          <a:p>
            <a:r>
              <a:rPr lang="en-US" sz="1000" baseline="30000" dirty="0" err="1" smtClean="0">
                <a:solidFill>
                  <a:srgbClr val="282C4E"/>
                </a:solidFill>
                <a:latin typeface="Arial" pitchFamily="34" charset="0"/>
                <a:cs typeface="Arial" pitchFamily="34" charset="0"/>
              </a:rPr>
              <a:t>g</a:t>
            </a:r>
            <a:r>
              <a:rPr lang="en-US" sz="1000" dirty="0" err="1" smtClean="0">
                <a:solidFill>
                  <a:srgbClr val="282C4E"/>
                </a:solidFill>
                <a:latin typeface="Arial" pitchFamily="34" charset="0"/>
                <a:cs typeface="Arial" pitchFamily="34" charset="0"/>
              </a:rPr>
              <a:t>Teaching</a:t>
            </a:r>
            <a:r>
              <a:rPr lang="en-US" sz="1000" dirty="0" smtClean="0">
                <a:solidFill>
                  <a:srgbClr val="282C4E"/>
                </a:solidFill>
                <a:latin typeface="Arial" pitchFamily="34" charset="0"/>
                <a:cs typeface="Arial" pitchFamily="34" charset="0"/>
              </a:rPr>
              <a:t> based: Recipients are expected to teach at least one course per semester with no research requirements.</a:t>
            </a:r>
          </a:p>
        </p:txBody>
      </p:sp>
      <p:sp>
        <p:nvSpPr>
          <p:cNvPr id="5" name="Rectangle 4"/>
          <p:cNvSpPr/>
          <p:nvPr/>
        </p:nvSpPr>
        <p:spPr>
          <a:xfrm>
            <a:off x="381000" y="6096000"/>
            <a:ext cx="8610600" cy="584775"/>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The majority of postdoctoral positions are interdisciplinary, research-oriented, and are equally likely to require independent or collaborative research.</a:t>
            </a:r>
          </a:p>
        </p:txBody>
      </p:sp>
      <p:cxnSp>
        <p:nvCxnSpPr>
          <p:cNvPr id="6" name="Straight Connector 5"/>
          <p:cNvCxnSpPr/>
          <p:nvPr/>
        </p:nvCxnSpPr>
        <p:spPr>
          <a:xfrm>
            <a:off x="457200" y="60198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960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13</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52400"/>
            <a:ext cx="27432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Faculty Salaries</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9.JPG"/>
          <p:cNvPicPr>
            <a:picLocks noChangeAspect="1"/>
          </p:cNvPicPr>
          <p:nvPr/>
        </p:nvPicPr>
        <p:blipFill>
          <a:blip r:embed="rId2" cstate="print"/>
          <a:stretch>
            <a:fillRect/>
          </a:stretch>
        </p:blipFill>
        <p:spPr>
          <a:xfrm>
            <a:off x="762000" y="762000"/>
            <a:ext cx="7620000" cy="2990850"/>
          </a:xfrm>
          <a:prstGeom prst="rect">
            <a:avLst/>
          </a:prstGeom>
          <a:ln w="12700">
            <a:solidFill>
              <a:schemeClr val="tx1"/>
            </a:solidFill>
          </a:ln>
        </p:spPr>
      </p:pic>
      <p:sp>
        <p:nvSpPr>
          <p:cNvPr id="4" name="Rectangle 3"/>
          <p:cNvSpPr/>
          <p:nvPr/>
        </p:nvSpPr>
        <p:spPr>
          <a:xfrm>
            <a:off x="762000" y="3810000"/>
            <a:ext cx="7391400" cy="830997"/>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 </a:t>
            </a:r>
            <a:r>
              <a:rPr lang="en-US" sz="1200" dirty="0" smtClean="0">
                <a:solidFill>
                  <a:srgbClr val="282C4E"/>
                </a:solidFill>
                <a:latin typeface="Arial" pitchFamily="34" charset="0"/>
                <a:cs typeface="Arial" pitchFamily="34" charset="0"/>
              </a:rPr>
              <a:t>Adapted from College and University Professional Association for Human Resources. 2013. </a:t>
            </a:r>
            <a:r>
              <a:rPr lang="en-US" sz="1200" i="1" dirty="0" smtClean="0">
                <a:solidFill>
                  <a:srgbClr val="282C4E"/>
                </a:solidFill>
                <a:latin typeface="Arial" pitchFamily="34" charset="0"/>
                <a:cs typeface="Arial" pitchFamily="34" charset="0"/>
              </a:rPr>
              <a:t>Faculty in Higher Education Salary Survey by Discipline, Rank and Tenure Status in Four-Year Colleges and Universities.</a:t>
            </a:r>
            <a:r>
              <a:rPr lang="en-US" sz="1200" dirty="0" smtClean="0">
                <a:solidFill>
                  <a:srgbClr val="282C4E"/>
                </a:solidFill>
                <a:latin typeface="Arial" pitchFamily="34" charset="0"/>
                <a:cs typeface="Arial" pitchFamily="34" charset="0"/>
              </a:rPr>
              <a:t> Knoxville, TN: College and University Professional Association for Human Resources. </a:t>
            </a:r>
            <a:r>
              <a:rPr lang="en-US" sz="1200" u="sng" dirty="0" smtClean="0">
                <a:solidFill>
                  <a:srgbClr val="282C4E"/>
                </a:solidFill>
                <a:latin typeface="Arial" pitchFamily="34" charset="0"/>
                <a:cs typeface="Arial" pitchFamily="34" charset="0"/>
              </a:rPr>
              <a:t>www.cupahr.org/surveys/fhe4.aspx</a:t>
            </a:r>
            <a:r>
              <a:rPr lang="en-US" sz="1200" dirty="0" smtClean="0">
                <a:solidFill>
                  <a:srgbClr val="282C4E"/>
                </a:solidFill>
                <a:latin typeface="Arial" pitchFamily="34" charset="0"/>
                <a:cs typeface="Arial" pitchFamily="34" charset="0"/>
              </a:rPr>
              <a:t>.</a:t>
            </a:r>
          </a:p>
        </p:txBody>
      </p:sp>
      <p:sp>
        <p:nvSpPr>
          <p:cNvPr id="5" name="Rectangle 4"/>
          <p:cNvSpPr/>
          <p:nvPr/>
        </p:nvSpPr>
        <p:spPr>
          <a:xfrm>
            <a:off x="381000" y="5410200"/>
            <a:ext cx="8610600" cy="584775"/>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Between AY 2011/2012 and 2012/2013 faculty salaries increased in current dollars for all faculty ranks with the largest increases for assistant professors and full professors.</a:t>
            </a:r>
          </a:p>
        </p:txBody>
      </p:sp>
      <p:cxnSp>
        <p:nvCxnSpPr>
          <p:cNvPr id="6" name="Straight Connector 5"/>
          <p:cNvCxnSpPr/>
          <p:nvPr/>
        </p:nvCxnSpPr>
        <p:spPr>
          <a:xfrm>
            <a:off x="381000" y="51054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14</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52400"/>
            <a:ext cx="4419600" cy="457200"/>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Faculty Salaries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10.JPG"/>
          <p:cNvPicPr>
            <a:picLocks noChangeAspect="1"/>
          </p:cNvPicPr>
          <p:nvPr/>
        </p:nvPicPr>
        <p:blipFill>
          <a:blip r:embed="rId2" cstate="print"/>
          <a:stretch>
            <a:fillRect/>
          </a:stretch>
        </p:blipFill>
        <p:spPr>
          <a:xfrm>
            <a:off x="914400" y="762000"/>
            <a:ext cx="7365347" cy="3581400"/>
          </a:xfrm>
          <a:prstGeom prst="rect">
            <a:avLst/>
          </a:prstGeom>
          <a:ln>
            <a:solidFill>
              <a:schemeClr val="tx1"/>
            </a:solidFill>
          </a:ln>
        </p:spPr>
      </p:pic>
      <p:sp>
        <p:nvSpPr>
          <p:cNvPr id="4" name="Rectangle 3"/>
          <p:cNvSpPr/>
          <p:nvPr/>
        </p:nvSpPr>
        <p:spPr>
          <a:xfrm>
            <a:off x="838200" y="4343400"/>
            <a:ext cx="7391400" cy="830997"/>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 </a:t>
            </a:r>
            <a:r>
              <a:rPr lang="en-US" sz="1200" dirty="0" smtClean="0">
                <a:solidFill>
                  <a:srgbClr val="282C4E"/>
                </a:solidFill>
                <a:latin typeface="Arial" pitchFamily="34" charset="0"/>
                <a:cs typeface="Arial" pitchFamily="34" charset="0"/>
              </a:rPr>
              <a:t>Adapted from College and University Professional Association for Human Resources. 2013. </a:t>
            </a:r>
            <a:r>
              <a:rPr lang="en-US" sz="1200" i="1" dirty="0" smtClean="0">
                <a:solidFill>
                  <a:srgbClr val="282C4E"/>
                </a:solidFill>
                <a:latin typeface="Arial" pitchFamily="34" charset="0"/>
                <a:cs typeface="Arial" pitchFamily="34" charset="0"/>
              </a:rPr>
              <a:t>Faculty in Higher Education Salary Survey by Discipline, Rank and Tenure Status in Four-Year Colleges and Universities.</a:t>
            </a:r>
            <a:r>
              <a:rPr lang="en-US" sz="1200" dirty="0" smtClean="0">
                <a:solidFill>
                  <a:srgbClr val="282C4E"/>
                </a:solidFill>
                <a:latin typeface="Arial" pitchFamily="34" charset="0"/>
                <a:cs typeface="Arial" pitchFamily="34" charset="0"/>
              </a:rPr>
              <a:t> Knoxville, TN: College and University Professional Association for Human Resources. </a:t>
            </a:r>
            <a:r>
              <a:rPr lang="en-US" sz="1200" u="sng" dirty="0" smtClean="0">
                <a:solidFill>
                  <a:srgbClr val="282C4E"/>
                </a:solidFill>
                <a:latin typeface="Arial" pitchFamily="34" charset="0"/>
                <a:cs typeface="Arial" pitchFamily="34" charset="0"/>
              </a:rPr>
              <a:t>www.cupahr.org/surveys/fhe4.aspx</a:t>
            </a:r>
            <a:r>
              <a:rPr lang="en-US" sz="1200" dirty="0" smtClean="0">
                <a:solidFill>
                  <a:srgbClr val="282C4E"/>
                </a:solidFill>
                <a:latin typeface="Arial" pitchFamily="34" charset="0"/>
                <a:cs typeface="Arial" pitchFamily="34" charset="0"/>
              </a:rPr>
              <a:t>.</a:t>
            </a:r>
          </a:p>
        </p:txBody>
      </p:sp>
      <p:sp>
        <p:nvSpPr>
          <p:cNvPr id="5" name="Rectangle 4"/>
          <p:cNvSpPr/>
          <p:nvPr/>
        </p:nvSpPr>
        <p:spPr>
          <a:xfrm>
            <a:off x="533400" y="5715000"/>
            <a:ext cx="8610600" cy="830997"/>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Between AY 2005/2006 and AY 2012/2013 the salaries of new assistant professors increased more than did all assistant professors (21% compared to 18.7%), but when examined in  constant dollars the increase was only 2.9%.</a:t>
            </a:r>
          </a:p>
        </p:txBody>
      </p:sp>
      <p:cxnSp>
        <p:nvCxnSpPr>
          <p:cNvPr id="6" name="Straight Connector 5"/>
          <p:cNvCxnSpPr/>
          <p:nvPr/>
        </p:nvCxnSpPr>
        <p:spPr>
          <a:xfrm>
            <a:off x="457200" y="55626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15</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839200" cy="430887"/>
          </a:xfrm>
          <a:prstGeom prst="rect">
            <a:avLst/>
          </a:prstGeom>
          <a:noFill/>
        </p:spPr>
        <p:txBody>
          <a:bodyPr wrap="square" rtlCol="0">
            <a:spAutoFit/>
          </a:bodyPr>
          <a:lstStyle/>
          <a:p>
            <a:pPr lvl="0"/>
            <a:r>
              <a:rPr lang="en-US" sz="2200" b="1" cap="small" dirty="0" smtClean="0">
                <a:solidFill>
                  <a:srgbClr val="282C4E"/>
                </a:solidFill>
                <a:latin typeface="Microsoft Sans Serif" pitchFamily="34" charset="0"/>
                <a:cs typeface="Microsoft Sans Serif" pitchFamily="34" charset="0"/>
              </a:rPr>
              <a:t>Sociologists in Non-Academic Settings (Research and Applied)</a:t>
            </a:r>
            <a:endParaRPr lang="en-US" sz="2200" cap="small" dirty="0">
              <a:solidFill>
                <a:srgbClr val="282C4E"/>
              </a:solidFill>
              <a:latin typeface="Microsoft Sans Serif" pitchFamily="34" charset="0"/>
              <a:cs typeface="Microsoft Sans Serif" pitchFamily="34" charset="0"/>
            </a:endParaRPr>
          </a:p>
        </p:txBody>
      </p:sp>
      <p:pic>
        <p:nvPicPr>
          <p:cNvPr id="4" name="Picture 11"/>
          <p:cNvPicPr>
            <a:picLocks noChangeAspect="1" noChangeArrowheads="1"/>
          </p:cNvPicPr>
          <p:nvPr/>
        </p:nvPicPr>
        <p:blipFill>
          <a:blip r:embed="rId2" cstate="print"/>
          <a:srcRect b="18407"/>
          <a:stretch>
            <a:fillRect/>
          </a:stretch>
        </p:blipFill>
        <p:spPr bwMode="auto">
          <a:xfrm>
            <a:off x="457200" y="533400"/>
            <a:ext cx="7870825" cy="4392427"/>
          </a:xfrm>
          <a:prstGeom prst="rect">
            <a:avLst/>
          </a:prstGeom>
          <a:noFill/>
          <a:ln w="9525" algn="ctr">
            <a:noFill/>
            <a:miter lim="800000"/>
            <a:headEnd/>
            <a:tailEnd/>
          </a:ln>
          <a:effectLst/>
        </p:spPr>
      </p:pic>
      <p:sp>
        <p:nvSpPr>
          <p:cNvPr id="6" name="Rectangle 5"/>
          <p:cNvSpPr/>
          <p:nvPr/>
        </p:nvSpPr>
        <p:spPr>
          <a:xfrm>
            <a:off x="457200" y="4953000"/>
            <a:ext cx="7391400" cy="846386"/>
          </a:xfrm>
          <a:prstGeom prst="rect">
            <a:avLst/>
          </a:prstGeom>
        </p:spPr>
        <p:txBody>
          <a:bodyPr wrap="square">
            <a:spAutoFit/>
          </a:bodyPr>
          <a:lstStyle/>
          <a:p>
            <a:pPr>
              <a:spcBef>
                <a:spcPts val="600"/>
              </a:spcBef>
            </a:pPr>
            <a:r>
              <a:rPr lang="en-US" sz="1100" dirty="0" smtClean="0">
                <a:solidFill>
                  <a:srgbClr val="282C4E"/>
                </a:solidFill>
                <a:latin typeface="Arial" pitchFamily="34" charset="0"/>
                <a:cs typeface="Arial" pitchFamily="34" charset="0"/>
              </a:rPr>
              <a:t>*Sociology and Anthropology PhDs are combined in these years. </a:t>
            </a:r>
          </a:p>
          <a:p>
            <a:pPr>
              <a:spcBef>
                <a:spcPts val="600"/>
              </a:spcBef>
            </a:pPr>
            <a:r>
              <a:rPr lang="en-US" sz="1100" b="1" dirty="0" smtClean="0">
                <a:solidFill>
                  <a:srgbClr val="282C4E"/>
                </a:solidFill>
                <a:latin typeface="Arial" pitchFamily="34" charset="0"/>
                <a:cs typeface="Arial" pitchFamily="34" charset="0"/>
              </a:rPr>
              <a:t>Source:</a:t>
            </a:r>
            <a:r>
              <a:rPr lang="en-US" sz="1100" dirty="0" smtClean="0">
                <a:solidFill>
                  <a:srgbClr val="282C4E"/>
                </a:solidFill>
                <a:latin typeface="Arial" pitchFamily="34" charset="0"/>
                <a:cs typeface="Arial" pitchFamily="34" charset="0"/>
              </a:rPr>
              <a:t> National Science Foundation. </a:t>
            </a:r>
            <a:r>
              <a:rPr lang="en-US" sz="1100" i="1" dirty="0" smtClean="0">
                <a:solidFill>
                  <a:srgbClr val="282C4E"/>
                </a:solidFill>
                <a:latin typeface="Arial" pitchFamily="34" charset="0"/>
                <a:cs typeface="Arial" pitchFamily="34" charset="0"/>
              </a:rPr>
              <a:t>Science Resources Statistics, Characteristics of Doctoral Scientists and Engineers in the United States</a:t>
            </a:r>
            <a:r>
              <a:rPr lang="en-US" sz="1100" dirty="0" smtClean="0">
                <a:solidFill>
                  <a:srgbClr val="282C4E"/>
                </a:solidFill>
                <a:latin typeface="Arial" pitchFamily="34" charset="0"/>
                <a:cs typeface="Arial" pitchFamily="34" charset="0"/>
              </a:rPr>
              <a:t> (Arlington, VA: NSF, 1999 – 2006). </a:t>
            </a:r>
            <a:r>
              <a:rPr lang="en-US" sz="1100" u="sng" dirty="0" smtClean="0">
                <a:solidFill>
                  <a:srgbClr val="282C4E"/>
                </a:solidFill>
                <a:latin typeface="Arial" pitchFamily="34" charset="0"/>
                <a:cs typeface="Arial" pitchFamily="34" charset="0"/>
              </a:rPr>
              <a:t>www.nsf.gov/statistics/pubseri.cfm?seri_id=13#1993</a:t>
            </a:r>
            <a:r>
              <a:rPr lang="en-US" sz="1100" dirty="0" smtClean="0">
                <a:solidFill>
                  <a:srgbClr val="282C4E"/>
                </a:solidFill>
                <a:latin typeface="Arial" pitchFamily="34" charset="0"/>
                <a:cs typeface="Arial" pitchFamily="34" charset="0"/>
              </a:rPr>
              <a:t>.</a:t>
            </a:r>
          </a:p>
        </p:txBody>
      </p:sp>
      <p:sp>
        <p:nvSpPr>
          <p:cNvPr id="7" name="Rectangle 6"/>
          <p:cNvSpPr/>
          <p:nvPr/>
        </p:nvSpPr>
        <p:spPr>
          <a:xfrm>
            <a:off x="381000" y="6096000"/>
            <a:ext cx="8610600" cy="584775"/>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Unlike economists, sociologists are unlikely to work outside of the academy—Is this a reason that their salaries are substantially lower than economists?</a:t>
            </a:r>
          </a:p>
        </p:txBody>
      </p:sp>
      <p:cxnSp>
        <p:nvCxnSpPr>
          <p:cNvPr id="8" name="Straight Connector 7"/>
          <p:cNvCxnSpPr/>
          <p:nvPr/>
        </p:nvCxnSpPr>
        <p:spPr>
          <a:xfrm>
            <a:off x="457200" y="60198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0" y="65960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16</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b="8577"/>
          <a:stretch>
            <a:fillRect/>
          </a:stretch>
        </p:blipFill>
        <p:spPr bwMode="auto">
          <a:xfrm>
            <a:off x="762000" y="457200"/>
            <a:ext cx="7632700" cy="4772025"/>
          </a:xfrm>
          <a:prstGeom prst="rect">
            <a:avLst/>
          </a:prstGeom>
          <a:solidFill>
            <a:schemeClr val="bg1"/>
          </a:solidFill>
          <a:ln w="9525" algn="ctr">
            <a:noFill/>
            <a:miter lim="800000"/>
            <a:headEnd/>
            <a:tailEnd/>
          </a:ln>
          <a:effectLst/>
        </p:spPr>
      </p:pic>
      <p:sp>
        <p:nvSpPr>
          <p:cNvPr id="5" name="TextBox 4"/>
          <p:cNvSpPr txBox="1"/>
          <p:nvPr/>
        </p:nvSpPr>
        <p:spPr>
          <a:xfrm>
            <a:off x="1066800" y="0"/>
            <a:ext cx="7315200" cy="430887"/>
          </a:xfrm>
          <a:prstGeom prst="rect">
            <a:avLst/>
          </a:prstGeom>
          <a:noFill/>
        </p:spPr>
        <p:txBody>
          <a:bodyPr wrap="square" rtlCol="0">
            <a:spAutoFit/>
          </a:bodyPr>
          <a:lstStyle/>
          <a:p>
            <a:pPr lvl="0"/>
            <a:r>
              <a:rPr lang="en-US" sz="2200" b="1" cap="small" dirty="0" smtClean="0">
                <a:solidFill>
                  <a:srgbClr val="282C4E"/>
                </a:solidFill>
                <a:latin typeface="Microsoft Sans Serif" pitchFamily="34" charset="0"/>
                <a:cs typeface="Microsoft Sans Serif" pitchFamily="34" charset="0"/>
              </a:rPr>
              <a:t>Sociologists in Non-Academic Settings (continued)</a:t>
            </a:r>
            <a:endParaRPr lang="en-US" sz="2200" cap="small" dirty="0">
              <a:solidFill>
                <a:srgbClr val="282C4E"/>
              </a:solidFill>
              <a:latin typeface="Microsoft Sans Serif" pitchFamily="34" charset="0"/>
              <a:cs typeface="Microsoft Sans Serif" pitchFamily="34" charset="0"/>
            </a:endParaRPr>
          </a:p>
        </p:txBody>
      </p:sp>
      <p:sp>
        <p:nvSpPr>
          <p:cNvPr id="6" name="Rectangle 5"/>
          <p:cNvSpPr/>
          <p:nvPr/>
        </p:nvSpPr>
        <p:spPr>
          <a:xfrm>
            <a:off x="685800" y="5257801"/>
            <a:ext cx="7696200" cy="430887"/>
          </a:xfrm>
          <a:prstGeom prst="rect">
            <a:avLst/>
          </a:prstGeom>
        </p:spPr>
        <p:txBody>
          <a:bodyPr wrap="square">
            <a:spAutoFit/>
          </a:bodyPr>
          <a:lstStyle/>
          <a:p>
            <a:pPr>
              <a:spcBef>
                <a:spcPts val="600"/>
              </a:spcBef>
            </a:pPr>
            <a:r>
              <a:rPr lang="en-US" sz="1100" dirty="0" smtClean="0">
                <a:solidFill>
                  <a:srgbClr val="282C4E"/>
                </a:solidFill>
                <a:latin typeface="Arial" pitchFamily="34" charset="0"/>
                <a:cs typeface="Arial" pitchFamily="34" charset="0"/>
              </a:rPr>
              <a:t>*</a:t>
            </a:r>
            <a:r>
              <a:rPr lang="en-US" sz="1100" b="1" dirty="0" smtClean="0">
                <a:solidFill>
                  <a:srgbClr val="282C4E"/>
                </a:solidFill>
                <a:latin typeface="Arial" pitchFamily="34" charset="0"/>
                <a:cs typeface="Arial" pitchFamily="34" charset="0"/>
              </a:rPr>
              <a:t>Source:</a:t>
            </a:r>
            <a:r>
              <a:rPr lang="en-US" sz="1100" dirty="0" smtClean="0">
                <a:solidFill>
                  <a:srgbClr val="282C4E"/>
                </a:solidFill>
                <a:latin typeface="Arial" pitchFamily="34" charset="0"/>
                <a:cs typeface="Arial" pitchFamily="34" charset="0"/>
              </a:rPr>
              <a:t> American Sociological Association. </a:t>
            </a:r>
            <a:r>
              <a:rPr lang="en-US" sz="1100" i="1" dirty="0" smtClean="0">
                <a:solidFill>
                  <a:srgbClr val="282C4E"/>
                </a:solidFill>
                <a:latin typeface="Arial" pitchFamily="34" charset="0"/>
                <a:cs typeface="Arial" pitchFamily="34" charset="0"/>
              </a:rPr>
              <a:t>Beyond the Ivory Tower: A Survey of Non-Academic PhDs in Sociology</a:t>
            </a:r>
            <a:r>
              <a:rPr lang="en-US" sz="1100" dirty="0" smtClean="0">
                <a:solidFill>
                  <a:srgbClr val="282C4E"/>
                </a:solidFill>
                <a:latin typeface="Arial" pitchFamily="34" charset="0"/>
                <a:cs typeface="Arial" pitchFamily="34" charset="0"/>
              </a:rPr>
              <a:t>. (Washington, DC: ASA, 2006).</a:t>
            </a:r>
          </a:p>
        </p:txBody>
      </p:sp>
      <p:sp>
        <p:nvSpPr>
          <p:cNvPr id="7" name="Rectangle 6"/>
          <p:cNvSpPr/>
          <p:nvPr/>
        </p:nvSpPr>
        <p:spPr>
          <a:xfrm>
            <a:off x="228600" y="6019800"/>
            <a:ext cx="8610600" cy="584775"/>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Health and education are the two top specialties of non-academics followed by statistics and demography (especially migration).</a:t>
            </a:r>
          </a:p>
        </p:txBody>
      </p:sp>
      <p:cxnSp>
        <p:nvCxnSpPr>
          <p:cNvPr id="8" name="Straight Connector 7"/>
          <p:cNvCxnSpPr/>
          <p:nvPr/>
        </p:nvCxnSpPr>
        <p:spPr>
          <a:xfrm>
            <a:off x="381000" y="58674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0" y="65960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17</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19200" y="0"/>
            <a:ext cx="7315200" cy="430887"/>
          </a:xfrm>
          <a:prstGeom prst="rect">
            <a:avLst/>
          </a:prstGeom>
          <a:noFill/>
        </p:spPr>
        <p:txBody>
          <a:bodyPr wrap="square" rtlCol="0">
            <a:spAutoFit/>
          </a:bodyPr>
          <a:lstStyle/>
          <a:p>
            <a:pPr lvl="0"/>
            <a:r>
              <a:rPr lang="en-US" sz="2100" b="1" cap="small" dirty="0" smtClean="0">
                <a:solidFill>
                  <a:srgbClr val="282C4E"/>
                </a:solidFill>
                <a:latin typeface="Microsoft Sans Serif" pitchFamily="34" charset="0"/>
                <a:cs typeface="Microsoft Sans Serif" pitchFamily="34" charset="0"/>
              </a:rPr>
              <a:t>Sociologists in Non-Academic Settings (continued)</a:t>
            </a:r>
            <a:endParaRPr lang="en-US" sz="2100" cap="small" dirty="0">
              <a:solidFill>
                <a:srgbClr val="282C4E"/>
              </a:solidFill>
              <a:latin typeface="Microsoft Sans Serif" pitchFamily="34" charset="0"/>
              <a:cs typeface="Microsoft Sans Serif" pitchFamily="34" charset="0"/>
            </a:endParaRPr>
          </a:p>
        </p:txBody>
      </p:sp>
      <p:pic>
        <p:nvPicPr>
          <p:cNvPr id="15" name="Picture 14" descr="Hunter PPT image 11.JPG"/>
          <p:cNvPicPr>
            <a:picLocks noChangeAspect="1"/>
          </p:cNvPicPr>
          <p:nvPr/>
        </p:nvPicPr>
        <p:blipFill>
          <a:blip r:embed="rId2" cstate="print"/>
          <a:srcRect t="14672" b="4192"/>
          <a:stretch>
            <a:fillRect/>
          </a:stretch>
        </p:blipFill>
        <p:spPr>
          <a:xfrm>
            <a:off x="762000" y="929748"/>
            <a:ext cx="7620000" cy="3539379"/>
          </a:xfrm>
          <a:prstGeom prst="rect">
            <a:avLst/>
          </a:prstGeom>
          <a:ln>
            <a:solidFill>
              <a:schemeClr val="tx1"/>
            </a:solidFill>
          </a:ln>
        </p:spPr>
      </p:pic>
      <p:sp>
        <p:nvSpPr>
          <p:cNvPr id="16" name="Rectangle 15"/>
          <p:cNvSpPr/>
          <p:nvPr/>
        </p:nvSpPr>
        <p:spPr>
          <a:xfrm>
            <a:off x="762000" y="4495800"/>
            <a:ext cx="7772400" cy="938719"/>
          </a:xfrm>
          <a:prstGeom prst="rect">
            <a:avLst/>
          </a:prstGeom>
        </p:spPr>
        <p:txBody>
          <a:bodyPr wrap="square">
            <a:spAutoFit/>
          </a:bodyPr>
          <a:lstStyle/>
          <a:p>
            <a:pPr>
              <a:spcBef>
                <a:spcPts val="600"/>
              </a:spcBef>
            </a:pPr>
            <a:r>
              <a:rPr lang="en-US" sz="1100" b="1" dirty="0" smtClean="0">
                <a:solidFill>
                  <a:srgbClr val="282C4E"/>
                </a:solidFill>
                <a:latin typeface="Arial" pitchFamily="34" charset="0"/>
                <a:cs typeface="Arial" pitchFamily="34" charset="0"/>
              </a:rPr>
              <a:t>Notes:</a:t>
            </a:r>
            <a:r>
              <a:rPr lang="en-US" sz="1100" dirty="0" smtClean="0">
                <a:solidFill>
                  <a:srgbClr val="282C4E"/>
                </a:solidFill>
                <a:latin typeface="Arial" pitchFamily="34" charset="0"/>
                <a:cs typeface="Arial" pitchFamily="34" charset="0"/>
              </a:rPr>
              <a:t> Under Trained: Important skills for current job but less than adequate training in graduate school.</a:t>
            </a:r>
          </a:p>
          <a:p>
            <a:r>
              <a:rPr lang="en-US" sz="1100" dirty="0" smtClean="0">
                <a:solidFill>
                  <a:srgbClr val="282C4E"/>
                </a:solidFill>
                <a:latin typeface="Arial" pitchFamily="34" charset="0"/>
                <a:cs typeface="Arial" pitchFamily="34" charset="0"/>
              </a:rPr>
              <a:t>Well-Matched Job Skills and Training: Important for current job and adequate training.</a:t>
            </a:r>
          </a:p>
          <a:p>
            <a:r>
              <a:rPr lang="en-US" sz="1100" dirty="0" smtClean="0">
                <a:solidFill>
                  <a:srgbClr val="282C4E"/>
                </a:solidFill>
                <a:latin typeface="Arial" pitchFamily="34" charset="0"/>
                <a:cs typeface="Arial" pitchFamily="34" charset="0"/>
              </a:rPr>
              <a:t>Over Trained: Less important skill for current job although adequate graduate training.</a:t>
            </a:r>
          </a:p>
          <a:p>
            <a:r>
              <a:rPr lang="en-US" sz="1100" b="1" dirty="0" smtClean="0">
                <a:solidFill>
                  <a:srgbClr val="282C4E"/>
                </a:solidFill>
                <a:latin typeface="Arial" pitchFamily="34" charset="0"/>
                <a:cs typeface="Arial" pitchFamily="34" charset="0"/>
              </a:rPr>
              <a:t>Source:</a:t>
            </a:r>
            <a:r>
              <a:rPr lang="en-US" sz="1100" dirty="0" smtClean="0">
                <a:solidFill>
                  <a:srgbClr val="282C4E"/>
                </a:solidFill>
                <a:latin typeface="Arial" pitchFamily="34" charset="0"/>
                <a:cs typeface="Arial" pitchFamily="34" charset="0"/>
              </a:rPr>
              <a:t> American Sociological Association. </a:t>
            </a:r>
            <a:r>
              <a:rPr lang="en-US" sz="1100" i="1" dirty="0" smtClean="0">
                <a:solidFill>
                  <a:srgbClr val="282C4E"/>
                </a:solidFill>
                <a:latin typeface="Arial" pitchFamily="34" charset="0"/>
                <a:cs typeface="Arial" pitchFamily="34" charset="0"/>
              </a:rPr>
              <a:t>Beyond the Ivory Tower: A Survey of Non-Academic PhDs in Sociology</a:t>
            </a:r>
            <a:r>
              <a:rPr lang="en-US" sz="1100" dirty="0" smtClean="0">
                <a:solidFill>
                  <a:srgbClr val="282C4E"/>
                </a:solidFill>
                <a:latin typeface="Arial" pitchFamily="34" charset="0"/>
                <a:cs typeface="Arial" pitchFamily="34" charset="0"/>
              </a:rPr>
              <a:t>. (Washington, DC: ASA, 2006).</a:t>
            </a:r>
          </a:p>
        </p:txBody>
      </p:sp>
      <p:sp>
        <p:nvSpPr>
          <p:cNvPr id="19" name="Rectangle 18"/>
          <p:cNvSpPr/>
          <p:nvPr/>
        </p:nvSpPr>
        <p:spPr>
          <a:xfrm>
            <a:off x="304800" y="5410200"/>
            <a:ext cx="8610600" cy="1246495"/>
          </a:xfrm>
          <a:prstGeom prst="rect">
            <a:avLst/>
          </a:prstGeom>
        </p:spPr>
        <p:txBody>
          <a:bodyPr wrap="square">
            <a:spAutoFit/>
          </a:bodyPr>
          <a:lstStyle/>
          <a:p>
            <a:pPr>
              <a:buFont typeface="Wingdings" pitchFamily="2" charset="2"/>
              <a:buChar char="Ø"/>
            </a:pPr>
            <a:r>
              <a:rPr lang="en-US" sz="1500" dirty="0" smtClean="0">
                <a:solidFill>
                  <a:srgbClr val="282C4E"/>
                </a:solidFill>
                <a:latin typeface="Microsoft Sans Serif" pitchFamily="34" charset="0"/>
                <a:cs typeface="Microsoft Sans Serif" pitchFamily="34" charset="0"/>
              </a:rPr>
              <a:t>Sociologists employed beyond the ivory tower think that their training in research design, survey, and statistical tools are well-matched to their positions. They are less convinced that they have been trained to program and to use statistical software necessary for job performance, and do not think that they have been well-trained to write research proposals, do policy analysis, or program evaluation.</a:t>
            </a:r>
          </a:p>
        </p:txBody>
      </p:sp>
      <p:sp>
        <p:nvSpPr>
          <p:cNvPr id="20" name="TextBox 8"/>
          <p:cNvSpPr txBox="1">
            <a:spLocks noChangeArrowheads="1"/>
          </p:cNvSpPr>
          <p:nvPr/>
        </p:nvSpPr>
        <p:spPr bwMode="auto">
          <a:xfrm>
            <a:off x="0" y="65960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18</a:t>
            </a:r>
            <a:endParaRPr lang="en-US" sz="1100" dirty="0">
              <a:latin typeface="Calibri" pitchFamily="34" charset="0"/>
            </a:endParaRPr>
          </a:p>
        </p:txBody>
      </p:sp>
      <p:sp>
        <p:nvSpPr>
          <p:cNvPr id="7" name="Rectangle 6"/>
          <p:cNvSpPr/>
          <p:nvPr/>
        </p:nvSpPr>
        <p:spPr>
          <a:xfrm>
            <a:off x="762000" y="533400"/>
            <a:ext cx="7772400" cy="430887"/>
          </a:xfrm>
          <a:prstGeom prst="rect">
            <a:avLst/>
          </a:prstGeom>
        </p:spPr>
        <p:txBody>
          <a:bodyPr wrap="square">
            <a:spAutoFit/>
          </a:bodyPr>
          <a:lstStyle/>
          <a:p>
            <a:pPr algn="ctr">
              <a:spcBef>
                <a:spcPts val="600"/>
              </a:spcBef>
            </a:pPr>
            <a:r>
              <a:rPr lang="en-US" sz="1100" b="1" dirty="0" smtClean="0">
                <a:solidFill>
                  <a:srgbClr val="282C4E"/>
                </a:solidFill>
                <a:latin typeface="Arial" pitchFamily="34" charset="0"/>
                <a:cs typeface="Arial" pitchFamily="34" charset="0"/>
              </a:rPr>
              <a:t>SKILLS MATCH BETWEEN GRADUATE TRAINING AND CURRENT JOB FOR SOCIOLOGISTS WORKING IN APPLIED RESEARCH SETTINGS (PERCENTAGE OF RESEARCHERS RESPONDING)</a:t>
            </a:r>
            <a:endParaRPr lang="en-US" sz="1100" dirty="0" smtClean="0">
              <a:solidFill>
                <a:srgbClr val="282C4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8768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Minority PhDs in the Discipline</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12.jpg"/>
          <p:cNvPicPr>
            <a:picLocks noChangeAspect="1"/>
          </p:cNvPicPr>
          <p:nvPr/>
        </p:nvPicPr>
        <p:blipFill>
          <a:blip r:embed="rId2" cstate="print"/>
          <a:srcRect b="2491"/>
          <a:stretch>
            <a:fillRect/>
          </a:stretch>
        </p:blipFill>
        <p:spPr>
          <a:xfrm>
            <a:off x="609600" y="381000"/>
            <a:ext cx="7883141" cy="4903922"/>
          </a:xfrm>
          <a:prstGeom prst="rect">
            <a:avLst/>
          </a:prstGeom>
        </p:spPr>
      </p:pic>
      <p:sp>
        <p:nvSpPr>
          <p:cNvPr id="4" name="Rectangle 3"/>
          <p:cNvSpPr/>
          <p:nvPr/>
        </p:nvSpPr>
        <p:spPr>
          <a:xfrm>
            <a:off x="533400" y="5257800"/>
            <a:ext cx="7772400" cy="430887"/>
          </a:xfrm>
          <a:prstGeom prst="rect">
            <a:avLst/>
          </a:prstGeom>
        </p:spPr>
        <p:txBody>
          <a:bodyPr wrap="square">
            <a:spAutoFit/>
          </a:bodyPr>
          <a:lstStyle/>
          <a:p>
            <a:pPr>
              <a:spcBef>
                <a:spcPts val="600"/>
              </a:spcBef>
            </a:pPr>
            <a:r>
              <a:rPr lang="en-US" sz="1100" b="1" dirty="0" smtClean="0">
                <a:solidFill>
                  <a:srgbClr val="282C4E"/>
                </a:solidFill>
                <a:latin typeface="Arial" pitchFamily="34" charset="0"/>
                <a:cs typeface="Arial" pitchFamily="34" charset="0"/>
              </a:rPr>
              <a:t>Source:</a:t>
            </a:r>
            <a:r>
              <a:rPr lang="en-US" sz="1100" dirty="0" smtClean="0">
                <a:solidFill>
                  <a:srgbClr val="282C4E"/>
                </a:solidFill>
                <a:latin typeface="Arial" pitchFamily="34" charset="0"/>
                <a:cs typeface="Arial" pitchFamily="34" charset="0"/>
              </a:rPr>
              <a:t> National Science Foundation, Division of Science Resources Statistics. </a:t>
            </a:r>
            <a:r>
              <a:rPr lang="en-US" sz="1100" i="1" dirty="0" smtClean="0">
                <a:solidFill>
                  <a:srgbClr val="282C4E"/>
                </a:solidFill>
                <a:latin typeface="Arial" pitchFamily="34" charset="0"/>
                <a:cs typeface="Arial" pitchFamily="34" charset="0"/>
              </a:rPr>
              <a:t>Survey of Earned Doctorates/Doctorate Records File</a:t>
            </a:r>
            <a:r>
              <a:rPr lang="en-US" sz="1100" dirty="0" smtClean="0">
                <a:solidFill>
                  <a:srgbClr val="282C4E"/>
                </a:solidFill>
                <a:latin typeface="Arial" pitchFamily="34" charset="0"/>
                <a:cs typeface="Arial" pitchFamily="34" charset="0"/>
              </a:rPr>
              <a:t>.</a:t>
            </a:r>
            <a:r>
              <a:rPr lang="en-US" sz="1100" i="1" dirty="0" smtClean="0">
                <a:solidFill>
                  <a:srgbClr val="282C4E"/>
                </a:solidFill>
                <a:latin typeface="Arial" pitchFamily="34" charset="0"/>
                <a:cs typeface="Arial" pitchFamily="34" charset="0"/>
              </a:rPr>
              <a:t> </a:t>
            </a:r>
            <a:r>
              <a:rPr lang="en-US" sz="1100" dirty="0" smtClean="0">
                <a:solidFill>
                  <a:srgbClr val="282C4E"/>
                </a:solidFill>
                <a:latin typeface="Arial" pitchFamily="34" charset="0"/>
                <a:cs typeface="Arial" pitchFamily="34" charset="0"/>
              </a:rPr>
              <a:t>(Arlington, VA: NSF, 2011). </a:t>
            </a:r>
            <a:r>
              <a:rPr lang="en-US" sz="1100" u="sng" dirty="0" smtClean="0">
                <a:solidFill>
                  <a:srgbClr val="282C4E"/>
                </a:solidFill>
                <a:latin typeface="Arial" pitchFamily="34" charset="0"/>
                <a:cs typeface="Arial" pitchFamily="34" charset="0"/>
              </a:rPr>
              <a:t>http://caspar.nsf.gov</a:t>
            </a:r>
            <a:r>
              <a:rPr lang="en-US" sz="1100" dirty="0" smtClean="0">
                <a:solidFill>
                  <a:srgbClr val="282C4E"/>
                </a:solidFill>
                <a:latin typeface="Arial" pitchFamily="34" charset="0"/>
                <a:cs typeface="Arial" pitchFamily="34" charset="0"/>
              </a:rPr>
              <a:t>.</a:t>
            </a:r>
          </a:p>
        </p:txBody>
      </p:sp>
      <p:sp>
        <p:nvSpPr>
          <p:cNvPr id="5" name="Rectangle 4"/>
          <p:cNvSpPr/>
          <p:nvPr/>
        </p:nvSpPr>
        <p:spPr>
          <a:xfrm>
            <a:off x="533400" y="5715000"/>
            <a:ext cx="8610600" cy="1015663"/>
          </a:xfrm>
          <a:prstGeom prst="rect">
            <a:avLst/>
          </a:prstGeom>
        </p:spPr>
        <p:txBody>
          <a:bodyPr wrap="square">
            <a:spAutoFit/>
          </a:bodyPr>
          <a:lstStyle/>
          <a:p>
            <a:pPr>
              <a:buFont typeface="Wingdings" pitchFamily="2" charset="2"/>
              <a:buChar char="Ø"/>
            </a:pPr>
            <a:r>
              <a:rPr lang="en-US" sz="1200" dirty="0" smtClean="0">
                <a:solidFill>
                  <a:srgbClr val="282C4E"/>
                </a:solidFill>
                <a:latin typeface="Microsoft Sans Serif" pitchFamily="34" charset="0"/>
                <a:cs typeface="Microsoft Sans Serif" pitchFamily="34" charset="0"/>
              </a:rPr>
              <a:t>The figure shows a gradual increase in minorities that earned doctorates in social science disciplines over the past two decades. In 2006, sociology had the highest percent of African-Americans earning doctorates, although not the highest number. As of 2006, economics had the highest percentage of Asian Americans earning doctorates in these disciplines, and the highest percentage of Hispanics (although the numbers are still extremely small). The year 2010, for the most part, continues these trends.</a:t>
            </a:r>
          </a:p>
        </p:txBody>
      </p:sp>
      <p:sp>
        <p:nvSpPr>
          <p:cNvPr id="6"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19</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2800" y="228600"/>
            <a:ext cx="2362200" cy="461665"/>
          </a:xfrm>
          <a:prstGeom prst="rect">
            <a:avLst/>
          </a:prstGeom>
          <a:noFill/>
        </p:spPr>
        <p:txBody>
          <a:bodyPr wrap="square" rtlCol="0">
            <a:spAutoFit/>
          </a:bodyPr>
          <a:lstStyle/>
          <a:p>
            <a:r>
              <a:rPr lang="en-US" sz="2400" b="1" cap="small" dirty="0" smtClean="0">
                <a:solidFill>
                  <a:srgbClr val="282C4E"/>
                </a:solidFill>
                <a:latin typeface="Microsoft Sans Serif" pitchFamily="34" charset="0"/>
                <a:cs typeface="Microsoft Sans Serif" pitchFamily="34" charset="0"/>
              </a:rPr>
              <a:t>Introduction</a:t>
            </a:r>
            <a:endParaRPr lang="en-US" sz="2400" b="1" cap="small" dirty="0">
              <a:solidFill>
                <a:srgbClr val="282C4E"/>
              </a:solidFill>
              <a:latin typeface="Microsoft Sans Serif" pitchFamily="34" charset="0"/>
              <a:cs typeface="Microsoft Sans Serif" pitchFamily="34" charset="0"/>
            </a:endParaRPr>
          </a:p>
        </p:txBody>
      </p:sp>
      <p:sp>
        <p:nvSpPr>
          <p:cNvPr id="3073" name="Rectangle 1"/>
          <p:cNvSpPr>
            <a:spLocks noChangeArrowheads="1"/>
          </p:cNvSpPr>
          <p:nvPr/>
        </p:nvSpPr>
        <p:spPr bwMode="auto">
          <a:xfrm>
            <a:off x="381000" y="1178496"/>
            <a:ext cx="8458200"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282C4E"/>
                </a:solidFill>
                <a:effectLst/>
                <a:latin typeface="Microsoft Sans Serif" pitchFamily="34" charset="0"/>
                <a:ea typeface="Calibri" pitchFamily="34" charset="0"/>
                <a:cs typeface="Microsoft Sans Serif" pitchFamily="34" charset="0"/>
              </a:rPr>
              <a:t>The purpose of this presentation</a:t>
            </a:r>
            <a:r>
              <a:rPr kumimoji="0" lang="en-US" sz="2000" b="0" i="0" u="none" strike="noStrike" cap="none" normalizeH="0" dirty="0" smtClean="0">
                <a:ln>
                  <a:noFill/>
                </a:ln>
                <a:solidFill>
                  <a:srgbClr val="282C4E"/>
                </a:solidFill>
                <a:effectLst/>
                <a:latin typeface="Microsoft Sans Serif" pitchFamily="34" charset="0"/>
                <a:ea typeface="Calibri" pitchFamily="34" charset="0"/>
                <a:cs typeface="Microsoft Sans Serif" pitchFamily="34" charset="0"/>
              </a:rPr>
              <a:t> </a:t>
            </a:r>
            <a:r>
              <a:rPr kumimoji="0" lang="en-US" sz="2000" b="0" i="0" u="none" strike="noStrike" cap="none" normalizeH="0" baseline="0" dirty="0" smtClean="0">
                <a:ln>
                  <a:noFill/>
                </a:ln>
                <a:solidFill>
                  <a:srgbClr val="282C4E"/>
                </a:solidFill>
                <a:effectLst/>
                <a:latin typeface="Microsoft Sans Serif" pitchFamily="34" charset="0"/>
                <a:ea typeface="Calibri" pitchFamily="34" charset="0"/>
                <a:cs typeface="Microsoft Sans Serif" pitchFamily="34" charset="0"/>
              </a:rPr>
              <a:t>is to provide you with information on career trajectories in sociology. </a:t>
            </a:r>
            <a:endParaRPr kumimoji="0" lang="en-US" sz="2000" b="0" i="0" u="none" strike="noStrike" cap="none" normalizeH="0" baseline="0" dirty="0" smtClean="0">
              <a:ln>
                <a:noFill/>
              </a:ln>
              <a:solidFill>
                <a:srgbClr val="282C4E"/>
              </a:solidFill>
              <a:effectLst/>
              <a:latin typeface="Microsoft Sans Serif" pitchFamily="34" charset="0"/>
              <a:cs typeface="Microsoft Sans Serif" pitchFamily="34" charset="0"/>
            </a:endParaRPr>
          </a:p>
          <a:p>
            <a:pPr marL="0" marR="0" lvl="0" indent="0" algn="l" defTabSz="914400" rtl="0" eaLnBrk="0" fontAlgn="base" latinLnBrk="0" hangingPunct="0">
              <a:lnSpc>
                <a:spcPct val="100000"/>
              </a:lnSpc>
              <a:spcBef>
                <a:spcPts val="1800"/>
              </a:spcBef>
              <a:spcAft>
                <a:spcPct val="0"/>
              </a:spcAft>
              <a:buClrTx/>
              <a:buSzTx/>
              <a:buFont typeface="Wingdings" pitchFamily="2" charset="2"/>
              <a:buChar char="Ø"/>
              <a:tabLst/>
            </a:pPr>
            <a:r>
              <a:rPr kumimoji="0" lang="en-US" sz="2000" b="0" i="0" u="none" strike="noStrike" cap="none" normalizeH="0" baseline="0" dirty="0" smtClean="0">
                <a:ln>
                  <a:noFill/>
                </a:ln>
                <a:solidFill>
                  <a:srgbClr val="282C4E"/>
                </a:solidFill>
                <a:effectLst/>
                <a:latin typeface="Microsoft Sans Serif" pitchFamily="34" charset="0"/>
                <a:ea typeface="Calibri" pitchFamily="34" charset="0"/>
                <a:cs typeface="Microsoft Sans Serif" pitchFamily="34" charset="0"/>
              </a:rPr>
              <a:t>Includes jobs for masters’ degree recipients, the PhD job market, positions for post-docs, faculty salaries, non-academic jobs, mentoring for minority students, and career goals of women faculty. </a:t>
            </a:r>
            <a:endParaRPr kumimoji="0" lang="en-US" sz="2000" b="0" i="0" u="none" strike="noStrike" cap="none" normalizeH="0" baseline="0" dirty="0" smtClean="0">
              <a:ln>
                <a:noFill/>
              </a:ln>
              <a:solidFill>
                <a:srgbClr val="282C4E"/>
              </a:solidFill>
              <a:effectLst/>
              <a:latin typeface="Microsoft Sans Serif" pitchFamily="34" charset="0"/>
              <a:cs typeface="Microsoft Sans Serif" pitchFamily="34" charset="0"/>
            </a:endParaRPr>
          </a:p>
          <a:p>
            <a:pPr marL="0" marR="0" lvl="0" indent="0" algn="l" defTabSz="914400" rtl="0" eaLnBrk="0" fontAlgn="base" latinLnBrk="0" hangingPunct="0">
              <a:lnSpc>
                <a:spcPct val="100000"/>
              </a:lnSpc>
              <a:spcBef>
                <a:spcPts val="1800"/>
              </a:spcBef>
              <a:spcAft>
                <a:spcPct val="0"/>
              </a:spcAft>
              <a:buClrTx/>
              <a:buSzTx/>
              <a:buFont typeface="Wingdings" pitchFamily="2" charset="2"/>
              <a:buChar char="Ø"/>
              <a:tabLst/>
            </a:pPr>
            <a:r>
              <a:rPr kumimoji="0" lang="en-US" sz="2000" b="0" i="0" u="none" strike="noStrike" cap="none" normalizeH="0" baseline="0" dirty="0" smtClean="0">
                <a:ln>
                  <a:noFill/>
                </a:ln>
                <a:solidFill>
                  <a:srgbClr val="282C4E"/>
                </a:solidFill>
                <a:effectLst/>
                <a:latin typeface="Microsoft Sans Serif" pitchFamily="34" charset="0"/>
                <a:ea typeface="Calibri" pitchFamily="34" charset="0"/>
                <a:cs typeface="Microsoft Sans Serif" pitchFamily="34" charset="0"/>
              </a:rPr>
              <a:t>The majority of this information comes from the American Sociological Association Research Department’s studies using surveys and unobtrusive data collection.</a:t>
            </a:r>
          </a:p>
          <a:p>
            <a:pPr marL="0" marR="0" lvl="0" indent="0" algn="l" defTabSz="914400" rtl="0" eaLnBrk="0" fontAlgn="base" latinLnBrk="0" hangingPunct="0">
              <a:lnSpc>
                <a:spcPct val="100000"/>
              </a:lnSpc>
              <a:spcBef>
                <a:spcPts val="1800"/>
              </a:spcBef>
              <a:spcAft>
                <a:spcPct val="0"/>
              </a:spcAft>
              <a:buClrTx/>
              <a:buSzTx/>
              <a:buFont typeface="Wingdings" pitchFamily="2" charset="2"/>
              <a:buChar char="Ø"/>
              <a:tabLst/>
            </a:pPr>
            <a:r>
              <a:rPr kumimoji="0" lang="en-US" sz="2000" b="0" i="0" u="none" strike="noStrike" cap="none" normalizeH="0" baseline="0" dirty="0" smtClean="0">
                <a:ln>
                  <a:noFill/>
                </a:ln>
                <a:solidFill>
                  <a:srgbClr val="282C4E"/>
                </a:solidFill>
                <a:effectLst/>
                <a:latin typeface="Microsoft Sans Serif" pitchFamily="34" charset="0"/>
                <a:ea typeface="Calibri" pitchFamily="34" charset="0"/>
                <a:cs typeface="Microsoft Sans Serif" pitchFamily="34" charset="0"/>
              </a:rPr>
              <a:t>Today’s presentation comes from research briefs that can be found on the ASA web site:</a:t>
            </a:r>
            <a:r>
              <a:rPr kumimoji="0" lang="en-US" sz="2000" b="0" i="0" u="none" strike="noStrike" cap="none" normalizeH="0" dirty="0" smtClean="0">
                <a:ln>
                  <a:noFill/>
                </a:ln>
                <a:solidFill>
                  <a:srgbClr val="282C4E"/>
                </a:solidFill>
                <a:effectLst/>
                <a:latin typeface="Microsoft Sans Serif" pitchFamily="34" charset="0"/>
                <a:ea typeface="Calibri" pitchFamily="34" charset="0"/>
                <a:cs typeface="Microsoft Sans Serif" pitchFamily="34" charset="0"/>
              </a:rPr>
              <a:t> </a:t>
            </a:r>
            <a:r>
              <a:rPr kumimoji="0" lang="en-US" sz="2000" b="0" i="0" u="sng" strike="noStrike" cap="none" normalizeH="0" baseline="0" dirty="0" smtClean="0">
                <a:ln>
                  <a:noFill/>
                </a:ln>
                <a:solidFill>
                  <a:srgbClr val="282C4E"/>
                </a:solidFill>
                <a:effectLst/>
                <a:latin typeface="Microsoft Sans Serif" pitchFamily="34" charset="0"/>
                <a:ea typeface="Calibri" pitchFamily="34" charset="0"/>
                <a:cs typeface="Microsoft Sans Serif" pitchFamily="34" charset="0"/>
              </a:rPr>
              <a:t>www.asanet.org/research/research.cfm</a:t>
            </a:r>
            <a:r>
              <a:rPr lang="en-US" sz="2000" dirty="0">
                <a:solidFill>
                  <a:srgbClr val="282C4E"/>
                </a:solidFill>
                <a:latin typeface="Microsoft Sans Serif" pitchFamily="34" charset="0"/>
                <a:cs typeface="Microsoft Sans Serif" pitchFamily="34" charset="0"/>
              </a:rPr>
              <a:t>.</a:t>
            </a:r>
            <a:endParaRPr kumimoji="0" lang="en-US" sz="2000" b="0" i="0" u="none" strike="noStrike" cap="none" normalizeH="0" baseline="0" dirty="0" smtClean="0">
              <a:ln>
                <a:noFill/>
              </a:ln>
              <a:solidFill>
                <a:srgbClr val="282C4E"/>
              </a:solidFill>
              <a:effectLst/>
              <a:latin typeface="Microsoft Sans Serif" pitchFamily="34" charset="0"/>
              <a:cs typeface="Microsoft Sans Serif" pitchFamily="34" charset="0"/>
            </a:endParaRPr>
          </a:p>
        </p:txBody>
      </p:sp>
      <p:pic>
        <p:nvPicPr>
          <p:cNvPr id="9" name="Picture 27"/>
          <p:cNvPicPr>
            <a:picLocks noChangeAspect="1" noChangeArrowheads="1"/>
          </p:cNvPicPr>
          <p:nvPr/>
        </p:nvPicPr>
        <p:blipFill>
          <a:blip r:embed="rId2" cstate="print"/>
          <a:srcRect/>
          <a:stretch>
            <a:fillRect/>
          </a:stretch>
        </p:blipFill>
        <p:spPr bwMode="auto">
          <a:xfrm>
            <a:off x="7315200" y="5984875"/>
            <a:ext cx="1828800" cy="873125"/>
          </a:xfrm>
          <a:prstGeom prst="rect">
            <a:avLst/>
          </a:prstGeom>
          <a:noFill/>
          <a:ln w="9525">
            <a:noFill/>
            <a:miter lim="800000"/>
            <a:headEnd/>
            <a:tailEnd/>
          </a:ln>
        </p:spPr>
      </p:pic>
      <p:sp>
        <p:nvSpPr>
          <p:cNvPr id="5"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
            <a:ext cx="64008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Minority PhDs in the Discipline (continued)</a:t>
            </a:r>
            <a:endParaRPr lang="en-US" sz="2400" cap="small" dirty="0">
              <a:solidFill>
                <a:srgbClr val="282C4E"/>
              </a:solidFill>
              <a:latin typeface="Microsoft Sans Serif" pitchFamily="34" charset="0"/>
              <a:cs typeface="Microsoft Sans Serif" pitchFamily="34" charset="0"/>
            </a:endParaRPr>
          </a:p>
        </p:txBody>
      </p:sp>
      <p:sp>
        <p:nvSpPr>
          <p:cNvPr id="3" name="Rectangle 2"/>
          <p:cNvSpPr/>
          <p:nvPr/>
        </p:nvSpPr>
        <p:spPr>
          <a:xfrm>
            <a:off x="1066800" y="1143000"/>
            <a:ext cx="7010400" cy="400110"/>
          </a:xfrm>
          <a:prstGeom prst="rect">
            <a:avLst/>
          </a:prstGeom>
        </p:spPr>
        <p:txBody>
          <a:bodyPr wrap="square">
            <a:spAutoFit/>
          </a:bodyPr>
          <a:lstStyle/>
          <a:p>
            <a:r>
              <a:rPr lang="en-US" sz="2000" b="1" cap="small" dirty="0" smtClean="0">
                <a:solidFill>
                  <a:srgbClr val="282C4E"/>
                </a:solidFill>
                <a:latin typeface="Microsoft Sans Serif" pitchFamily="34" charset="0"/>
                <a:cs typeface="Microsoft Sans Serif" pitchFamily="34" charset="0"/>
              </a:rPr>
              <a:t>Information on the ASA Minority Fellowship Program</a:t>
            </a:r>
            <a:endParaRPr lang="en-US" sz="2000" b="1" cap="small" dirty="0">
              <a:solidFill>
                <a:srgbClr val="282C4E"/>
              </a:solidFill>
              <a:latin typeface="Microsoft Sans Serif" pitchFamily="34" charset="0"/>
              <a:cs typeface="Microsoft Sans Serif" pitchFamily="34" charset="0"/>
            </a:endParaRPr>
          </a:p>
        </p:txBody>
      </p:sp>
      <p:sp>
        <p:nvSpPr>
          <p:cNvPr id="4" name="Rectangle 3"/>
          <p:cNvSpPr/>
          <p:nvPr/>
        </p:nvSpPr>
        <p:spPr>
          <a:xfrm>
            <a:off x="304800" y="2057400"/>
            <a:ext cx="8610600" cy="2800767"/>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Pre-doctoral training program founded in 1974 at the behest of the then-Caucus of Black Sociologists (now the Association of Black Sociologists). </a:t>
            </a:r>
          </a:p>
          <a:p>
            <a:pPr>
              <a:buFont typeface="Wingdings" pitchFamily="2" charset="2"/>
              <a:buChar char="Ø"/>
            </a:pPr>
            <a:endParaRPr lang="en-US" sz="1600" dirty="0" smtClean="0">
              <a:solidFill>
                <a:srgbClr val="282C4E"/>
              </a:solidFill>
              <a:latin typeface="Microsoft Sans Serif" pitchFamily="34" charset="0"/>
              <a:cs typeface="Microsoft Sans Serif" pitchFamily="34" charset="0"/>
            </a:endParaRPr>
          </a:p>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MFP was founded around the same period as similar training programs in psychology, nursing, and social work (funded by the National Institute of Mental Health).</a:t>
            </a:r>
          </a:p>
          <a:p>
            <a:pPr>
              <a:buFont typeface="Wingdings" pitchFamily="2" charset="2"/>
              <a:buChar char="Ø"/>
            </a:pPr>
            <a:endParaRPr lang="en-US" sz="1600" dirty="0" smtClean="0">
              <a:solidFill>
                <a:srgbClr val="282C4E"/>
              </a:solidFill>
              <a:latin typeface="Microsoft Sans Serif" pitchFamily="34" charset="0"/>
              <a:cs typeface="Microsoft Sans Serif" pitchFamily="34" charset="0"/>
            </a:endParaRPr>
          </a:p>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The purpose of MFP was to address the severe underrepresentation of senior minority scholars as campuses became more diverse. This is still the major purpose.</a:t>
            </a:r>
          </a:p>
          <a:p>
            <a:pPr>
              <a:buFont typeface="Wingdings" pitchFamily="2" charset="2"/>
              <a:buChar char="Ø"/>
            </a:pPr>
            <a:endParaRPr lang="en-US" sz="1600" dirty="0" smtClean="0">
              <a:solidFill>
                <a:srgbClr val="282C4E"/>
              </a:solidFill>
              <a:latin typeface="Microsoft Sans Serif" pitchFamily="34" charset="0"/>
              <a:cs typeface="Microsoft Sans Serif" pitchFamily="34" charset="0"/>
            </a:endParaRPr>
          </a:p>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Then and still today, MFP has been inclusive of all racial/ethnic minority groups in the discipline.</a:t>
            </a:r>
          </a:p>
        </p:txBody>
      </p:sp>
      <p:cxnSp>
        <p:nvCxnSpPr>
          <p:cNvPr id="5" name="Straight Connector 4"/>
          <p:cNvCxnSpPr/>
          <p:nvPr/>
        </p:nvCxnSpPr>
        <p:spPr>
          <a:xfrm>
            <a:off x="381000" y="8382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20</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038600" y="1828800"/>
          <a:ext cx="4876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47800" y="152400"/>
            <a:ext cx="64008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Minority PhDs in the Discipline (continued)</a:t>
            </a:r>
            <a:endParaRPr lang="en-US" sz="2400" cap="small" dirty="0">
              <a:solidFill>
                <a:srgbClr val="282C4E"/>
              </a:solidFill>
              <a:latin typeface="Microsoft Sans Serif" pitchFamily="34" charset="0"/>
              <a:cs typeface="Microsoft Sans Serif" pitchFamily="34" charset="0"/>
            </a:endParaRPr>
          </a:p>
        </p:txBody>
      </p:sp>
      <p:sp>
        <p:nvSpPr>
          <p:cNvPr id="4" name="Rectangle 4"/>
          <p:cNvSpPr>
            <a:spLocks noChangeArrowheads="1"/>
          </p:cNvSpPr>
          <p:nvPr/>
        </p:nvSpPr>
        <p:spPr bwMode="auto">
          <a:xfrm>
            <a:off x="4191000" y="1600200"/>
            <a:ext cx="4724400" cy="738188"/>
          </a:xfrm>
          <a:prstGeom prst="rect">
            <a:avLst/>
          </a:prstGeom>
          <a:noFill/>
          <a:ln w="9525">
            <a:noFill/>
            <a:miter lim="800000"/>
            <a:headEnd/>
            <a:tailEnd/>
          </a:ln>
        </p:spPr>
        <p:txBody>
          <a:bodyPr>
            <a:spAutoFit/>
          </a:bodyPr>
          <a:lstStyle/>
          <a:p>
            <a:pPr algn="ctr"/>
            <a:r>
              <a:rPr lang="en-US" sz="1400" b="1" dirty="0">
                <a:solidFill>
                  <a:srgbClr val="990000"/>
                </a:solidFill>
                <a:latin typeface="Calibri" pitchFamily="34" charset="0"/>
              </a:rPr>
              <a:t>Expected Probability of Academic Employment at a Research- Extensive University in 2010 for 1997-2009 Sociology PhD Graduates in Academic Positions by Group and Advisor</a:t>
            </a:r>
          </a:p>
        </p:txBody>
      </p:sp>
      <p:sp>
        <p:nvSpPr>
          <p:cNvPr id="5" name="Rectangle 4"/>
          <p:cNvSpPr/>
          <p:nvPr/>
        </p:nvSpPr>
        <p:spPr>
          <a:xfrm>
            <a:off x="1676400" y="1066800"/>
            <a:ext cx="5943600" cy="400110"/>
          </a:xfrm>
          <a:prstGeom prst="rect">
            <a:avLst/>
          </a:prstGeom>
        </p:spPr>
        <p:txBody>
          <a:bodyPr wrap="square">
            <a:spAutoFit/>
          </a:bodyPr>
          <a:lstStyle/>
          <a:p>
            <a:r>
              <a:rPr lang="en-US" sz="2000" b="1" cap="small" dirty="0" smtClean="0">
                <a:solidFill>
                  <a:srgbClr val="282C4E"/>
                </a:solidFill>
                <a:latin typeface="Microsoft Sans Serif" pitchFamily="34" charset="0"/>
                <a:cs typeface="Microsoft Sans Serif" pitchFamily="34" charset="0"/>
              </a:rPr>
              <a:t>MFP Fellows and White Dissertation Advisors</a:t>
            </a:r>
            <a:endParaRPr lang="en-US" sz="2000" b="1" cap="small" dirty="0">
              <a:solidFill>
                <a:srgbClr val="282C4E"/>
              </a:solidFill>
              <a:latin typeface="Microsoft Sans Serif" pitchFamily="34" charset="0"/>
              <a:cs typeface="Microsoft Sans Serif" pitchFamily="34" charset="0"/>
            </a:endParaRPr>
          </a:p>
        </p:txBody>
      </p:sp>
      <p:sp>
        <p:nvSpPr>
          <p:cNvPr id="6" name="Rectangle 5"/>
          <p:cNvSpPr/>
          <p:nvPr/>
        </p:nvSpPr>
        <p:spPr>
          <a:xfrm>
            <a:off x="152400" y="2133600"/>
            <a:ext cx="3962400" cy="2939266"/>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Having a white male advisor significantly benefits MFP participants in obtaining Research I faculty careers, although this type of relationship does not have significant effects on the other comparison groups. </a:t>
            </a:r>
          </a:p>
          <a:p>
            <a:pPr>
              <a:spcBef>
                <a:spcPts val="30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Employment at a Research I university, in its turn, directly affects scholarly productivity, grant awards, and professional service for all groups.</a:t>
            </a:r>
          </a:p>
        </p:txBody>
      </p:sp>
      <p:cxnSp>
        <p:nvCxnSpPr>
          <p:cNvPr id="9" name="Straight Connector 8"/>
          <p:cNvCxnSpPr/>
          <p:nvPr/>
        </p:nvCxnSpPr>
        <p:spPr>
          <a:xfrm>
            <a:off x="381000" y="8382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21</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6172200" cy="457200"/>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Women’s Career Goals in the Discipline</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13.jpg"/>
          <p:cNvPicPr>
            <a:picLocks noChangeAspect="1"/>
          </p:cNvPicPr>
          <p:nvPr/>
        </p:nvPicPr>
        <p:blipFill>
          <a:blip r:embed="rId2" cstate="print"/>
          <a:stretch>
            <a:fillRect/>
          </a:stretch>
        </p:blipFill>
        <p:spPr>
          <a:xfrm>
            <a:off x="1600200" y="609600"/>
            <a:ext cx="5785906" cy="3886200"/>
          </a:xfrm>
          <a:prstGeom prst="rect">
            <a:avLst/>
          </a:prstGeom>
        </p:spPr>
      </p:pic>
      <p:sp>
        <p:nvSpPr>
          <p:cNvPr id="4" name="Rectangle 3"/>
          <p:cNvSpPr/>
          <p:nvPr/>
        </p:nvSpPr>
        <p:spPr>
          <a:xfrm>
            <a:off x="1524000" y="4572000"/>
            <a:ext cx="5791200" cy="600164"/>
          </a:xfrm>
          <a:prstGeom prst="rect">
            <a:avLst/>
          </a:prstGeom>
        </p:spPr>
        <p:txBody>
          <a:bodyPr wrap="square">
            <a:spAutoFit/>
          </a:bodyPr>
          <a:lstStyle/>
          <a:p>
            <a:pPr>
              <a:spcBef>
                <a:spcPts val="600"/>
              </a:spcBef>
            </a:pPr>
            <a:r>
              <a:rPr lang="en-US" sz="1100" b="1" dirty="0" smtClean="0">
                <a:solidFill>
                  <a:srgbClr val="282C4E"/>
                </a:solidFill>
                <a:latin typeface="Arial" pitchFamily="34" charset="0"/>
                <a:cs typeface="Arial" pitchFamily="34" charset="0"/>
              </a:rPr>
              <a:t>Source:</a:t>
            </a:r>
            <a:r>
              <a:rPr lang="en-US" sz="1100" dirty="0" smtClean="0">
                <a:solidFill>
                  <a:srgbClr val="282C4E"/>
                </a:solidFill>
                <a:latin typeface="Arial" pitchFamily="34" charset="0"/>
                <a:cs typeface="Arial" pitchFamily="34" charset="0"/>
              </a:rPr>
              <a:t> U.S. Department of Education, National Center for Education Statistics (NCES), </a:t>
            </a:r>
            <a:r>
              <a:rPr lang="en-US" sz="1100" i="1" dirty="0" smtClean="0">
                <a:solidFill>
                  <a:srgbClr val="282C4E"/>
                </a:solidFill>
                <a:latin typeface="Arial" pitchFamily="34" charset="0"/>
                <a:cs typeface="Arial" pitchFamily="34" charset="0"/>
              </a:rPr>
              <a:t>Integrated Post-secondary Education Data System (IPEDS) Completions, 1996-2010</a:t>
            </a:r>
            <a:r>
              <a:rPr lang="en-US" sz="1100" dirty="0" smtClean="0">
                <a:solidFill>
                  <a:srgbClr val="282C4E"/>
                </a:solidFill>
                <a:latin typeface="Arial" pitchFamily="34" charset="0"/>
                <a:cs typeface="Arial" pitchFamily="34" charset="0"/>
              </a:rPr>
              <a:t> (Washington, DC: NCES, 2011). </a:t>
            </a:r>
            <a:r>
              <a:rPr lang="en-US" sz="1100" u="sng" dirty="0" smtClean="0">
                <a:solidFill>
                  <a:srgbClr val="282C4E"/>
                </a:solidFill>
                <a:latin typeface="Arial" pitchFamily="34" charset="0"/>
                <a:cs typeface="Arial" pitchFamily="34" charset="0"/>
              </a:rPr>
              <a:t>https://webcaspar.nsf.gov.</a:t>
            </a:r>
          </a:p>
        </p:txBody>
      </p:sp>
      <p:sp>
        <p:nvSpPr>
          <p:cNvPr id="5" name="Rectangle 4"/>
          <p:cNvSpPr/>
          <p:nvPr/>
        </p:nvSpPr>
        <p:spPr>
          <a:xfrm>
            <a:off x="228600" y="5410200"/>
            <a:ext cx="8610600" cy="1015663"/>
          </a:xfrm>
          <a:prstGeom prst="rect">
            <a:avLst/>
          </a:prstGeom>
        </p:spPr>
        <p:txBody>
          <a:bodyPr wrap="square">
            <a:spAutoFit/>
          </a:bodyPr>
          <a:lstStyle/>
          <a:p>
            <a:pPr>
              <a:buFont typeface="Wingdings" pitchFamily="2" charset="2"/>
              <a:buChar char="Ø"/>
            </a:pPr>
            <a:r>
              <a:rPr lang="en-US" sz="1500" dirty="0" smtClean="0">
                <a:solidFill>
                  <a:srgbClr val="282C4E"/>
                </a:solidFill>
                <a:latin typeface="Microsoft Sans Serif" pitchFamily="34" charset="0"/>
                <a:cs typeface="Microsoft Sans Serif" pitchFamily="34" charset="0"/>
              </a:rPr>
              <a:t>The number of women receiving PhDs in sociology has grown steadily since 1966. In contrast, the number of degrees awarded to men has declined steadily after a growth spurt from the mid-1960s to the mid-1970s. This gap, however, narrows after 2007 when the number of PhD recipients declined overall, but has increased post-2007 as the number of new PhDs increased.</a:t>
            </a:r>
          </a:p>
        </p:txBody>
      </p:sp>
      <p:cxnSp>
        <p:nvCxnSpPr>
          <p:cNvPr id="6" name="Straight Connector 5"/>
          <p:cNvCxnSpPr/>
          <p:nvPr/>
        </p:nvCxnSpPr>
        <p:spPr>
          <a:xfrm>
            <a:off x="457200" y="52578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960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22</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1"/>
            <a:ext cx="8077200" cy="457200"/>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Women’s Career Goals in the Discipline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14.JPG"/>
          <p:cNvPicPr>
            <a:picLocks noChangeAspect="1"/>
          </p:cNvPicPr>
          <p:nvPr/>
        </p:nvPicPr>
        <p:blipFill>
          <a:blip r:embed="rId2" cstate="print"/>
          <a:stretch>
            <a:fillRect/>
          </a:stretch>
        </p:blipFill>
        <p:spPr>
          <a:xfrm>
            <a:off x="1600200" y="914400"/>
            <a:ext cx="6025322" cy="3352800"/>
          </a:xfrm>
          <a:prstGeom prst="rect">
            <a:avLst/>
          </a:prstGeom>
          <a:ln w="12700">
            <a:solidFill>
              <a:schemeClr val="tx1"/>
            </a:solidFill>
          </a:ln>
        </p:spPr>
      </p:pic>
      <p:sp>
        <p:nvSpPr>
          <p:cNvPr id="4" name="Rectangle 3"/>
          <p:cNvSpPr/>
          <p:nvPr/>
        </p:nvSpPr>
        <p:spPr>
          <a:xfrm>
            <a:off x="1524000" y="4343400"/>
            <a:ext cx="6096000" cy="677108"/>
          </a:xfrm>
          <a:prstGeom prst="rect">
            <a:avLst/>
          </a:prstGeom>
        </p:spPr>
        <p:txBody>
          <a:bodyPr wrap="square">
            <a:spAutoFit/>
          </a:bodyPr>
          <a:lstStyle/>
          <a:p>
            <a:pPr>
              <a:spcBef>
                <a:spcPts val="600"/>
              </a:spcBef>
            </a:pPr>
            <a:r>
              <a:rPr lang="en-US" sz="1100" dirty="0" smtClean="0">
                <a:solidFill>
                  <a:srgbClr val="282C4E"/>
                </a:solidFill>
                <a:latin typeface="Arial" pitchFamily="34" charset="0"/>
                <a:cs typeface="Arial" pitchFamily="34" charset="0"/>
              </a:rPr>
              <a:t>*Statistically significant at chi sq = .005.</a:t>
            </a:r>
          </a:p>
          <a:p>
            <a:pPr>
              <a:spcBef>
                <a:spcPts val="600"/>
              </a:spcBef>
            </a:pPr>
            <a:r>
              <a:rPr lang="en-US" sz="1100" b="1" dirty="0" smtClean="0">
                <a:solidFill>
                  <a:srgbClr val="282C4E"/>
                </a:solidFill>
                <a:latin typeface="Arial" pitchFamily="34" charset="0"/>
                <a:cs typeface="Arial" pitchFamily="34" charset="0"/>
              </a:rPr>
              <a:t>Source:</a:t>
            </a:r>
            <a:r>
              <a:rPr lang="en-US" sz="1100" dirty="0" smtClean="0">
                <a:solidFill>
                  <a:srgbClr val="282C4E"/>
                </a:solidFill>
                <a:latin typeface="Arial" pitchFamily="34" charset="0"/>
                <a:cs typeface="Arial" pitchFamily="34" charset="0"/>
              </a:rPr>
              <a:t> American Sociological Association. 2007. </a:t>
            </a:r>
            <a:r>
              <a:rPr lang="en-US" sz="1100" i="1" dirty="0" smtClean="0">
                <a:solidFill>
                  <a:srgbClr val="282C4E"/>
                </a:solidFill>
                <a:latin typeface="Arial" pitchFamily="34" charset="0"/>
                <a:cs typeface="Arial" pitchFamily="34" charset="0"/>
              </a:rPr>
              <a:t>PhD+10: A Follow-up Survey on Career and Family Transitions In and Out of the Academic Sector</a:t>
            </a:r>
            <a:r>
              <a:rPr lang="en-US" sz="1100" dirty="0" smtClean="0">
                <a:solidFill>
                  <a:srgbClr val="282C4E"/>
                </a:solidFill>
                <a:latin typeface="Arial" pitchFamily="34" charset="0"/>
                <a:cs typeface="Arial" pitchFamily="34" charset="0"/>
              </a:rPr>
              <a:t>. (Washington, DC: ASA).</a:t>
            </a:r>
            <a:endParaRPr lang="en-US" sz="1100" u="sng" dirty="0" smtClean="0">
              <a:solidFill>
                <a:srgbClr val="282C4E"/>
              </a:solidFill>
              <a:latin typeface="Arial" pitchFamily="34" charset="0"/>
              <a:cs typeface="Arial" pitchFamily="34" charset="0"/>
            </a:endParaRPr>
          </a:p>
        </p:txBody>
      </p:sp>
      <p:sp>
        <p:nvSpPr>
          <p:cNvPr id="5" name="Rectangle 4"/>
          <p:cNvSpPr/>
          <p:nvPr/>
        </p:nvSpPr>
        <p:spPr>
          <a:xfrm>
            <a:off x="381000" y="5486400"/>
            <a:ext cx="8610600" cy="784830"/>
          </a:xfrm>
          <a:prstGeom prst="rect">
            <a:avLst/>
          </a:prstGeom>
        </p:spPr>
        <p:txBody>
          <a:bodyPr wrap="square">
            <a:spAutoFit/>
          </a:bodyPr>
          <a:lstStyle/>
          <a:p>
            <a:pPr>
              <a:buFont typeface="Wingdings" pitchFamily="2" charset="2"/>
              <a:buChar char="Ø"/>
            </a:pPr>
            <a:r>
              <a:rPr lang="en-US" sz="1500" dirty="0" smtClean="0">
                <a:solidFill>
                  <a:srgbClr val="282C4E"/>
                </a:solidFill>
                <a:latin typeface="Microsoft Sans Serif" pitchFamily="34" charset="0"/>
                <a:cs typeface="Microsoft Sans Serif" pitchFamily="34" charset="0"/>
              </a:rPr>
              <a:t>Mothers are more likely than other groups to want to do new research and to get grants to do it. They are less likely to respond that they want to write an important book or win a research award than are fathers.</a:t>
            </a:r>
          </a:p>
        </p:txBody>
      </p:sp>
      <p:cxnSp>
        <p:nvCxnSpPr>
          <p:cNvPr id="6" name="Straight Connector 5"/>
          <p:cNvCxnSpPr/>
          <p:nvPr/>
        </p:nvCxnSpPr>
        <p:spPr>
          <a:xfrm>
            <a:off x="381000" y="53340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23</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828800"/>
            <a:ext cx="6400800" cy="1384995"/>
          </a:xfrm>
          <a:prstGeom prst="rect">
            <a:avLst/>
          </a:prstGeom>
          <a:noFill/>
        </p:spPr>
        <p:txBody>
          <a:bodyPr wrap="square" rtlCol="0">
            <a:spAutoFit/>
          </a:bodyPr>
          <a:lstStyle/>
          <a:p>
            <a:pPr lvl="0" algn="ctr"/>
            <a:r>
              <a:rPr lang="en-US" sz="4200" b="1" cap="small" dirty="0" smtClean="0">
                <a:solidFill>
                  <a:srgbClr val="282C4E"/>
                </a:solidFill>
                <a:latin typeface="Microsoft Sans Serif" pitchFamily="34" charset="0"/>
                <a:cs typeface="Microsoft Sans Serif" pitchFamily="34" charset="0"/>
              </a:rPr>
              <a:t>Questions or</a:t>
            </a:r>
          </a:p>
          <a:p>
            <a:pPr lvl="0" algn="ctr"/>
            <a:r>
              <a:rPr lang="en-US" sz="4200" b="1" cap="small" dirty="0" smtClean="0">
                <a:solidFill>
                  <a:srgbClr val="282C4E"/>
                </a:solidFill>
                <a:latin typeface="Microsoft Sans Serif" pitchFamily="34" charset="0"/>
                <a:cs typeface="Microsoft Sans Serif" pitchFamily="34" charset="0"/>
              </a:rPr>
              <a:t>Suggestions?</a:t>
            </a:r>
            <a:endParaRPr lang="en-US" sz="4200" cap="small" dirty="0">
              <a:solidFill>
                <a:srgbClr val="282C4E"/>
              </a:solidFill>
              <a:latin typeface="Microsoft Sans Serif" pitchFamily="34" charset="0"/>
              <a:cs typeface="Microsoft Sans Serif" pitchFamily="34" charset="0"/>
            </a:endParaRPr>
          </a:p>
        </p:txBody>
      </p:sp>
      <p:sp>
        <p:nvSpPr>
          <p:cNvPr id="6" name="TextBox 5"/>
          <p:cNvSpPr txBox="1"/>
          <p:nvPr/>
        </p:nvSpPr>
        <p:spPr>
          <a:xfrm>
            <a:off x="152400" y="152400"/>
            <a:ext cx="533400" cy="838200"/>
          </a:xfrm>
          <a:prstGeom prst="rect">
            <a:avLst/>
          </a:prstGeom>
          <a:noFill/>
        </p:spPr>
        <p:txBody>
          <a:bodyPr wrap="square" rtlCol="0">
            <a:spAutoFit/>
          </a:bodyPr>
          <a:lstStyle/>
          <a:p>
            <a:pPr lvl="0"/>
            <a:r>
              <a:rPr lang="en-US" sz="4800" b="1" cap="small" dirty="0" smtClean="0">
                <a:solidFill>
                  <a:srgbClr val="282C4E"/>
                </a:solidFill>
                <a:latin typeface="Microsoft Sans Serif" pitchFamily="34" charset="0"/>
                <a:cs typeface="Microsoft Sans Serif" pitchFamily="34" charset="0"/>
              </a:rPr>
              <a:t>?</a:t>
            </a:r>
            <a:endParaRPr lang="en-US" sz="4800" cap="small" dirty="0">
              <a:solidFill>
                <a:srgbClr val="282C4E"/>
              </a:solidFill>
              <a:latin typeface="Microsoft Sans Serif" pitchFamily="34" charset="0"/>
              <a:cs typeface="Microsoft Sans Serif" pitchFamily="34" charset="0"/>
            </a:endParaRPr>
          </a:p>
        </p:txBody>
      </p:sp>
      <p:sp>
        <p:nvSpPr>
          <p:cNvPr id="7" name="TextBox 6"/>
          <p:cNvSpPr txBox="1"/>
          <p:nvPr/>
        </p:nvSpPr>
        <p:spPr>
          <a:xfrm>
            <a:off x="8382000" y="228600"/>
            <a:ext cx="533400" cy="838200"/>
          </a:xfrm>
          <a:prstGeom prst="rect">
            <a:avLst/>
          </a:prstGeom>
          <a:noFill/>
        </p:spPr>
        <p:txBody>
          <a:bodyPr wrap="square" rtlCol="0">
            <a:spAutoFit/>
          </a:bodyPr>
          <a:lstStyle/>
          <a:p>
            <a:pPr lvl="0"/>
            <a:r>
              <a:rPr lang="en-US" sz="4800" b="1" cap="small" dirty="0" smtClean="0">
                <a:solidFill>
                  <a:srgbClr val="282C4E"/>
                </a:solidFill>
                <a:latin typeface="Microsoft Sans Serif" pitchFamily="34" charset="0"/>
                <a:cs typeface="Microsoft Sans Serif" pitchFamily="34" charset="0"/>
              </a:rPr>
              <a:t>?</a:t>
            </a:r>
            <a:endParaRPr lang="en-US" sz="4800" cap="small" dirty="0">
              <a:solidFill>
                <a:srgbClr val="282C4E"/>
              </a:solidFill>
              <a:latin typeface="Microsoft Sans Serif" pitchFamily="34" charset="0"/>
              <a:cs typeface="Microsoft Sans Serif" pitchFamily="34" charset="0"/>
            </a:endParaRPr>
          </a:p>
        </p:txBody>
      </p:sp>
      <p:sp>
        <p:nvSpPr>
          <p:cNvPr id="8" name="TextBox 7"/>
          <p:cNvSpPr txBox="1"/>
          <p:nvPr/>
        </p:nvSpPr>
        <p:spPr>
          <a:xfrm>
            <a:off x="152400" y="5867400"/>
            <a:ext cx="533400" cy="838200"/>
          </a:xfrm>
          <a:prstGeom prst="rect">
            <a:avLst/>
          </a:prstGeom>
          <a:noFill/>
        </p:spPr>
        <p:txBody>
          <a:bodyPr wrap="square" rtlCol="0">
            <a:spAutoFit/>
          </a:bodyPr>
          <a:lstStyle/>
          <a:p>
            <a:pPr lvl="0"/>
            <a:r>
              <a:rPr lang="en-US" sz="4800" b="1" cap="small" dirty="0" smtClean="0">
                <a:solidFill>
                  <a:srgbClr val="282C4E"/>
                </a:solidFill>
                <a:latin typeface="Microsoft Sans Serif" pitchFamily="34" charset="0"/>
                <a:cs typeface="Microsoft Sans Serif" pitchFamily="34" charset="0"/>
              </a:rPr>
              <a:t>?</a:t>
            </a:r>
            <a:endParaRPr lang="en-US" sz="4800" cap="small" dirty="0">
              <a:solidFill>
                <a:srgbClr val="282C4E"/>
              </a:solidFill>
              <a:latin typeface="Microsoft Sans Serif" pitchFamily="34" charset="0"/>
              <a:cs typeface="Microsoft Sans Serif" pitchFamily="34" charset="0"/>
            </a:endParaRPr>
          </a:p>
        </p:txBody>
      </p:sp>
      <p:sp>
        <p:nvSpPr>
          <p:cNvPr id="9" name="TextBox 8"/>
          <p:cNvSpPr txBox="1"/>
          <p:nvPr/>
        </p:nvSpPr>
        <p:spPr>
          <a:xfrm>
            <a:off x="8458200" y="5867400"/>
            <a:ext cx="533400" cy="838200"/>
          </a:xfrm>
          <a:prstGeom prst="rect">
            <a:avLst/>
          </a:prstGeom>
          <a:noFill/>
        </p:spPr>
        <p:txBody>
          <a:bodyPr wrap="square" rtlCol="0">
            <a:spAutoFit/>
          </a:bodyPr>
          <a:lstStyle/>
          <a:p>
            <a:pPr lvl="0"/>
            <a:r>
              <a:rPr lang="en-US" sz="4800" b="1" cap="small" dirty="0" smtClean="0">
                <a:solidFill>
                  <a:srgbClr val="282C4E"/>
                </a:solidFill>
                <a:latin typeface="Microsoft Sans Serif" pitchFamily="34" charset="0"/>
                <a:cs typeface="Microsoft Sans Serif" pitchFamily="34" charset="0"/>
              </a:rPr>
              <a:t>?</a:t>
            </a:r>
            <a:endParaRPr lang="en-US" sz="4800" cap="small" dirty="0">
              <a:solidFill>
                <a:srgbClr val="282C4E"/>
              </a:solidFill>
              <a:latin typeface="Microsoft Sans Serif" pitchFamily="34" charset="0"/>
              <a:cs typeface="Microsoft Sans Serif" pitchFamily="34" charset="0"/>
            </a:endParaRPr>
          </a:p>
        </p:txBody>
      </p:sp>
      <p:sp>
        <p:nvSpPr>
          <p:cNvPr id="10"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24</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dshake.jpg"/>
          <p:cNvPicPr>
            <a:picLocks noChangeAspect="1"/>
          </p:cNvPicPr>
          <p:nvPr/>
        </p:nvPicPr>
        <p:blipFill>
          <a:blip r:embed="rId2" cstate="print"/>
          <a:stretch>
            <a:fillRect/>
          </a:stretch>
        </p:blipFill>
        <p:spPr>
          <a:xfrm>
            <a:off x="2590800" y="838200"/>
            <a:ext cx="3886200" cy="2584323"/>
          </a:xfrm>
          <a:prstGeom prst="rect">
            <a:avLst/>
          </a:prstGeom>
          <a:ln w="12700">
            <a:solidFill>
              <a:schemeClr val="tx1"/>
            </a:solidFill>
          </a:ln>
        </p:spPr>
      </p:pic>
      <p:sp>
        <p:nvSpPr>
          <p:cNvPr id="3" name="TextBox 2"/>
          <p:cNvSpPr txBox="1"/>
          <p:nvPr/>
        </p:nvSpPr>
        <p:spPr>
          <a:xfrm>
            <a:off x="3200400" y="152400"/>
            <a:ext cx="2438400" cy="584775"/>
          </a:xfrm>
          <a:prstGeom prst="rect">
            <a:avLst/>
          </a:prstGeom>
          <a:noFill/>
        </p:spPr>
        <p:txBody>
          <a:bodyPr wrap="square" rtlCol="0">
            <a:spAutoFit/>
          </a:bodyPr>
          <a:lstStyle/>
          <a:p>
            <a:pPr lvl="0"/>
            <a:r>
              <a:rPr lang="en-US" sz="3200" b="1" cap="small" dirty="0" smtClean="0">
                <a:solidFill>
                  <a:srgbClr val="202D56"/>
                </a:solidFill>
                <a:latin typeface="Microsoft Sans Serif" pitchFamily="34" charset="0"/>
                <a:cs typeface="Microsoft Sans Serif" pitchFamily="34" charset="0"/>
              </a:rPr>
              <a:t>Thank you!</a:t>
            </a:r>
            <a:endParaRPr lang="en-US" sz="3200" cap="small" dirty="0">
              <a:solidFill>
                <a:srgbClr val="202D56"/>
              </a:solidFill>
              <a:latin typeface="Microsoft Sans Serif" pitchFamily="34" charset="0"/>
              <a:cs typeface="Microsoft Sans Serif" pitchFamily="34" charset="0"/>
            </a:endParaRPr>
          </a:p>
        </p:txBody>
      </p:sp>
      <p:sp>
        <p:nvSpPr>
          <p:cNvPr id="4" name="TextBox 3"/>
          <p:cNvSpPr txBox="1"/>
          <p:nvPr/>
        </p:nvSpPr>
        <p:spPr>
          <a:xfrm>
            <a:off x="381000" y="3886200"/>
            <a:ext cx="8382000" cy="1554272"/>
          </a:xfrm>
          <a:prstGeom prst="rect">
            <a:avLst/>
          </a:prstGeom>
          <a:noFill/>
          <a:ln w="34925" cap="rnd" cmpd="tri">
            <a:solidFill>
              <a:srgbClr val="202D56"/>
            </a:solidFill>
          </a:ln>
        </p:spPr>
        <p:txBody>
          <a:bodyPr>
            <a:spAutoFit/>
          </a:bodyPr>
          <a:lstStyle/>
          <a:p>
            <a:pPr marL="457200" fontAlgn="auto">
              <a:spcBef>
                <a:spcPts val="600"/>
              </a:spcBef>
              <a:spcAft>
                <a:spcPts val="0"/>
              </a:spcAft>
              <a:defRPr/>
            </a:pPr>
            <a:r>
              <a:rPr lang="en-US" sz="1700" b="1" dirty="0">
                <a:solidFill>
                  <a:srgbClr val="202D56"/>
                </a:solidFill>
                <a:latin typeface="Arial" pitchFamily="34" charset="0"/>
                <a:cs typeface="Arial" pitchFamily="34" charset="0"/>
              </a:rPr>
              <a:t>For further discussion or help, contact Roberta Spalter-Roth, </a:t>
            </a:r>
            <a:r>
              <a:rPr lang="en-US" sz="1700" b="1" dirty="0" smtClean="0">
                <a:solidFill>
                  <a:srgbClr val="202D56"/>
                </a:solidFill>
                <a:latin typeface="Arial" pitchFamily="34" charset="0"/>
                <a:cs typeface="Arial" pitchFamily="34" charset="0"/>
              </a:rPr>
              <a:t>PhD</a:t>
            </a:r>
            <a:r>
              <a:rPr lang="en-US" sz="1700" b="1" dirty="0">
                <a:solidFill>
                  <a:srgbClr val="202D56"/>
                </a:solidFill>
                <a:latin typeface="Arial" pitchFamily="34" charset="0"/>
                <a:cs typeface="Arial" pitchFamily="34" charset="0"/>
              </a:rPr>
              <a:t>, </a:t>
            </a:r>
            <a:r>
              <a:rPr lang="en-US" sz="1700" b="1" dirty="0" smtClean="0">
                <a:solidFill>
                  <a:srgbClr val="202D56"/>
                </a:solidFill>
                <a:latin typeface="Arial" pitchFamily="34" charset="0"/>
                <a:cs typeface="Arial" pitchFamily="34" charset="0"/>
              </a:rPr>
              <a:t>at</a:t>
            </a:r>
          </a:p>
          <a:p>
            <a:pPr marL="457200" fontAlgn="auto">
              <a:spcAft>
                <a:spcPts val="0"/>
              </a:spcAft>
              <a:defRPr/>
            </a:pPr>
            <a:r>
              <a:rPr lang="en-US" sz="1700" b="1" dirty="0" smtClean="0">
                <a:solidFill>
                  <a:srgbClr val="202D56"/>
                </a:solidFill>
                <a:latin typeface="Arial" pitchFamily="34" charset="0"/>
                <a:cs typeface="Arial" pitchFamily="34" charset="0"/>
              </a:rPr>
              <a:t>202-383-9005 </a:t>
            </a:r>
            <a:r>
              <a:rPr lang="en-US" sz="1700" b="1" dirty="0">
                <a:solidFill>
                  <a:srgbClr val="202D56"/>
                </a:solidFill>
                <a:latin typeface="Arial" pitchFamily="34" charset="0"/>
                <a:cs typeface="Arial" pitchFamily="34" charset="0"/>
              </a:rPr>
              <a:t>ext. 317 or by email at </a:t>
            </a:r>
            <a:r>
              <a:rPr lang="en-US" sz="1700" b="1" u="sng" dirty="0">
                <a:solidFill>
                  <a:srgbClr val="202D56"/>
                </a:solidFill>
                <a:latin typeface="Arial" pitchFamily="34" charset="0"/>
                <a:cs typeface="Arial" pitchFamily="34" charset="0"/>
              </a:rPr>
              <a:t>spalter-roth@asanet.org</a:t>
            </a:r>
            <a:r>
              <a:rPr lang="en-US" sz="1700" b="1" dirty="0">
                <a:solidFill>
                  <a:srgbClr val="202D56"/>
                </a:solidFill>
                <a:latin typeface="Arial" pitchFamily="34" charset="0"/>
                <a:cs typeface="Arial" pitchFamily="34" charset="0"/>
              </a:rPr>
              <a:t>.</a:t>
            </a:r>
          </a:p>
          <a:p>
            <a:pPr marL="457200" fontAlgn="auto">
              <a:spcBef>
                <a:spcPts val="600"/>
              </a:spcBef>
              <a:spcAft>
                <a:spcPts val="0"/>
              </a:spcAft>
              <a:defRPr/>
            </a:pPr>
            <a:endParaRPr lang="en-US" sz="1700" b="1" dirty="0">
              <a:solidFill>
                <a:srgbClr val="202D56"/>
              </a:solidFill>
              <a:latin typeface="Arial" pitchFamily="34" charset="0"/>
              <a:cs typeface="Arial" pitchFamily="34" charset="0"/>
            </a:endParaRPr>
          </a:p>
          <a:p>
            <a:pPr marL="457200" fontAlgn="auto">
              <a:spcBef>
                <a:spcPts val="600"/>
              </a:spcBef>
              <a:spcAft>
                <a:spcPts val="0"/>
              </a:spcAft>
              <a:defRPr/>
            </a:pPr>
            <a:r>
              <a:rPr lang="en-US" sz="1700" b="1" dirty="0">
                <a:solidFill>
                  <a:srgbClr val="202D56"/>
                </a:solidFill>
                <a:latin typeface="Arial" pitchFamily="34" charset="0"/>
                <a:cs typeface="Arial" pitchFamily="34" charset="0"/>
              </a:rPr>
              <a:t>For free downloads of ASA Research Briefs, </a:t>
            </a:r>
            <a:r>
              <a:rPr lang="en-US" sz="1700" b="1" dirty="0" smtClean="0">
                <a:solidFill>
                  <a:srgbClr val="202D56"/>
                </a:solidFill>
                <a:latin typeface="Arial" pitchFamily="34" charset="0"/>
                <a:cs typeface="Arial" pitchFamily="34" charset="0"/>
              </a:rPr>
              <a:t>visit </a:t>
            </a:r>
            <a:r>
              <a:rPr lang="en-US" sz="1700" b="1" u="sng" dirty="0" smtClean="0">
                <a:solidFill>
                  <a:srgbClr val="202D56"/>
                </a:solidFill>
                <a:latin typeface="Arial" pitchFamily="34" charset="0"/>
                <a:cs typeface="Arial" pitchFamily="34" charset="0"/>
              </a:rPr>
              <a:t>www.asanet.org/research/briefs_and_articles.cfm</a:t>
            </a:r>
            <a:r>
              <a:rPr lang="en-US" sz="1700" b="1" dirty="0">
                <a:solidFill>
                  <a:srgbClr val="202D56"/>
                </a:solidFill>
                <a:latin typeface="Arial" pitchFamily="34" charset="0"/>
                <a:cs typeface="Arial" pitchFamily="34" charset="0"/>
              </a:rPr>
              <a:t>.</a:t>
            </a:r>
          </a:p>
        </p:txBody>
      </p:sp>
      <p:sp>
        <p:nvSpPr>
          <p:cNvPr id="5"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25</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0"/>
            <a:ext cx="5943600" cy="461665"/>
          </a:xfrm>
          <a:prstGeom prst="rect">
            <a:avLst/>
          </a:prstGeom>
          <a:noFill/>
        </p:spPr>
        <p:txBody>
          <a:bodyPr wrap="square" rtlCol="0">
            <a:spAutoFit/>
          </a:bodyPr>
          <a:lstStyle/>
          <a:p>
            <a:pPr lvl="0"/>
            <a:r>
              <a:rPr lang="en-US" sz="2400" b="1" cap="small" dirty="0">
                <a:solidFill>
                  <a:srgbClr val="282C4E"/>
                </a:solidFill>
                <a:latin typeface="Microsoft Sans Serif" pitchFamily="34" charset="0"/>
                <a:cs typeface="Microsoft Sans Serif" pitchFamily="34" charset="0"/>
              </a:rPr>
              <a:t>Master’s Degree Recipients Careers</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2.JPG"/>
          <p:cNvPicPr>
            <a:picLocks noChangeAspect="1"/>
          </p:cNvPicPr>
          <p:nvPr/>
        </p:nvPicPr>
        <p:blipFill>
          <a:blip r:embed="rId2" cstate="print"/>
          <a:stretch>
            <a:fillRect/>
          </a:stretch>
        </p:blipFill>
        <p:spPr>
          <a:xfrm>
            <a:off x="838200" y="1981200"/>
            <a:ext cx="7481094" cy="2209800"/>
          </a:xfrm>
          <a:prstGeom prst="rect">
            <a:avLst/>
          </a:prstGeom>
          <a:ln w="12700">
            <a:solidFill>
              <a:schemeClr val="tx1"/>
            </a:solidFill>
          </a:ln>
        </p:spPr>
      </p:pic>
      <p:sp>
        <p:nvSpPr>
          <p:cNvPr id="5" name="Rectangle 4"/>
          <p:cNvSpPr/>
          <p:nvPr/>
        </p:nvSpPr>
        <p:spPr>
          <a:xfrm>
            <a:off x="762000" y="4419600"/>
            <a:ext cx="7696200" cy="1092607"/>
          </a:xfrm>
          <a:prstGeom prst="rect">
            <a:avLst/>
          </a:prstGeom>
        </p:spPr>
        <p:txBody>
          <a:bodyPr wrap="square">
            <a:spAutoFit/>
          </a:bodyPr>
          <a:lstStyle/>
          <a:p>
            <a:r>
              <a:rPr lang="en-US" sz="1500" b="1" dirty="0" smtClean="0">
                <a:solidFill>
                  <a:srgbClr val="282C4E"/>
                </a:solidFill>
                <a:latin typeface="Microsoft Sans Serif" pitchFamily="34" charset="0"/>
                <a:cs typeface="Microsoft Sans Serif" pitchFamily="34" charset="0"/>
              </a:rPr>
              <a:t>Note:</a:t>
            </a:r>
            <a:r>
              <a:rPr lang="en-US" sz="1500" dirty="0" smtClean="0">
                <a:solidFill>
                  <a:srgbClr val="282C4E"/>
                </a:solidFill>
                <a:latin typeface="Microsoft Sans Serif" pitchFamily="34" charset="0"/>
                <a:cs typeface="Microsoft Sans Serif" pitchFamily="34" charset="0"/>
              </a:rPr>
              <a:t> Based on a regression model. Gray text indicates variables in the model that are not significant at the 0.05 level.</a:t>
            </a:r>
          </a:p>
          <a:p>
            <a:pPr>
              <a:spcBef>
                <a:spcPts val="600"/>
              </a:spcBef>
            </a:pPr>
            <a:r>
              <a:rPr lang="en-US" sz="1500" dirty="0" smtClean="0">
                <a:solidFill>
                  <a:srgbClr val="282C4E"/>
                </a:solidFill>
                <a:latin typeface="Microsoft Sans Serif" pitchFamily="34" charset="0"/>
                <a:cs typeface="Microsoft Sans Serif" pitchFamily="34" charset="0"/>
              </a:rPr>
              <a:t>Source: American Sociological Association. </a:t>
            </a:r>
            <a:r>
              <a:rPr lang="en-US" sz="1500" i="1" dirty="0" smtClean="0">
                <a:solidFill>
                  <a:srgbClr val="282C4E"/>
                </a:solidFill>
                <a:latin typeface="Microsoft Sans Serif" pitchFamily="34" charset="0"/>
                <a:cs typeface="Microsoft Sans Serif" pitchFamily="34" charset="0"/>
              </a:rPr>
              <a:t>What Can I Do with a Master's in Sociology, Wave III</a:t>
            </a:r>
            <a:r>
              <a:rPr lang="en-US" sz="1500" dirty="0" smtClean="0">
                <a:solidFill>
                  <a:srgbClr val="282C4E"/>
                </a:solidFill>
                <a:latin typeface="Microsoft Sans Serif" pitchFamily="34" charset="0"/>
                <a:cs typeface="Microsoft Sans Serif" pitchFamily="34" charset="0"/>
              </a:rPr>
              <a:t>.</a:t>
            </a:r>
            <a:endParaRPr lang="en-US" sz="1500" dirty="0">
              <a:solidFill>
                <a:srgbClr val="282C4E"/>
              </a:solidFill>
              <a:latin typeface="Microsoft Sans Serif" pitchFamily="34" charset="0"/>
              <a:cs typeface="Microsoft Sans Serif" pitchFamily="34" charset="0"/>
            </a:endParaRPr>
          </a:p>
        </p:txBody>
      </p:sp>
      <p:sp>
        <p:nvSpPr>
          <p:cNvPr id="6" name="Rectangle 5"/>
          <p:cNvSpPr/>
          <p:nvPr/>
        </p:nvSpPr>
        <p:spPr>
          <a:xfrm>
            <a:off x="2819400" y="1447800"/>
            <a:ext cx="3657600" cy="400110"/>
          </a:xfrm>
          <a:prstGeom prst="rect">
            <a:avLst/>
          </a:prstGeom>
        </p:spPr>
        <p:txBody>
          <a:bodyPr wrap="square">
            <a:spAutoFit/>
          </a:bodyPr>
          <a:lstStyle/>
          <a:p>
            <a:r>
              <a:rPr lang="en-US" sz="2000" dirty="0" smtClean="0">
                <a:solidFill>
                  <a:srgbClr val="282C4E"/>
                </a:solidFill>
                <a:latin typeface="Microsoft Sans Serif" pitchFamily="34" charset="0"/>
                <a:cs typeface="Microsoft Sans Serif" pitchFamily="34" charset="0"/>
              </a:rPr>
              <a:t>What Master’s Students Want</a:t>
            </a:r>
            <a:endParaRPr lang="en-US" sz="2000" dirty="0">
              <a:solidFill>
                <a:srgbClr val="282C4E"/>
              </a:solidFill>
              <a:latin typeface="Microsoft Sans Serif" pitchFamily="34" charset="0"/>
              <a:cs typeface="Microsoft Sans Serif" pitchFamily="34" charset="0"/>
            </a:endParaRPr>
          </a:p>
        </p:txBody>
      </p: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3</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391400" cy="457200"/>
          </a:xfrm>
          <a:prstGeom prst="rect">
            <a:avLst/>
          </a:prstGeom>
          <a:noFill/>
        </p:spPr>
        <p:txBody>
          <a:bodyPr wrap="square" rtlCol="0">
            <a:spAutoFit/>
          </a:bodyPr>
          <a:lstStyle/>
          <a:p>
            <a:pPr lvl="0"/>
            <a:r>
              <a:rPr lang="en-US" sz="2400" b="1" cap="small" dirty="0">
                <a:solidFill>
                  <a:srgbClr val="282C4E"/>
                </a:solidFill>
                <a:latin typeface="Microsoft Sans Serif" pitchFamily="34" charset="0"/>
                <a:cs typeface="Microsoft Sans Serif" pitchFamily="34" charset="0"/>
              </a:rPr>
              <a:t>Master’s Degree Recipients </a:t>
            </a:r>
            <a:r>
              <a:rPr lang="en-US" sz="2400" b="1" cap="small" dirty="0" smtClean="0">
                <a:solidFill>
                  <a:srgbClr val="282C4E"/>
                </a:solidFill>
                <a:latin typeface="Microsoft Sans Serif" pitchFamily="34" charset="0"/>
                <a:cs typeface="Microsoft Sans Serif" pitchFamily="34" charset="0"/>
              </a:rPr>
              <a:t>Careers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3.JPG"/>
          <p:cNvPicPr>
            <a:picLocks noChangeAspect="1"/>
          </p:cNvPicPr>
          <p:nvPr/>
        </p:nvPicPr>
        <p:blipFill>
          <a:blip r:embed="rId2" cstate="print"/>
          <a:stretch>
            <a:fillRect/>
          </a:stretch>
        </p:blipFill>
        <p:spPr>
          <a:xfrm>
            <a:off x="2133600" y="1524000"/>
            <a:ext cx="4295757" cy="4114800"/>
          </a:xfrm>
          <a:prstGeom prst="rect">
            <a:avLst/>
          </a:prstGeom>
          <a:ln w="12700">
            <a:solidFill>
              <a:schemeClr val="tx1"/>
            </a:solidFill>
          </a:ln>
        </p:spPr>
      </p:pic>
      <p:sp>
        <p:nvSpPr>
          <p:cNvPr id="4" name="Rectangle 3"/>
          <p:cNvSpPr/>
          <p:nvPr/>
        </p:nvSpPr>
        <p:spPr>
          <a:xfrm>
            <a:off x="6553200" y="2438400"/>
            <a:ext cx="2590800" cy="954107"/>
          </a:xfrm>
          <a:prstGeom prst="rect">
            <a:avLst/>
          </a:prstGeom>
        </p:spPr>
        <p:txBody>
          <a:bodyPr wrap="square">
            <a:spAutoFit/>
          </a:bodyPr>
          <a:lstStyle/>
          <a:p>
            <a:pPr>
              <a:spcBef>
                <a:spcPts val="600"/>
              </a:spcBef>
            </a:pPr>
            <a:r>
              <a:rPr lang="en-US" sz="1400" b="1" dirty="0" smtClean="0">
                <a:solidFill>
                  <a:srgbClr val="282C4E"/>
                </a:solidFill>
                <a:latin typeface="Microsoft Sans Serif" pitchFamily="34" charset="0"/>
                <a:cs typeface="Microsoft Sans Serif" pitchFamily="34" charset="0"/>
              </a:rPr>
              <a:t>Source:</a:t>
            </a:r>
            <a:r>
              <a:rPr lang="en-US" sz="1400" dirty="0" smtClean="0">
                <a:solidFill>
                  <a:srgbClr val="282C4E"/>
                </a:solidFill>
                <a:latin typeface="Microsoft Sans Serif" pitchFamily="34" charset="0"/>
                <a:cs typeface="Microsoft Sans Serif" pitchFamily="34" charset="0"/>
              </a:rPr>
              <a:t> American Sociological Association. </a:t>
            </a:r>
            <a:r>
              <a:rPr lang="en-US" sz="1400" i="1" dirty="0" smtClean="0">
                <a:solidFill>
                  <a:srgbClr val="282C4E"/>
                </a:solidFill>
                <a:latin typeface="Microsoft Sans Serif" pitchFamily="34" charset="0"/>
                <a:cs typeface="Microsoft Sans Serif" pitchFamily="34" charset="0"/>
              </a:rPr>
              <a:t>What Can I Do with a Master's in Sociology, Wave III</a:t>
            </a:r>
            <a:r>
              <a:rPr lang="en-US" sz="1400" dirty="0" smtClean="0">
                <a:solidFill>
                  <a:srgbClr val="282C4E"/>
                </a:solidFill>
                <a:latin typeface="Microsoft Sans Serif" pitchFamily="34" charset="0"/>
                <a:cs typeface="Microsoft Sans Serif" pitchFamily="34" charset="0"/>
              </a:rPr>
              <a:t>.</a:t>
            </a:r>
            <a:endParaRPr lang="en-US" sz="1400" dirty="0">
              <a:solidFill>
                <a:srgbClr val="282C4E"/>
              </a:solidFill>
              <a:latin typeface="Microsoft Sans Serif" pitchFamily="34" charset="0"/>
              <a:cs typeface="Microsoft Sans Serif" pitchFamily="34" charset="0"/>
            </a:endParaRPr>
          </a:p>
        </p:txBody>
      </p:sp>
      <p:sp>
        <p:nvSpPr>
          <p:cNvPr id="5" name="Rectangle 4"/>
          <p:cNvSpPr/>
          <p:nvPr/>
        </p:nvSpPr>
        <p:spPr>
          <a:xfrm>
            <a:off x="1752600" y="685800"/>
            <a:ext cx="5029200" cy="830997"/>
          </a:xfrm>
          <a:prstGeom prst="rect">
            <a:avLst/>
          </a:prstGeom>
        </p:spPr>
        <p:txBody>
          <a:bodyPr wrap="square">
            <a:spAutoFit/>
          </a:bodyPr>
          <a:lstStyle/>
          <a:p>
            <a:pPr algn="ctr"/>
            <a:r>
              <a:rPr lang="en-US" sz="1600" dirty="0" smtClean="0">
                <a:solidFill>
                  <a:srgbClr val="282C4E"/>
                </a:solidFill>
                <a:latin typeface="Microsoft Sans Serif" pitchFamily="34" charset="0"/>
                <a:cs typeface="Microsoft Sans Serif" pitchFamily="34" charset="0"/>
              </a:rPr>
              <a:t>Types of Job Activities Differ Between Terminal Master's Graduates and Current Students</a:t>
            </a:r>
          </a:p>
          <a:p>
            <a:pPr algn="ctr"/>
            <a:r>
              <a:rPr lang="en-US" sz="1600" dirty="0" smtClean="0">
                <a:solidFill>
                  <a:srgbClr val="282C4E"/>
                </a:solidFill>
                <a:latin typeface="Microsoft Sans Serif" pitchFamily="34" charset="0"/>
                <a:cs typeface="Microsoft Sans Serif" pitchFamily="34" charset="0"/>
              </a:rPr>
              <a:t>(in percents).</a:t>
            </a:r>
            <a:endParaRPr lang="en-US" sz="1600" dirty="0">
              <a:solidFill>
                <a:srgbClr val="282C4E"/>
              </a:solidFill>
              <a:latin typeface="Microsoft Sans Serif" pitchFamily="34" charset="0"/>
              <a:cs typeface="Microsoft Sans Serif" pitchFamily="34" charset="0"/>
            </a:endParaRPr>
          </a:p>
        </p:txBody>
      </p:sp>
      <p:sp>
        <p:nvSpPr>
          <p:cNvPr id="6" name="Rectangle 5"/>
          <p:cNvSpPr/>
          <p:nvPr/>
        </p:nvSpPr>
        <p:spPr>
          <a:xfrm>
            <a:off x="1219200" y="5715000"/>
            <a:ext cx="7315200" cy="923330"/>
          </a:xfrm>
          <a:prstGeom prst="rect">
            <a:avLst/>
          </a:prstGeom>
        </p:spPr>
        <p:txBody>
          <a:bodyPr wrap="square">
            <a:spAutoFit/>
          </a:bodyPr>
          <a:lstStyle/>
          <a:p>
            <a:pPr>
              <a:buFont typeface="Wingdings" pitchFamily="2" charset="2"/>
              <a:buChar char="Ø"/>
            </a:pPr>
            <a:r>
              <a:rPr lang="en-US" dirty="0" smtClean="0">
                <a:solidFill>
                  <a:srgbClr val="282C4E"/>
                </a:solidFill>
                <a:latin typeface="Microsoft Sans Serif" pitchFamily="34" charset="0"/>
                <a:cs typeface="Microsoft Sans Serif" pitchFamily="34" charset="0"/>
              </a:rPr>
              <a:t>Those who have obtained their degree in the previous year are significantly more likely than those still working on their degrees to do applied or basic research.</a:t>
            </a:r>
            <a:endParaRPr lang="en-US" dirty="0">
              <a:solidFill>
                <a:srgbClr val="282C4E"/>
              </a:solidFill>
              <a:latin typeface="Microsoft Sans Serif" pitchFamily="34" charset="0"/>
              <a:cs typeface="Microsoft Sans Serif" pitchFamily="34" charset="0"/>
            </a:endParaRPr>
          </a:p>
        </p:txBody>
      </p: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4</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391400" cy="457200"/>
          </a:xfrm>
          <a:prstGeom prst="rect">
            <a:avLst/>
          </a:prstGeom>
          <a:noFill/>
        </p:spPr>
        <p:txBody>
          <a:bodyPr wrap="square" rtlCol="0">
            <a:spAutoFit/>
          </a:bodyPr>
          <a:lstStyle/>
          <a:p>
            <a:pPr lvl="0"/>
            <a:r>
              <a:rPr lang="en-US" sz="2400" b="1" cap="small" dirty="0">
                <a:solidFill>
                  <a:srgbClr val="282C4E"/>
                </a:solidFill>
                <a:latin typeface="Microsoft Sans Serif" pitchFamily="34" charset="0"/>
                <a:cs typeface="Microsoft Sans Serif" pitchFamily="34" charset="0"/>
              </a:rPr>
              <a:t>Master’s Degree Recipients </a:t>
            </a:r>
            <a:r>
              <a:rPr lang="en-US" sz="2400" b="1" cap="small" dirty="0" smtClean="0">
                <a:solidFill>
                  <a:srgbClr val="282C4E"/>
                </a:solidFill>
                <a:latin typeface="Microsoft Sans Serif" pitchFamily="34" charset="0"/>
                <a:cs typeface="Microsoft Sans Serif" pitchFamily="34" charset="0"/>
              </a:rPr>
              <a:t>Careers (continued)</a:t>
            </a:r>
            <a:endParaRPr lang="en-US" sz="2400" cap="small" dirty="0">
              <a:solidFill>
                <a:srgbClr val="282C4E"/>
              </a:solidFill>
              <a:latin typeface="Microsoft Sans Serif" pitchFamily="34" charset="0"/>
              <a:cs typeface="Microsoft Sans Serif" pitchFamily="34" charset="0"/>
            </a:endParaRPr>
          </a:p>
        </p:txBody>
      </p:sp>
      <p:pic>
        <p:nvPicPr>
          <p:cNvPr id="3" name="Picture 2" descr="Hunter PPT image 4.JPG"/>
          <p:cNvPicPr>
            <a:picLocks noChangeAspect="1"/>
          </p:cNvPicPr>
          <p:nvPr/>
        </p:nvPicPr>
        <p:blipFill>
          <a:blip r:embed="rId2" cstate="print"/>
          <a:stretch>
            <a:fillRect/>
          </a:stretch>
        </p:blipFill>
        <p:spPr>
          <a:xfrm>
            <a:off x="2057400" y="1295400"/>
            <a:ext cx="5045552" cy="2133600"/>
          </a:xfrm>
          <a:prstGeom prst="rect">
            <a:avLst/>
          </a:prstGeom>
          <a:ln w="12700">
            <a:solidFill>
              <a:schemeClr val="tx1"/>
            </a:solidFill>
          </a:ln>
        </p:spPr>
      </p:pic>
      <p:sp>
        <p:nvSpPr>
          <p:cNvPr id="5" name="Rectangle 4"/>
          <p:cNvSpPr/>
          <p:nvPr/>
        </p:nvSpPr>
        <p:spPr>
          <a:xfrm>
            <a:off x="1981200" y="3581400"/>
            <a:ext cx="5181600" cy="533400"/>
          </a:xfrm>
          <a:prstGeom prst="rect">
            <a:avLst/>
          </a:prstGeom>
        </p:spPr>
        <p:txBody>
          <a:bodyPr wrap="square">
            <a:spAutoFit/>
          </a:bodyPr>
          <a:lstStyle/>
          <a:p>
            <a:pPr>
              <a:spcBef>
                <a:spcPts val="600"/>
              </a:spcBef>
            </a:pPr>
            <a:r>
              <a:rPr lang="en-US" sz="1400" b="1" dirty="0" smtClean="0">
                <a:solidFill>
                  <a:srgbClr val="282C4E"/>
                </a:solidFill>
                <a:latin typeface="Microsoft Sans Serif" pitchFamily="34" charset="0"/>
                <a:cs typeface="Microsoft Sans Serif" pitchFamily="34" charset="0"/>
              </a:rPr>
              <a:t>Source:</a:t>
            </a:r>
            <a:r>
              <a:rPr lang="en-US" sz="1400" dirty="0" smtClean="0">
                <a:solidFill>
                  <a:srgbClr val="282C4E"/>
                </a:solidFill>
                <a:latin typeface="Microsoft Sans Serif" pitchFamily="34" charset="0"/>
                <a:cs typeface="Microsoft Sans Serif" pitchFamily="34" charset="0"/>
              </a:rPr>
              <a:t> American Sociological Association. </a:t>
            </a:r>
            <a:r>
              <a:rPr lang="en-US" sz="1400" i="1" dirty="0" smtClean="0">
                <a:solidFill>
                  <a:srgbClr val="282C4E"/>
                </a:solidFill>
                <a:latin typeface="Microsoft Sans Serif" pitchFamily="34" charset="0"/>
                <a:cs typeface="Microsoft Sans Serif" pitchFamily="34" charset="0"/>
              </a:rPr>
              <a:t>What Can I Do with a Master's in Sociology, Wave III</a:t>
            </a:r>
            <a:r>
              <a:rPr lang="en-US" sz="1400" dirty="0" smtClean="0">
                <a:solidFill>
                  <a:srgbClr val="282C4E"/>
                </a:solidFill>
                <a:latin typeface="Microsoft Sans Serif" pitchFamily="34" charset="0"/>
                <a:cs typeface="Microsoft Sans Serif" pitchFamily="34" charset="0"/>
              </a:rPr>
              <a:t>.</a:t>
            </a:r>
            <a:endParaRPr lang="en-US" sz="1400" dirty="0">
              <a:solidFill>
                <a:srgbClr val="282C4E"/>
              </a:solidFill>
              <a:latin typeface="Microsoft Sans Serif" pitchFamily="34" charset="0"/>
              <a:cs typeface="Microsoft Sans Serif" pitchFamily="34" charset="0"/>
            </a:endParaRPr>
          </a:p>
        </p:txBody>
      </p:sp>
      <p:sp>
        <p:nvSpPr>
          <p:cNvPr id="6" name="Rectangle 5"/>
          <p:cNvSpPr/>
          <p:nvPr/>
        </p:nvSpPr>
        <p:spPr>
          <a:xfrm>
            <a:off x="1219200" y="4724400"/>
            <a:ext cx="7315200" cy="707886"/>
          </a:xfrm>
          <a:prstGeom prst="rect">
            <a:avLst/>
          </a:prstGeom>
        </p:spPr>
        <p:txBody>
          <a:bodyPr wrap="square">
            <a:spAutoFit/>
          </a:bodyPr>
          <a:lstStyle/>
          <a:p>
            <a:pPr>
              <a:buFont typeface="Wingdings" pitchFamily="2" charset="2"/>
              <a:buChar char="Ø"/>
            </a:pPr>
            <a:r>
              <a:rPr lang="en-US" sz="2000" dirty="0" smtClean="0">
                <a:solidFill>
                  <a:srgbClr val="282C4E"/>
                </a:solidFill>
                <a:latin typeface="Microsoft Sans Serif" pitchFamily="34" charset="0"/>
                <a:cs typeface="Microsoft Sans Serif" pitchFamily="34" charset="0"/>
              </a:rPr>
              <a:t>Those who find jobs “close to sociology” are significantly more satisfied than those who do not.</a:t>
            </a:r>
            <a:endParaRPr lang="en-US" sz="2000" dirty="0">
              <a:solidFill>
                <a:srgbClr val="282C4E"/>
              </a:solidFill>
              <a:latin typeface="Microsoft Sans Serif" pitchFamily="34" charset="0"/>
              <a:cs typeface="Microsoft Sans Serif" pitchFamily="34" charset="0"/>
            </a:endParaRPr>
          </a:p>
        </p:txBody>
      </p:sp>
      <p:cxnSp>
        <p:nvCxnSpPr>
          <p:cNvPr id="7" name="Straight Connector 6"/>
          <p:cNvCxnSpPr/>
          <p:nvPr/>
        </p:nvCxnSpPr>
        <p:spPr>
          <a:xfrm>
            <a:off x="457200" y="44958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5</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52400"/>
            <a:ext cx="35052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a:t>
            </a:r>
            <a:endParaRPr lang="en-US" sz="2400" cap="small" dirty="0">
              <a:solidFill>
                <a:srgbClr val="282C4E"/>
              </a:solidFill>
              <a:latin typeface="Microsoft Sans Serif" pitchFamily="34" charset="0"/>
              <a:cs typeface="Microsoft Sans Serif" pitchFamily="34" charset="0"/>
            </a:endParaRPr>
          </a:p>
        </p:txBody>
      </p:sp>
      <p:pic>
        <p:nvPicPr>
          <p:cNvPr id="5" name="Picture 4" descr="Hunter PPT image 5.jpg"/>
          <p:cNvPicPr>
            <a:picLocks noChangeAspect="1"/>
          </p:cNvPicPr>
          <p:nvPr/>
        </p:nvPicPr>
        <p:blipFill>
          <a:blip r:embed="rId2" cstate="print"/>
          <a:stretch>
            <a:fillRect/>
          </a:stretch>
        </p:blipFill>
        <p:spPr>
          <a:xfrm>
            <a:off x="609600" y="914400"/>
            <a:ext cx="6333506" cy="3657600"/>
          </a:xfrm>
          <a:prstGeom prst="rect">
            <a:avLst/>
          </a:prstGeom>
          <a:ln w="12700">
            <a:solidFill>
              <a:schemeClr val="tx1"/>
            </a:solidFill>
          </a:ln>
        </p:spPr>
      </p:pic>
      <p:sp>
        <p:nvSpPr>
          <p:cNvPr id="6" name="Rectangle 5"/>
          <p:cNvSpPr/>
          <p:nvPr/>
        </p:nvSpPr>
        <p:spPr>
          <a:xfrm>
            <a:off x="6934200" y="1905000"/>
            <a:ext cx="2362200" cy="1246495"/>
          </a:xfrm>
          <a:prstGeom prst="rect">
            <a:avLst/>
          </a:prstGeom>
        </p:spPr>
        <p:txBody>
          <a:bodyPr wrap="square">
            <a:spAutoFit/>
          </a:bodyPr>
          <a:lstStyle/>
          <a:p>
            <a:pPr>
              <a:spcBef>
                <a:spcPts val="600"/>
              </a:spcBef>
            </a:pPr>
            <a:r>
              <a:rPr lang="en-US" sz="1400" b="1" dirty="0" smtClean="0">
                <a:solidFill>
                  <a:srgbClr val="282C4E"/>
                </a:solidFill>
                <a:latin typeface="Microsoft Sans Serif" pitchFamily="34" charset="0"/>
                <a:cs typeface="Microsoft Sans Serif" pitchFamily="34" charset="0"/>
              </a:rPr>
              <a:t>Note:</a:t>
            </a:r>
            <a:r>
              <a:rPr lang="en-US" sz="1400" dirty="0" smtClean="0">
                <a:solidFill>
                  <a:srgbClr val="282C4E"/>
                </a:solidFill>
                <a:latin typeface="Microsoft Sans Serif" pitchFamily="34" charset="0"/>
                <a:cs typeface="Microsoft Sans Serif" pitchFamily="34" charset="0"/>
              </a:rPr>
              <a:t> Excludes non-U.S. institutions.</a:t>
            </a:r>
          </a:p>
          <a:p>
            <a:pPr>
              <a:spcBef>
                <a:spcPts val="600"/>
              </a:spcBef>
            </a:pPr>
            <a:r>
              <a:rPr lang="en-US" sz="1400" b="1" dirty="0" smtClean="0">
                <a:solidFill>
                  <a:srgbClr val="282C4E"/>
                </a:solidFill>
                <a:latin typeface="Microsoft Sans Serif" pitchFamily="34" charset="0"/>
                <a:cs typeface="Microsoft Sans Serif" pitchFamily="34" charset="0"/>
              </a:rPr>
              <a:t>Source:</a:t>
            </a:r>
            <a:r>
              <a:rPr lang="en-US" sz="1400" dirty="0" smtClean="0">
                <a:solidFill>
                  <a:srgbClr val="282C4E"/>
                </a:solidFill>
                <a:latin typeface="Microsoft Sans Serif" pitchFamily="34" charset="0"/>
                <a:cs typeface="Microsoft Sans Serif" pitchFamily="34" charset="0"/>
              </a:rPr>
              <a:t> ASA Survey of Academic Employers, 2012-2013. </a:t>
            </a:r>
            <a:endParaRPr lang="en-US" sz="1400" dirty="0">
              <a:solidFill>
                <a:srgbClr val="282C4E"/>
              </a:solidFill>
              <a:latin typeface="Microsoft Sans Serif" pitchFamily="34" charset="0"/>
              <a:cs typeface="Microsoft Sans Serif" pitchFamily="34" charset="0"/>
            </a:endParaRPr>
          </a:p>
        </p:txBody>
      </p:sp>
      <p:sp>
        <p:nvSpPr>
          <p:cNvPr id="7" name="Rectangle 6"/>
          <p:cNvSpPr/>
          <p:nvPr/>
        </p:nvSpPr>
        <p:spPr>
          <a:xfrm>
            <a:off x="457200" y="5334000"/>
            <a:ext cx="7315200" cy="646331"/>
          </a:xfrm>
          <a:prstGeom prst="rect">
            <a:avLst/>
          </a:prstGeom>
        </p:spPr>
        <p:txBody>
          <a:bodyPr wrap="square">
            <a:spAutoFit/>
          </a:bodyPr>
          <a:lstStyle/>
          <a:p>
            <a:pPr>
              <a:buFont typeface="Wingdings" pitchFamily="2" charset="2"/>
              <a:buChar char="Ø"/>
            </a:pPr>
            <a:r>
              <a:rPr lang="en-US" dirty="0" smtClean="0">
                <a:solidFill>
                  <a:srgbClr val="282C4E"/>
                </a:solidFill>
                <a:latin typeface="Microsoft Sans Serif" pitchFamily="34" charset="0"/>
                <a:cs typeface="Microsoft Sans Serif" pitchFamily="34" charset="0"/>
              </a:rPr>
              <a:t>Number of advertised assistant and open/multiple rank positions has increased above 2008 pre-Great Recession period levels.</a:t>
            </a:r>
            <a:endParaRPr lang="en-US" dirty="0">
              <a:solidFill>
                <a:srgbClr val="282C4E"/>
              </a:solidFill>
              <a:latin typeface="Microsoft Sans Serif" pitchFamily="34" charset="0"/>
              <a:cs typeface="Microsoft Sans Serif" pitchFamily="34" charset="0"/>
            </a:endParaRPr>
          </a:p>
        </p:txBody>
      </p:sp>
      <p:cxnSp>
        <p:nvCxnSpPr>
          <p:cNvPr id="8" name="Straight Connector 7"/>
          <p:cNvCxnSpPr/>
          <p:nvPr/>
        </p:nvCxnSpPr>
        <p:spPr>
          <a:xfrm>
            <a:off x="457200" y="51054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6</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B fig 3.JPG"/>
          <p:cNvPicPr>
            <a:picLocks noChangeAspect="1"/>
          </p:cNvPicPr>
          <p:nvPr/>
        </p:nvPicPr>
        <p:blipFill>
          <a:blip r:embed="rId2" cstate="print"/>
          <a:srcRect b="22101"/>
          <a:stretch>
            <a:fillRect/>
          </a:stretch>
        </p:blipFill>
        <p:spPr>
          <a:xfrm>
            <a:off x="228600" y="838200"/>
            <a:ext cx="6290969" cy="4021061"/>
          </a:xfrm>
          <a:prstGeom prst="rect">
            <a:avLst/>
          </a:prstGeom>
          <a:ln w="15875">
            <a:solidFill>
              <a:schemeClr val="tx1"/>
            </a:solidFill>
          </a:ln>
        </p:spPr>
      </p:pic>
      <p:sp>
        <p:nvSpPr>
          <p:cNvPr id="3" name="TextBox 2"/>
          <p:cNvSpPr txBox="1"/>
          <p:nvPr/>
        </p:nvSpPr>
        <p:spPr>
          <a:xfrm>
            <a:off x="2057400" y="15240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sp>
        <p:nvSpPr>
          <p:cNvPr id="4" name="Rectangle 3"/>
          <p:cNvSpPr/>
          <p:nvPr/>
        </p:nvSpPr>
        <p:spPr>
          <a:xfrm>
            <a:off x="6629400" y="1752600"/>
            <a:ext cx="2362200" cy="1208023"/>
          </a:xfrm>
          <a:prstGeom prst="rect">
            <a:avLst/>
          </a:prstGeom>
        </p:spPr>
        <p:txBody>
          <a:bodyPr wrap="square">
            <a:spAutoFit/>
          </a:bodyPr>
          <a:lstStyle/>
          <a:p>
            <a:pPr>
              <a:spcBef>
                <a:spcPts val="600"/>
              </a:spcBef>
            </a:pPr>
            <a:r>
              <a:rPr lang="en-US" sz="1350" b="1" dirty="0" smtClean="0">
                <a:solidFill>
                  <a:srgbClr val="282C4E"/>
                </a:solidFill>
                <a:latin typeface="Microsoft Sans Serif" pitchFamily="34" charset="0"/>
                <a:cs typeface="Microsoft Sans Serif" pitchFamily="34" charset="0"/>
              </a:rPr>
              <a:t>Notes:</a:t>
            </a:r>
            <a:r>
              <a:rPr lang="en-US" sz="1350" dirty="0" smtClean="0">
                <a:solidFill>
                  <a:srgbClr val="282C4E"/>
                </a:solidFill>
                <a:latin typeface="Microsoft Sans Serif" pitchFamily="34" charset="0"/>
                <a:cs typeface="Microsoft Sans Serif" pitchFamily="34" charset="0"/>
              </a:rPr>
              <a:t> Excludes foreign institutions.</a:t>
            </a:r>
          </a:p>
          <a:p>
            <a:pPr>
              <a:spcBef>
                <a:spcPts val="600"/>
              </a:spcBef>
            </a:pPr>
            <a:r>
              <a:rPr lang="en-US" sz="1350" b="1" dirty="0" smtClean="0">
                <a:solidFill>
                  <a:srgbClr val="282C4E"/>
                </a:solidFill>
                <a:latin typeface="Microsoft Sans Serif" pitchFamily="34" charset="0"/>
                <a:cs typeface="Microsoft Sans Serif" pitchFamily="34" charset="0"/>
              </a:rPr>
              <a:t>Source:</a:t>
            </a:r>
            <a:r>
              <a:rPr lang="en-US" sz="1350" dirty="0" smtClean="0">
                <a:solidFill>
                  <a:srgbClr val="282C4E"/>
                </a:solidFill>
                <a:latin typeface="Microsoft Sans Serif" pitchFamily="34" charset="0"/>
                <a:cs typeface="Microsoft Sans Serif" pitchFamily="34" charset="0"/>
              </a:rPr>
              <a:t> ASA Survey of Academic Employers, 2012-2013.</a:t>
            </a:r>
            <a:endParaRPr lang="en-US" sz="1350" dirty="0">
              <a:solidFill>
                <a:srgbClr val="282C4E"/>
              </a:solidFill>
              <a:latin typeface="Microsoft Sans Serif" pitchFamily="34" charset="0"/>
              <a:cs typeface="Microsoft Sans Serif" pitchFamily="34" charset="0"/>
            </a:endParaRPr>
          </a:p>
        </p:txBody>
      </p:sp>
      <p:sp>
        <p:nvSpPr>
          <p:cNvPr id="5" name="Rectangle 4"/>
          <p:cNvSpPr/>
          <p:nvPr/>
        </p:nvSpPr>
        <p:spPr>
          <a:xfrm>
            <a:off x="381000" y="5334000"/>
            <a:ext cx="8610600" cy="923330"/>
          </a:xfrm>
          <a:prstGeom prst="rect">
            <a:avLst/>
          </a:prstGeom>
        </p:spPr>
        <p:txBody>
          <a:bodyPr wrap="square">
            <a:spAutoFit/>
          </a:bodyPr>
          <a:lstStyle/>
          <a:p>
            <a:pPr>
              <a:buFont typeface="Wingdings" pitchFamily="2" charset="2"/>
              <a:buChar char="Ø"/>
            </a:pPr>
            <a:r>
              <a:rPr lang="en-US" dirty="0" smtClean="0">
                <a:solidFill>
                  <a:srgbClr val="282C4E"/>
                </a:solidFill>
                <a:latin typeface="Microsoft Sans Serif" pitchFamily="34" charset="0"/>
                <a:cs typeface="Microsoft Sans Serif" pitchFamily="34" charset="0"/>
              </a:rPr>
              <a:t>Each phase of the process results in an incremental decrease in filling the advertised positions; 84 percent success rate this year; 82 percent of those hired were sociologists.</a:t>
            </a:r>
            <a:endParaRPr lang="en-US" dirty="0">
              <a:solidFill>
                <a:srgbClr val="282C4E"/>
              </a:solidFill>
              <a:latin typeface="Microsoft Sans Serif" pitchFamily="34" charset="0"/>
              <a:cs typeface="Microsoft Sans Serif" pitchFamily="34" charset="0"/>
            </a:endParaRPr>
          </a:p>
        </p:txBody>
      </p:sp>
      <p:cxnSp>
        <p:nvCxnSpPr>
          <p:cNvPr id="6" name="Straight Connector 5"/>
          <p:cNvCxnSpPr/>
          <p:nvPr/>
        </p:nvCxnSpPr>
        <p:spPr>
          <a:xfrm>
            <a:off x="457200" y="51816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7</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B fig new.JPG"/>
          <p:cNvPicPr>
            <a:picLocks noChangeAspect="1"/>
          </p:cNvPicPr>
          <p:nvPr/>
        </p:nvPicPr>
        <p:blipFill>
          <a:blip r:embed="rId2" cstate="print"/>
          <a:srcRect t="1951" b="27317"/>
          <a:stretch>
            <a:fillRect/>
          </a:stretch>
        </p:blipFill>
        <p:spPr>
          <a:xfrm>
            <a:off x="228600" y="609600"/>
            <a:ext cx="7010400" cy="2719715"/>
          </a:xfrm>
          <a:prstGeom prst="rect">
            <a:avLst/>
          </a:prstGeom>
          <a:ln w="12700">
            <a:solidFill>
              <a:schemeClr val="tx1"/>
            </a:solidFill>
          </a:ln>
        </p:spPr>
      </p:pic>
      <p:sp>
        <p:nvSpPr>
          <p:cNvPr id="3" name="TextBox 2"/>
          <p:cNvSpPr txBox="1"/>
          <p:nvPr/>
        </p:nvSpPr>
        <p:spPr>
          <a:xfrm>
            <a:off x="2057400" y="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sp>
        <p:nvSpPr>
          <p:cNvPr id="4" name="Rectangle 3"/>
          <p:cNvSpPr/>
          <p:nvPr/>
        </p:nvSpPr>
        <p:spPr>
          <a:xfrm>
            <a:off x="228600" y="3352800"/>
            <a:ext cx="7239000" cy="430887"/>
          </a:xfrm>
          <a:prstGeom prst="rect">
            <a:avLst/>
          </a:prstGeom>
        </p:spPr>
        <p:txBody>
          <a:bodyPr wrap="square">
            <a:spAutoFit/>
          </a:bodyPr>
          <a:lstStyle/>
          <a:p>
            <a:pPr>
              <a:spcBef>
                <a:spcPts val="600"/>
              </a:spcBef>
            </a:pPr>
            <a:r>
              <a:rPr lang="en-US" sz="1100" dirty="0" smtClean="0">
                <a:solidFill>
                  <a:srgbClr val="282C4E"/>
                </a:solidFill>
                <a:latin typeface="Arial" pitchFamily="34" charset="0"/>
                <a:cs typeface="Arial" pitchFamily="34" charset="0"/>
              </a:rPr>
              <a:t>*Academic institution types are determined according to classification data provided by the Carnegie Foundation for the Advancement of Teaching; data available at </a:t>
            </a:r>
            <a:r>
              <a:rPr lang="en-US" sz="1100" u="sng" dirty="0" smtClean="0">
                <a:solidFill>
                  <a:srgbClr val="282C4E"/>
                </a:solidFill>
                <a:latin typeface="Arial" pitchFamily="34" charset="0"/>
                <a:cs typeface="Arial" pitchFamily="34" charset="0"/>
              </a:rPr>
              <a:t>http://classifications.carnegiefoundation.org/resources</a:t>
            </a:r>
            <a:r>
              <a:rPr lang="en-US" sz="1100" dirty="0" smtClean="0">
                <a:solidFill>
                  <a:srgbClr val="282C4E"/>
                </a:solidFill>
                <a:latin typeface="Arial" pitchFamily="34" charset="0"/>
                <a:cs typeface="Arial" pitchFamily="34" charset="0"/>
              </a:rPr>
              <a:t>.</a:t>
            </a:r>
          </a:p>
        </p:txBody>
      </p:sp>
      <p:sp>
        <p:nvSpPr>
          <p:cNvPr id="5" name="Rectangle 4"/>
          <p:cNvSpPr/>
          <p:nvPr/>
        </p:nvSpPr>
        <p:spPr>
          <a:xfrm>
            <a:off x="304800" y="4267200"/>
            <a:ext cx="8610600" cy="1723549"/>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There is variation in the hiring process across types of institutions of higher education.</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In 2012, Very High Research institutions advertised 41 percent of all assistant and open/multiple rank positions in the Job Bank.</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However, those institutions filled a smaller percentage (78 percent) of positions than Research/Doctorate, Master’s Comprehensive, and Baccalaureate institutions (85 percent or higher for each).</a:t>
            </a:r>
            <a:endParaRPr lang="en-US" sz="1600" dirty="0">
              <a:solidFill>
                <a:srgbClr val="282C4E"/>
              </a:solidFill>
              <a:latin typeface="Microsoft Sans Serif" pitchFamily="34" charset="0"/>
              <a:cs typeface="Microsoft Sans Serif" pitchFamily="34" charset="0"/>
            </a:endParaRPr>
          </a:p>
        </p:txBody>
      </p:sp>
      <p:sp>
        <p:nvSpPr>
          <p:cNvPr id="7" name="Rectangle 6"/>
          <p:cNvSpPr/>
          <p:nvPr/>
        </p:nvSpPr>
        <p:spPr>
          <a:xfrm>
            <a:off x="7239000" y="990600"/>
            <a:ext cx="1905000" cy="646331"/>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a:t>
            </a:r>
            <a:r>
              <a:rPr lang="en-US" sz="1200" dirty="0" smtClean="0">
                <a:solidFill>
                  <a:srgbClr val="282C4E"/>
                </a:solidFill>
                <a:latin typeface="Arial" pitchFamily="34" charset="0"/>
                <a:cs typeface="Arial" pitchFamily="34" charset="0"/>
              </a:rPr>
              <a:t> ASA Survey of Academic Employers, 2012-2013.</a:t>
            </a:r>
            <a:endParaRPr lang="en-US" sz="1200" dirty="0">
              <a:solidFill>
                <a:srgbClr val="282C4E"/>
              </a:solidFill>
              <a:latin typeface="Arial" pitchFamily="34" charset="0"/>
              <a:cs typeface="Arial" pitchFamily="34" charset="0"/>
            </a:endParaRPr>
          </a:p>
        </p:txBody>
      </p:sp>
      <p:cxnSp>
        <p:nvCxnSpPr>
          <p:cNvPr id="9" name="Straight Connector 8"/>
          <p:cNvCxnSpPr/>
          <p:nvPr/>
        </p:nvCxnSpPr>
        <p:spPr>
          <a:xfrm>
            <a:off x="457200" y="39624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0" y="65960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8</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B fig 5.JPG"/>
          <p:cNvPicPr>
            <a:picLocks noChangeAspect="1"/>
          </p:cNvPicPr>
          <p:nvPr/>
        </p:nvPicPr>
        <p:blipFill>
          <a:blip r:embed="rId2" cstate="print"/>
          <a:srcRect b="27312"/>
          <a:stretch>
            <a:fillRect/>
          </a:stretch>
        </p:blipFill>
        <p:spPr>
          <a:xfrm>
            <a:off x="228600" y="685800"/>
            <a:ext cx="6740419" cy="3810000"/>
          </a:xfrm>
          <a:prstGeom prst="rect">
            <a:avLst/>
          </a:prstGeom>
          <a:ln w="12700">
            <a:solidFill>
              <a:schemeClr val="tx1"/>
            </a:solidFill>
          </a:ln>
        </p:spPr>
      </p:pic>
      <p:sp>
        <p:nvSpPr>
          <p:cNvPr id="3" name="TextBox 2"/>
          <p:cNvSpPr txBox="1"/>
          <p:nvPr/>
        </p:nvSpPr>
        <p:spPr>
          <a:xfrm>
            <a:off x="1981200" y="152400"/>
            <a:ext cx="5715000" cy="461665"/>
          </a:xfrm>
          <a:prstGeom prst="rect">
            <a:avLst/>
          </a:prstGeom>
          <a:noFill/>
        </p:spPr>
        <p:txBody>
          <a:bodyPr wrap="square" rtlCol="0">
            <a:spAutoFit/>
          </a:bodyPr>
          <a:lstStyle/>
          <a:p>
            <a:pPr lvl="0"/>
            <a:r>
              <a:rPr lang="en-US" sz="2400" b="1" cap="small" dirty="0" smtClean="0">
                <a:solidFill>
                  <a:srgbClr val="282C4E"/>
                </a:solidFill>
                <a:latin typeface="Microsoft Sans Serif" pitchFamily="34" charset="0"/>
                <a:cs typeface="Microsoft Sans Serif" pitchFamily="34" charset="0"/>
              </a:rPr>
              <a:t>The PhD Job Market (continued)</a:t>
            </a:r>
            <a:endParaRPr lang="en-US" sz="2400" cap="small" dirty="0">
              <a:solidFill>
                <a:srgbClr val="282C4E"/>
              </a:solidFill>
              <a:latin typeface="Microsoft Sans Serif" pitchFamily="34" charset="0"/>
              <a:cs typeface="Microsoft Sans Serif" pitchFamily="34" charset="0"/>
            </a:endParaRPr>
          </a:p>
        </p:txBody>
      </p:sp>
      <p:sp>
        <p:nvSpPr>
          <p:cNvPr id="4" name="Rectangle 3"/>
          <p:cNvSpPr/>
          <p:nvPr/>
        </p:nvSpPr>
        <p:spPr>
          <a:xfrm>
            <a:off x="7010400" y="1752600"/>
            <a:ext cx="1905000" cy="646331"/>
          </a:xfrm>
          <a:prstGeom prst="rect">
            <a:avLst/>
          </a:prstGeom>
        </p:spPr>
        <p:txBody>
          <a:bodyPr wrap="square">
            <a:spAutoFit/>
          </a:bodyPr>
          <a:lstStyle/>
          <a:p>
            <a:pPr>
              <a:spcBef>
                <a:spcPts val="600"/>
              </a:spcBef>
            </a:pPr>
            <a:r>
              <a:rPr lang="en-US" sz="1200" b="1" dirty="0" smtClean="0">
                <a:solidFill>
                  <a:srgbClr val="282C4E"/>
                </a:solidFill>
                <a:latin typeface="Arial" pitchFamily="34" charset="0"/>
                <a:cs typeface="Arial" pitchFamily="34" charset="0"/>
              </a:rPr>
              <a:t>Source:</a:t>
            </a:r>
            <a:r>
              <a:rPr lang="en-US" sz="1200" dirty="0" smtClean="0">
                <a:solidFill>
                  <a:srgbClr val="282C4E"/>
                </a:solidFill>
                <a:latin typeface="Arial" pitchFamily="34" charset="0"/>
                <a:cs typeface="Arial" pitchFamily="34" charset="0"/>
              </a:rPr>
              <a:t> ASA Survey of Academic Employers, 2012-2013.</a:t>
            </a:r>
            <a:endParaRPr lang="en-US" sz="1200" dirty="0">
              <a:solidFill>
                <a:srgbClr val="282C4E"/>
              </a:solidFill>
              <a:latin typeface="Arial" pitchFamily="34" charset="0"/>
              <a:cs typeface="Arial" pitchFamily="34" charset="0"/>
            </a:endParaRPr>
          </a:p>
        </p:txBody>
      </p:sp>
      <p:sp>
        <p:nvSpPr>
          <p:cNvPr id="5" name="Rectangle 4"/>
          <p:cNvSpPr/>
          <p:nvPr/>
        </p:nvSpPr>
        <p:spPr>
          <a:xfrm>
            <a:off x="228600" y="5029200"/>
            <a:ext cx="8610600" cy="1554272"/>
          </a:xfrm>
          <a:prstGeom prst="rect">
            <a:avLst/>
          </a:prstGeom>
        </p:spPr>
        <p:txBody>
          <a:bodyPr wrap="square">
            <a:spAutoFit/>
          </a:bodyPr>
          <a:lstStyle/>
          <a:p>
            <a:pPr>
              <a:buFont typeface="Wingdings" pitchFamily="2" charset="2"/>
              <a:buChar char="Ø"/>
            </a:pPr>
            <a:r>
              <a:rPr lang="en-US" sz="1600" dirty="0" smtClean="0">
                <a:solidFill>
                  <a:srgbClr val="282C4E"/>
                </a:solidFill>
                <a:latin typeface="Microsoft Sans Serif" pitchFamily="34" charset="0"/>
                <a:cs typeface="Microsoft Sans Serif" pitchFamily="34" charset="0"/>
              </a:rPr>
              <a:t>We identified up to </a:t>
            </a:r>
            <a:r>
              <a:rPr lang="en-US" sz="1600" b="1" dirty="0" smtClean="0">
                <a:solidFill>
                  <a:srgbClr val="282C4E"/>
                </a:solidFill>
                <a:latin typeface="Microsoft Sans Serif" pitchFamily="34" charset="0"/>
                <a:cs typeface="Microsoft Sans Serif" pitchFamily="34" charset="0"/>
              </a:rPr>
              <a:t>three</a:t>
            </a:r>
            <a:r>
              <a:rPr lang="en-US" sz="1600" dirty="0" smtClean="0">
                <a:solidFill>
                  <a:srgbClr val="282C4E"/>
                </a:solidFill>
                <a:latin typeface="Microsoft Sans Serif" pitchFamily="34" charset="0"/>
                <a:cs typeface="Microsoft Sans Serif" pitchFamily="34" charset="0"/>
              </a:rPr>
              <a:t> areas of academic specialization called for in each advertisement for assistant and open/multiple rank positions.</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Social Control, Law, Crime, and Deviance remains </a:t>
            </a:r>
            <a:r>
              <a:rPr lang="en-US" sz="1600" b="1" dirty="0" smtClean="0">
                <a:solidFill>
                  <a:srgbClr val="282C4E"/>
                </a:solidFill>
                <a:latin typeface="Microsoft Sans Serif" pitchFamily="34" charset="0"/>
                <a:cs typeface="Microsoft Sans Serif" pitchFamily="34" charset="0"/>
              </a:rPr>
              <a:t>number one</a:t>
            </a:r>
            <a:r>
              <a:rPr lang="en-US" sz="1600" dirty="0" smtClean="0">
                <a:solidFill>
                  <a:srgbClr val="282C4E"/>
                </a:solidFill>
                <a:latin typeface="Microsoft Sans Serif" pitchFamily="34" charset="0"/>
                <a:cs typeface="Microsoft Sans Serif" pitchFamily="34" charset="0"/>
              </a:rPr>
              <a:t>, as in 2011.</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Race and Ethnicity ranked </a:t>
            </a:r>
            <a:r>
              <a:rPr lang="en-US" sz="1600" b="1" dirty="0" smtClean="0">
                <a:solidFill>
                  <a:srgbClr val="282C4E"/>
                </a:solidFill>
                <a:latin typeface="Microsoft Sans Serif" pitchFamily="34" charset="0"/>
                <a:cs typeface="Microsoft Sans Serif" pitchFamily="34" charset="0"/>
              </a:rPr>
              <a:t>second</a:t>
            </a:r>
            <a:r>
              <a:rPr lang="en-US" sz="1600" dirty="0" smtClean="0">
                <a:solidFill>
                  <a:srgbClr val="282C4E"/>
                </a:solidFill>
                <a:latin typeface="Microsoft Sans Serif" pitchFamily="34" charset="0"/>
                <a:cs typeface="Microsoft Sans Serif" pitchFamily="34" charset="0"/>
              </a:rPr>
              <a:t>; in 2011 it ranked </a:t>
            </a:r>
            <a:r>
              <a:rPr lang="en-US" sz="1600" b="1" dirty="0" smtClean="0">
                <a:solidFill>
                  <a:srgbClr val="282C4E"/>
                </a:solidFill>
                <a:latin typeface="Microsoft Sans Serif" pitchFamily="34" charset="0"/>
                <a:cs typeface="Microsoft Sans Serif" pitchFamily="34" charset="0"/>
              </a:rPr>
              <a:t>third</a:t>
            </a:r>
            <a:r>
              <a:rPr lang="en-US" sz="1600" dirty="0" smtClean="0">
                <a:solidFill>
                  <a:srgbClr val="282C4E"/>
                </a:solidFill>
                <a:latin typeface="Microsoft Sans Serif" pitchFamily="34" charset="0"/>
                <a:cs typeface="Microsoft Sans Serif" pitchFamily="34" charset="0"/>
              </a:rPr>
              <a:t>.</a:t>
            </a:r>
          </a:p>
          <a:p>
            <a:pPr>
              <a:spcBef>
                <a:spcPts val="600"/>
              </a:spcBef>
              <a:buFont typeface="Wingdings" pitchFamily="2" charset="2"/>
              <a:buChar char="Ø"/>
            </a:pPr>
            <a:r>
              <a:rPr lang="en-US" sz="1600" dirty="0" smtClean="0">
                <a:solidFill>
                  <a:srgbClr val="282C4E"/>
                </a:solidFill>
                <a:latin typeface="Microsoft Sans Serif" pitchFamily="34" charset="0"/>
                <a:cs typeface="Microsoft Sans Serif" pitchFamily="34" charset="0"/>
              </a:rPr>
              <a:t>Sociology of culture (the largest ASA section) is among the lowest.</a:t>
            </a:r>
            <a:endParaRPr lang="en-US" sz="1600" dirty="0">
              <a:solidFill>
                <a:srgbClr val="282C4E"/>
              </a:solidFill>
              <a:latin typeface="Microsoft Sans Serif" pitchFamily="34" charset="0"/>
              <a:cs typeface="Microsoft Sans Serif" pitchFamily="34" charset="0"/>
            </a:endParaRPr>
          </a:p>
        </p:txBody>
      </p:sp>
      <p:cxnSp>
        <p:nvCxnSpPr>
          <p:cNvPr id="6" name="Straight Connector 5"/>
          <p:cNvCxnSpPr/>
          <p:nvPr/>
        </p:nvCxnSpPr>
        <p:spPr>
          <a:xfrm>
            <a:off x="457200" y="4800600"/>
            <a:ext cx="8229600" cy="0"/>
          </a:xfrm>
          <a:prstGeom prst="line">
            <a:avLst/>
          </a:prstGeom>
          <a:ln w="476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0" y="6519863"/>
            <a:ext cx="1143000" cy="261937"/>
          </a:xfrm>
          <a:prstGeom prst="rect">
            <a:avLst/>
          </a:prstGeom>
          <a:noFill/>
          <a:ln w="9525">
            <a:noFill/>
            <a:miter lim="800000"/>
            <a:headEnd/>
            <a:tailEnd/>
          </a:ln>
        </p:spPr>
        <p:txBody>
          <a:bodyPr>
            <a:spAutoFit/>
          </a:bodyPr>
          <a:lstStyle/>
          <a:p>
            <a:r>
              <a:rPr lang="en-US" sz="1100" dirty="0">
                <a:latin typeface="Calibri" pitchFamily="34" charset="0"/>
              </a:rPr>
              <a:t>Slide </a:t>
            </a:r>
            <a:r>
              <a:rPr lang="en-US" sz="1100" dirty="0" smtClean="0">
                <a:latin typeface="Calibri" pitchFamily="34" charset="0"/>
              </a:rPr>
              <a:t>9</a:t>
            </a:r>
            <a:endParaRPr lang="en-US" sz="11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585</TotalTime>
  <Words>2153</Words>
  <Application>Microsoft Office PowerPoint</Application>
  <PresentationFormat>On-screen Show (4:3)</PresentationFormat>
  <Paragraphs>146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Kisielewski</dc:creator>
  <cp:lastModifiedBy>mhughes</cp:lastModifiedBy>
  <cp:revision>111</cp:revision>
  <dcterms:created xsi:type="dcterms:W3CDTF">2013-09-30T14:36:24Z</dcterms:created>
  <dcterms:modified xsi:type="dcterms:W3CDTF">2014-06-30T18:48:51Z</dcterms:modified>
</cp:coreProperties>
</file>