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34"/>
  </p:notesMasterIdLst>
  <p:sldIdLst>
    <p:sldId id="256" r:id="rId2"/>
    <p:sldId id="257" r:id="rId3"/>
    <p:sldId id="259" r:id="rId4"/>
    <p:sldId id="260" r:id="rId5"/>
    <p:sldId id="288" r:id="rId6"/>
    <p:sldId id="261" r:id="rId7"/>
    <p:sldId id="262" r:id="rId8"/>
    <p:sldId id="279" r:id="rId9"/>
    <p:sldId id="263" r:id="rId10"/>
    <p:sldId id="280" r:id="rId11"/>
    <p:sldId id="264" r:id="rId12"/>
    <p:sldId id="265" r:id="rId13"/>
    <p:sldId id="266" r:id="rId14"/>
    <p:sldId id="267" r:id="rId15"/>
    <p:sldId id="268" r:id="rId16"/>
    <p:sldId id="281" r:id="rId17"/>
    <p:sldId id="269" r:id="rId18"/>
    <p:sldId id="270" r:id="rId19"/>
    <p:sldId id="271" r:id="rId20"/>
    <p:sldId id="272" r:id="rId21"/>
    <p:sldId id="282" r:id="rId22"/>
    <p:sldId id="273" r:id="rId23"/>
    <p:sldId id="274" r:id="rId24"/>
    <p:sldId id="275" r:id="rId25"/>
    <p:sldId id="283" r:id="rId26"/>
    <p:sldId id="276" r:id="rId27"/>
    <p:sldId id="277" r:id="rId28"/>
    <p:sldId id="258"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98046" autoAdjust="0"/>
  </p:normalViewPr>
  <p:slideViewPr>
    <p:cSldViewPr>
      <p:cViewPr varScale="1">
        <p:scale>
          <a:sx n="64" d="100"/>
          <a:sy n="64" d="100"/>
        </p:scale>
        <p:origin x="-135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C4E99DDC-10B8-4CB9-A1D4-238FA9DBE104}" type="datetimeFigureOut">
              <a:rPr lang="en-US" smtClean="0"/>
              <a:pPr/>
              <a:t>8/21/2012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2FD13107-EE22-46DD-98C0-67FAAA2C5B6C}" type="slidenum">
              <a:rPr lang="en-US" smtClean="0"/>
              <a:pPr/>
              <a:t>‹#›</a:t>
            </a:fld>
            <a:endParaRPr lang="en-US" dirty="0"/>
          </a:p>
        </p:txBody>
      </p:sp>
    </p:spTree>
    <p:extLst>
      <p:ext uri="{BB962C8B-B14F-4D97-AF65-F5344CB8AC3E}">
        <p14:creationId xmlns:p14="http://schemas.microsoft.com/office/powerpoint/2010/main" val="2285296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BE87629C-5649-4CB3-953D-B177B38EAE58}" type="slidenum">
              <a:rPr lang="en-US">
                <a:latin typeface="Calibri" pitchFamily="34" charset="0"/>
              </a:rPr>
              <a:pPr/>
              <a:t>6</a:t>
            </a:fld>
            <a:endParaRPr 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a:p>
            <a:pPr>
              <a:spcBef>
                <a:spcPct val="0"/>
              </a:spcBef>
            </a:pPr>
            <a:r>
              <a:rPr lang="en-US" smtClean="0"/>
              <a:t>Carefully laid progressions of conceptual development, not just moving topics earlier in the grade sequence. </a:t>
            </a:r>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FD94AC69-7048-4999-B2D8-DA8A2D8A0DF3}" type="slidenum">
              <a:rPr lang="en-US">
                <a:latin typeface="Calibri" pitchFamily="34" charset="0"/>
              </a:rPr>
              <a:pPr/>
              <a:t>18</a:t>
            </a:fld>
            <a:endParaRPr 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Instead of bar charts being </a:t>
            </a:r>
            <a:r>
              <a:rPr lang="en-US" altLang="en-US" smtClean="0"/>
              <a:t>“</a:t>
            </a:r>
            <a:r>
              <a:rPr lang="en-US" smtClean="0"/>
              <a:t>yet another thing to cover,</a:t>
            </a:r>
            <a:r>
              <a:rPr lang="en-US" altLang="en-US" smtClean="0"/>
              <a:t>”</a:t>
            </a:r>
            <a:r>
              <a:rPr lang="en-US" smtClean="0"/>
              <a:t> detracting from focus, the standard is telling you how to </a:t>
            </a:r>
            <a:r>
              <a:rPr lang="en-US" altLang="en-US" smtClean="0"/>
              <a:t>“</a:t>
            </a:r>
            <a:r>
              <a:rPr lang="en-US" smtClean="0"/>
              <a:t>aim</a:t>
            </a:r>
            <a:r>
              <a:rPr lang="en-US" altLang="en-US" smtClean="0"/>
              <a:t>”</a:t>
            </a:r>
            <a:r>
              <a:rPr lang="en-US" smtClean="0"/>
              <a:t> bar charts back around to the major work of the grade.</a:t>
            </a:r>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893FD0C9-AD85-40F1-9FEF-3720BB7B835D}" type="slidenum">
              <a:rPr lang="en-US">
                <a:latin typeface="Calibri" pitchFamily="34" charset="0"/>
              </a:rPr>
              <a:pPr/>
              <a:t>19</a:t>
            </a:fld>
            <a:endParaRPr 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r>
              <a:rPr lang="en-US" smtClean="0"/>
              <a:t>Another example: Area is not just another topic to cover in Grade 3. It is explicitly linked to multiplication and division in the standards. </a:t>
            </a:r>
          </a:p>
          <a:p>
            <a:pPr>
              <a:spcBef>
                <a:spcPct val="0"/>
              </a:spcBef>
            </a:pPr>
            <a:endParaRPr lang="en-US" smtClean="0"/>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79F4FCB6-62EE-434A-AA4A-9DA3550BF8D7}" type="slidenum">
              <a:rPr lang="en-US">
                <a:latin typeface="Calibri" pitchFamily="34" charset="0"/>
              </a:rPr>
              <a:pPr/>
              <a:t>20</a:t>
            </a:fld>
            <a:endParaRPr 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79">
              <a:spcBef>
                <a:spcPct val="0"/>
              </a:spcBef>
            </a:pPr>
            <a:r>
              <a:rPr lang="en-US" smtClean="0"/>
              <a:t>This shift is about the depth of what is expected in the standards, and also about what one should expect to see happening in the classroom, in curricular materials, and so on. </a:t>
            </a:r>
          </a:p>
          <a:p>
            <a:pPr defTabSz="912879">
              <a:spcBef>
                <a:spcPct val="0"/>
              </a:spcBef>
            </a:pPr>
            <a:endParaRPr lang="en-US" smtClean="0"/>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6308E983-9B86-4A8F-9695-A502BF33B22B}" type="slidenum">
              <a:rPr lang="en-US">
                <a:latin typeface="Calibri" pitchFamily="34" charset="0"/>
              </a:rPr>
              <a:pPr/>
              <a:t>22</a:t>
            </a:fld>
            <a:endParaRPr 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r>
              <a:rPr lang="en-US" i="1" smtClean="0"/>
              <a:t>Fluent</a:t>
            </a:r>
            <a:r>
              <a:rPr lang="en-US" smtClean="0"/>
              <a:t> in the particular Standards cited here means </a:t>
            </a:r>
            <a:r>
              <a:rPr lang="en-US" altLang="en-US" smtClean="0"/>
              <a:t>“</a:t>
            </a:r>
            <a:r>
              <a:rPr lang="en-US" smtClean="0"/>
              <a:t>fast and accurate.</a:t>
            </a:r>
            <a:r>
              <a:rPr lang="en-US" altLang="en-US" smtClean="0"/>
              <a:t>”</a:t>
            </a:r>
            <a:r>
              <a:rPr lang="en-US" smtClean="0"/>
              <a:t> It might also help to think of fluency as meaning the same thing as when we say that somebody is fluent in a foreign language: when you</a:t>
            </a:r>
            <a:r>
              <a:rPr lang="en-US" altLang="en-US" smtClean="0"/>
              <a:t>’</a:t>
            </a:r>
            <a:r>
              <a:rPr lang="en-US" smtClean="0"/>
              <a:t>re fluent, you flow. Fluent isn</a:t>
            </a:r>
            <a:r>
              <a:rPr lang="en-US" altLang="en-US" smtClean="0"/>
              <a:t>’</a:t>
            </a:r>
            <a:r>
              <a:rPr lang="en-US" smtClean="0"/>
              <a:t>t halting, stumbling, or reversing oneself. </a:t>
            </a:r>
          </a:p>
          <a:p>
            <a:pPr>
              <a:spcBef>
                <a:spcPct val="0"/>
              </a:spcBef>
            </a:pPr>
            <a:endParaRPr lang="en-US" smtClean="0"/>
          </a:p>
          <a:p>
            <a:pPr>
              <a:spcBef>
                <a:spcPct val="0"/>
              </a:spcBef>
            </a:pPr>
            <a:r>
              <a:rPr lang="en-US" smtClean="0"/>
              <a:t>The word </a:t>
            </a:r>
            <a:r>
              <a:rPr lang="en-US" i="1" smtClean="0"/>
              <a:t>fluency</a:t>
            </a:r>
            <a:r>
              <a:rPr lang="en-US" smtClean="0"/>
              <a:t> was used judiciously in the Standards to mark the endpoints of progressions of learning that begin with solid underpinnings and then pass upward through stages of growing maturity. </a:t>
            </a:r>
          </a:p>
          <a:p>
            <a:pPr>
              <a:spcBef>
                <a:spcPct val="0"/>
              </a:spcBef>
            </a:pPr>
            <a:endParaRPr lang="en-US" smtClean="0"/>
          </a:p>
          <a:p>
            <a:pPr>
              <a:spcBef>
                <a:spcPct val="0"/>
              </a:spcBef>
            </a:pPr>
            <a:r>
              <a:rPr lang="en-US" smtClean="0"/>
              <a:t>Some of these fluency expectations are meant to be mental and others with pencil and paper. But for each of them, there should be no hesitation in getting the answer with accuracy.</a:t>
            </a: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4932857F-B88B-4FB4-AD52-4E6F48825721}" type="slidenum">
              <a:rPr lang="en-US">
                <a:latin typeface="Calibri" pitchFamily="34" charset="0"/>
              </a:rPr>
              <a:pPr/>
              <a:t>24</a:t>
            </a:fld>
            <a:endParaRPr 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A841F-2A1B-BC41-83F3-BD21470057AA}" type="slidenum">
              <a:rPr lang="en-US"/>
              <a:pPr/>
              <a:t>30</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29057" indent="-280406" eaLnBrk="0" hangingPunct="0">
              <a:defRPr>
                <a:solidFill>
                  <a:schemeClr val="tx1"/>
                </a:solidFill>
                <a:latin typeface="Arial" charset="0"/>
                <a:ea typeface="ＭＳ Ｐゴシック" pitchFamily="34" charset="-128"/>
              </a:defRPr>
            </a:lvl2pPr>
            <a:lvl3pPr marL="1121626" indent="-224325" eaLnBrk="0" hangingPunct="0">
              <a:defRPr>
                <a:solidFill>
                  <a:schemeClr val="tx1"/>
                </a:solidFill>
                <a:latin typeface="Arial" charset="0"/>
                <a:ea typeface="ＭＳ Ｐゴシック" pitchFamily="34" charset="-128"/>
              </a:defRPr>
            </a:lvl3pPr>
            <a:lvl4pPr marL="1570276" indent="-224325" eaLnBrk="0" hangingPunct="0">
              <a:defRPr>
                <a:solidFill>
                  <a:schemeClr val="tx1"/>
                </a:solidFill>
                <a:latin typeface="Arial" charset="0"/>
                <a:ea typeface="ＭＳ Ｐゴシック" pitchFamily="34" charset="-128"/>
              </a:defRPr>
            </a:lvl4pPr>
            <a:lvl5pPr marL="2018927" indent="-224325" eaLnBrk="0" hangingPunct="0">
              <a:defRPr>
                <a:solidFill>
                  <a:schemeClr val="tx1"/>
                </a:solidFill>
                <a:latin typeface="Arial" charset="0"/>
                <a:ea typeface="ＭＳ Ｐゴシック" pitchFamily="34" charset="-128"/>
              </a:defRPr>
            </a:lvl5pPr>
            <a:lvl6pPr marL="2467577" indent="-224325" eaLnBrk="0" fontAlgn="base" hangingPunct="0">
              <a:spcBef>
                <a:spcPct val="0"/>
              </a:spcBef>
              <a:spcAft>
                <a:spcPct val="0"/>
              </a:spcAft>
              <a:defRPr>
                <a:solidFill>
                  <a:schemeClr val="tx1"/>
                </a:solidFill>
                <a:latin typeface="Arial" charset="0"/>
                <a:ea typeface="ＭＳ Ｐゴシック" pitchFamily="34" charset="-128"/>
              </a:defRPr>
            </a:lvl6pPr>
            <a:lvl7pPr marL="2916227" indent="-224325" eaLnBrk="0" fontAlgn="base" hangingPunct="0">
              <a:spcBef>
                <a:spcPct val="0"/>
              </a:spcBef>
              <a:spcAft>
                <a:spcPct val="0"/>
              </a:spcAft>
              <a:defRPr>
                <a:solidFill>
                  <a:schemeClr val="tx1"/>
                </a:solidFill>
                <a:latin typeface="Arial" charset="0"/>
                <a:ea typeface="ＭＳ Ｐゴシック" pitchFamily="34" charset="-128"/>
              </a:defRPr>
            </a:lvl7pPr>
            <a:lvl8pPr marL="3364878" indent="-224325" eaLnBrk="0" fontAlgn="base" hangingPunct="0">
              <a:spcBef>
                <a:spcPct val="0"/>
              </a:spcBef>
              <a:spcAft>
                <a:spcPct val="0"/>
              </a:spcAft>
              <a:defRPr>
                <a:solidFill>
                  <a:schemeClr val="tx1"/>
                </a:solidFill>
                <a:latin typeface="Arial" charset="0"/>
                <a:ea typeface="ＭＳ Ｐゴシック" pitchFamily="34" charset="-128"/>
              </a:defRPr>
            </a:lvl8pPr>
            <a:lvl9pPr marL="3813528" indent="-22432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108E8C6-BAEA-4C6D-B09B-4ADCB9A25CBF}" type="slidenum">
              <a:rPr lang="en-US" smtClean="0">
                <a:latin typeface="Calibri" pitchFamily="34" charset="0"/>
              </a:rPr>
              <a:pPr eaLnBrk="1" hangingPunct="1"/>
              <a:t>31</a:t>
            </a:fld>
            <a:endParaRPr lang="en-US" smtClean="0">
              <a:latin typeface="Calibri" pitchFamily="34" charset="0"/>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75C4B3C9-8E7C-4EBE-996D-99E49CC0BD1B}" type="slidenum">
              <a:rPr lang="en-US">
                <a:latin typeface="Calibri" pitchFamily="34" charset="0"/>
              </a:rPr>
              <a:pPr/>
              <a:t>7</a:t>
            </a:fld>
            <a:endParaRPr 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BE87629C-5649-4CB3-953D-B177B38EAE58}" type="slidenum">
              <a:rPr lang="en-US">
                <a:latin typeface="Calibri" pitchFamily="34" charset="0"/>
              </a:rPr>
              <a:pPr/>
              <a:t>8</a:t>
            </a:fld>
            <a:endParaRPr 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BE87629C-5649-4CB3-953D-B177B38EAE58}" type="slidenum">
              <a:rPr lang="en-US">
                <a:latin typeface="Calibri" pitchFamily="34" charset="0"/>
              </a:rPr>
              <a:pPr/>
              <a:t>10</a:t>
            </a:fld>
            <a:endParaRPr 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9E956C25-9498-4691-A450-076D368C3119}" type="slidenum">
              <a:rPr lang="en-US">
                <a:latin typeface="Calibri" pitchFamily="34" charset="0"/>
              </a:rPr>
              <a:pPr/>
              <a:t>11</a:t>
            </a:fld>
            <a:endParaRPr 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BF1FC913-60EA-43C3-B5A7-4C32FE199065}" type="slidenum">
              <a:rPr lang="en-US">
                <a:latin typeface="Calibri" pitchFamily="34" charset="0"/>
              </a:rPr>
              <a:pPr/>
              <a:t>13</a:t>
            </a:fld>
            <a:endParaRPr 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a:p>
            <a:pPr>
              <a:spcBef>
                <a:spcPct val="0"/>
              </a:spcBef>
            </a:pPr>
            <a:r>
              <a:rPr lang="en-US" smtClean="0"/>
              <a:t>How U.S standards used to be arranged, giving equal importance to all four areas - like </a:t>
            </a:r>
            <a:r>
              <a:rPr lang="en-US" altLang="en-US" smtClean="0"/>
              <a:t>“</a:t>
            </a:r>
            <a:r>
              <a:rPr lang="en-US" smtClean="0"/>
              <a:t>shopping aisles.</a:t>
            </a:r>
            <a:r>
              <a:rPr lang="en-US" altLang="en-US" smtClean="0"/>
              <a:t>”</a:t>
            </a:r>
            <a:r>
              <a:rPr lang="en-US" smtClean="0"/>
              <a:t> Each grade goes up and down the aisles, tossing topics into the cart, losing focus. The CCSS domain structure communicates the changing emphases throughout the elementary years (e.g., Ratios and Proportional Relationships in grades 6 and 7). </a:t>
            </a: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AD8FDE22-9FE8-47EC-BF12-81ADDB984411}" type="slidenum">
              <a:rPr lang="en-US">
                <a:latin typeface="Calibri" pitchFamily="34" charset="0"/>
              </a:rPr>
              <a:pPr/>
              <a:t>14</a:t>
            </a:fld>
            <a:endParaRPr 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ECA98D75-EB3A-4D4E-9713-B8C90DD7BDD2}" type="slidenum">
              <a:rPr lang="en-US">
                <a:latin typeface="Calibri" pitchFamily="34" charset="0"/>
              </a:rPr>
              <a:pPr/>
              <a:t>15</a:t>
            </a:fld>
            <a:endParaRPr 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itchFamily="34" charset="0"/>
                <a:ea typeface="MS PGothic" pitchFamily="34" charset="-128"/>
              </a:defRPr>
            </a:lvl1pPr>
            <a:lvl2pPr marL="729057" indent="-280406">
              <a:defRPr>
                <a:solidFill>
                  <a:schemeClr val="tx1"/>
                </a:solidFill>
                <a:latin typeface="Tw Cen MT" pitchFamily="34" charset="0"/>
                <a:ea typeface="MS PGothic" pitchFamily="34" charset="-128"/>
              </a:defRPr>
            </a:lvl2pPr>
            <a:lvl3pPr marL="1121626" indent="-224325">
              <a:defRPr>
                <a:solidFill>
                  <a:schemeClr val="tx1"/>
                </a:solidFill>
                <a:latin typeface="Tw Cen MT" pitchFamily="34" charset="0"/>
                <a:ea typeface="MS PGothic" pitchFamily="34" charset="-128"/>
              </a:defRPr>
            </a:lvl3pPr>
            <a:lvl4pPr marL="1570276" indent="-224325">
              <a:defRPr>
                <a:solidFill>
                  <a:schemeClr val="tx1"/>
                </a:solidFill>
                <a:latin typeface="Tw Cen MT" pitchFamily="34" charset="0"/>
                <a:ea typeface="MS PGothic" pitchFamily="34" charset="-128"/>
              </a:defRPr>
            </a:lvl4pPr>
            <a:lvl5pPr marL="2018927" indent="-224325">
              <a:defRPr>
                <a:solidFill>
                  <a:schemeClr val="tx1"/>
                </a:solidFill>
                <a:latin typeface="Tw Cen MT" pitchFamily="34" charset="0"/>
                <a:ea typeface="MS PGothic" pitchFamily="34" charset="-128"/>
              </a:defRPr>
            </a:lvl5pPr>
            <a:lvl6pPr marL="2467577" indent="-224325" fontAlgn="base">
              <a:spcBef>
                <a:spcPct val="0"/>
              </a:spcBef>
              <a:spcAft>
                <a:spcPct val="0"/>
              </a:spcAft>
              <a:defRPr>
                <a:solidFill>
                  <a:schemeClr val="tx1"/>
                </a:solidFill>
                <a:latin typeface="Tw Cen MT" pitchFamily="34" charset="0"/>
                <a:ea typeface="MS PGothic" pitchFamily="34" charset="-128"/>
              </a:defRPr>
            </a:lvl6pPr>
            <a:lvl7pPr marL="2916227" indent="-224325" fontAlgn="base">
              <a:spcBef>
                <a:spcPct val="0"/>
              </a:spcBef>
              <a:spcAft>
                <a:spcPct val="0"/>
              </a:spcAft>
              <a:defRPr>
                <a:solidFill>
                  <a:schemeClr val="tx1"/>
                </a:solidFill>
                <a:latin typeface="Tw Cen MT" pitchFamily="34" charset="0"/>
                <a:ea typeface="MS PGothic" pitchFamily="34" charset="-128"/>
              </a:defRPr>
            </a:lvl7pPr>
            <a:lvl8pPr marL="3364878" indent="-224325" fontAlgn="base">
              <a:spcBef>
                <a:spcPct val="0"/>
              </a:spcBef>
              <a:spcAft>
                <a:spcPct val="0"/>
              </a:spcAft>
              <a:defRPr>
                <a:solidFill>
                  <a:schemeClr val="tx1"/>
                </a:solidFill>
                <a:latin typeface="Tw Cen MT" pitchFamily="34" charset="0"/>
                <a:ea typeface="MS PGothic" pitchFamily="34" charset="-128"/>
              </a:defRPr>
            </a:lvl8pPr>
            <a:lvl9pPr marL="3813528" indent="-224325" fontAlgn="base">
              <a:spcBef>
                <a:spcPct val="0"/>
              </a:spcBef>
              <a:spcAft>
                <a:spcPct val="0"/>
              </a:spcAft>
              <a:defRPr>
                <a:solidFill>
                  <a:schemeClr val="tx1"/>
                </a:solidFill>
                <a:latin typeface="Tw Cen MT" pitchFamily="34" charset="0"/>
                <a:ea typeface="MS PGothic" pitchFamily="34" charset="-128"/>
              </a:defRPr>
            </a:lvl9pPr>
          </a:lstStyle>
          <a:p>
            <a:fld id="{286CF9E4-14AF-42F5-899F-9A985002BEB8}" type="slidenum">
              <a:rPr lang="en-US">
                <a:latin typeface="Calibri" pitchFamily="34" charset="0"/>
              </a:rPr>
              <a:pPr/>
              <a:t>17</a:t>
            </a:fld>
            <a:endParaRPr 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64976"/>
            <a:ext cx="7696200" cy="1797424"/>
          </a:xfrm>
        </p:spPr>
        <p:txBody>
          <a:bodyPr anchor="b">
            <a:normAutofit/>
          </a:bodyPr>
          <a:lstStyle>
            <a:lvl1pPr algn="l">
              <a:defRPr sz="4000" b="1" baseline="0">
                <a:solidFill>
                  <a:schemeClr val="tx2">
                    <a:lumMod val="75000"/>
                  </a:schemeClr>
                </a:solidFill>
                <a:latin typeface="Century Gothic" pitchFamily="34" charset="0"/>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685800" y="4271682"/>
            <a:ext cx="6400800" cy="1344706"/>
          </a:xfrm>
        </p:spPr>
        <p:txBody>
          <a:bodyPr>
            <a:normAutofit/>
          </a:bodyPr>
          <a:lstStyle>
            <a:lvl1pPr marL="0" indent="0" algn="l">
              <a:buNone/>
              <a:defRPr sz="2800" baseline="0">
                <a:solidFill>
                  <a:schemeClr val="tx1">
                    <a:lumMod val="50000"/>
                    <a:lumOff val="50000"/>
                  </a:schemeClr>
                </a:solidFill>
                <a:latin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Date</a:t>
            </a:r>
            <a:endParaRPr lang="en-US" dirty="0"/>
          </a:p>
        </p:txBody>
      </p:sp>
      <p:sp>
        <p:nvSpPr>
          <p:cNvPr id="7" name="Rectangle 6"/>
          <p:cNvSpPr/>
          <p:nvPr userDrawn="1"/>
        </p:nvSpPr>
        <p:spPr>
          <a:xfrm>
            <a:off x="0" y="4032937"/>
            <a:ext cx="9144000" cy="158063"/>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Tree>
    <p:extLst>
      <p:ext uri="{BB962C8B-B14F-4D97-AF65-F5344CB8AC3E}">
        <p14:creationId xmlns:p14="http://schemas.microsoft.com/office/powerpoint/2010/main" val="147335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20" name="Group 19"/>
          <p:cNvGrpSpPr/>
          <p:nvPr userDrawn="1"/>
        </p:nvGrpSpPr>
        <p:grpSpPr>
          <a:xfrm>
            <a:off x="770964" y="6550228"/>
            <a:ext cx="8373036" cy="321212"/>
            <a:chOff x="770964" y="6550228"/>
            <a:chExt cx="8373036" cy="321212"/>
          </a:xfrm>
        </p:grpSpPr>
        <p:sp>
          <p:nvSpPr>
            <p:cNvPr id="21" name="Rectangle 20"/>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ight Triangle 21"/>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23" name="TextBox 22"/>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cxnSp>
        <p:nvCxnSpPr>
          <p:cNvPr id="24" name="Straight Connector 23"/>
          <p:cNvCxnSpPr/>
          <p:nvPr userDrawn="1"/>
        </p:nvCxnSpPr>
        <p:spPr>
          <a:xfrm>
            <a:off x="457200" y="1066800"/>
            <a:ext cx="8229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59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19" name="Group 18"/>
          <p:cNvGrpSpPr/>
          <p:nvPr userDrawn="1"/>
        </p:nvGrpSpPr>
        <p:grpSpPr>
          <a:xfrm>
            <a:off x="770964" y="6550228"/>
            <a:ext cx="8373036" cy="321212"/>
            <a:chOff x="770964" y="6550228"/>
            <a:chExt cx="8373036" cy="321212"/>
          </a:xfrm>
        </p:grpSpPr>
        <p:sp>
          <p:nvSpPr>
            <p:cNvPr id="20" name="Rectangle 19"/>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ight Triangle 20"/>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25" name="TextBox 24"/>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119304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0" name="Group 19"/>
          <p:cNvGrpSpPr/>
          <p:nvPr userDrawn="1"/>
        </p:nvGrpSpPr>
        <p:grpSpPr>
          <a:xfrm>
            <a:off x="770964" y="6550228"/>
            <a:ext cx="8373036" cy="320040"/>
            <a:chOff x="770964" y="6550228"/>
            <a:chExt cx="8373036" cy="320040"/>
          </a:xfrm>
        </p:grpSpPr>
        <p:sp>
          <p:nvSpPr>
            <p:cNvPr id="9" name="Rectangle 8"/>
            <p:cNvSpPr/>
            <p:nvPr userDrawn="1"/>
          </p:nvSpPr>
          <p:spPr>
            <a:xfrm>
              <a:off x="1097280" y="6550228"/>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ight Triangle 9"/>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Title 1"/>
          <p:cNvSpPr>
            <a:spLocks noGrp="1"/>
          </p:cNvSpPr>
          <p:nvPr userDrawn="1">
            <p:ph type="title"/>
          </p:nvPr>
        </p:nvSpPr>
        <p:spPr>
          <a:xfrm>
            <a:off x="457200" y="198438"/>
            <a:ext cx="8229600" cy="868362"/>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457200" y="1295400"/>
            <a:ext cx="8229600" cy="4800600"/>
          </a:xfrm>
        </p:spPr>
        <p:txBody>
          <a:bodyPr/>
          <a:lstStyle>
            <a:lvl1pPr marL="0" indent="0">
              <a:buNone/>
              <a:defRPr sz="2400">
                <a:solidFill>
                  <a:schemeClr val="tx1">
                    <a:lumMod val="85000"/>
                    <a:lumOff val="15000"/>
                  </a:schemeClr>
                </a:solidFill>
              </a:defRPr>
            </a:lvl1pPr>
            <a:lvl2pPr marL="742950" indent="-285750">
              <a:buFont typeface="Arial" pitchFamily="34" charset="0"/>
              <a:buChar char="•"/>
              <a:defRPr sz="2000">
                <a:solidFill>
                  <a:schemeClr val="tx1">
                    <a:lumMod val="85000"/>
                    <a:lumOff val="15000"/>
                  </a:schemeClr>
                </a:solidFill>
              </a:defRPr>
            </a:lvl2pPr>
            <a:lvl3pPr marL="1143000" indent="-228600">
              <a:buFont typeface="Calibri" pitchFamily="34" charset="0"/>
              <a:buChar char="‒"/>
              <a:defRPr sz="1800">
                <a:solidFill>
                  <a:schemeClr val="tx1">
                    <a:lumMod val="85000"/>
                    <a:lumOff val="15000"/>
                  </a:schemeClr>
                </a:solidFill>
              </a:defRPr>
            </a:lvl3pPr>
            <a:lvl4pPr marL="1600200" indent="-228600">
              <a:buFont typeface="Wingdings" pitchFamily="2" charset="2"/>
              <a:buChar char="§"/>
              <a:defRPr sz="1600">
                <a:solidFill>
                  <a:schemeClr val="tx1">
                    <a:lumMod val="85000"/>
                    <a:lumOff val="15000"/>
                  </a:schemeClr>
                </a:solidFill>
              </a:defRPr>
            </a:lvl4pPr>
            <a:lvl5pPr>
              <a:defRPr sz="1400">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userDrawn="1">
            <p:ph type="sldNum" sz="quarter" idx="12"/>
          </p:nvPr>
        </p:nvSpPr>
        <p:spPr>
          <a:xfrm>
            <a:off x="6929717" y="6550228"/>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cxnSp>
        <p:nvCxnSpPr>
          <p:cNvPr id="12" name="Straight Connector 11"/>
          <p:cNvCxnSpPr/>
          <p:nvPr userDrawn="1"/>
        </p:nvCxnSpPr>
        <p:spPr>
          <a:xfrm>
            <a:off x="457200" y="1295400"/>
            <a:ext cx="8229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13560273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2800"/>
            <a:ext cx="6440487" cy="1362075"/>
          </a:xfrm>
        </p:spPr>
        <p:txBody>
          <a:bodyPr anchor="t"/>
          <a:lstStyle>
            <a:lvl1pPr algn="l">
              <a:defRPr sz="4000" b="1" cap="all">
                <a:solidFill>
                  <a:schemeClr val="tx2">
                    <a:lumMod val="75000"/>
                  </a:schemeClr>
                </a:solidFill>
              </a:defRPr>
            </a:lvl1pPr>
          </a:lstStyle>
          <a:p>
            <a:r>
              <a:rPr lang="en-US" smtClean="0"/>
              <a:t>Click to edit Master title style</a:t>
            </a:r>
            <a:endParaRPr lang="en-US" dirty="0"/>
          </a:p>
        </p:txBody>
      </p:sp>
      <p:sp>
        <p:nvSpPr>
          <p:cNvPr id="10" name="Slide Number Placeholder 5"/>
          <p:cNvSpPr txBox="1">
            <a:spLocks/>
          </p:cNvSpPr>
          <p:nvPr userDrawn="1"/>
        </p:nvSpPr>
        <p:spPr>
          <a:xfrm>
            <a:off x="6983505" y="650184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D39032-14E0-4AE3-8053-D9A3E931DA40}" type="slidenum">
              <a:rPr lang="en-US" smtClean="0"/>
              <a:pPr/>
              <a:t>‹#›</a:t>
            </a:fld>
            <a:endParaRPr lang="en-US" dirty="0"/>
          </a:p>
        </p:txBody>
      </p:sp>
      <p:grpSp>
        <p:nvGrpSpPr>
          <p:cNvPr id="18" name="Group 17"/>
          <p:cNvGrpSpPr/>
          <p:nvPr userDrawn="1"/>
        </p:nvGrpSpPr>
        <p:grpSpPr>
          <a:xfrm>
            <a:off x="770964" y="6550228"/>
            <a:ext cx="8373036" cy="320040"/>
            <a:chOff x="770964" y="6550228"/>
            <a:chExt cx="8373036" cy="320040"/>
          </a:xfrm>
        </p:grpSpPr>
        <p:sp>
          <p:nvSpPr>
            <p:cNvPr id="19" name="Rectangle 18"/>
            <p:cNvSpPr/>
            <p:nvPr userDrawn="1"/>
          </p:nvSpPr>
          <p:spPr>
            <a:xfrm>
              <a:off x="1097280" y="6550228"/>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ight Triangle 19"/>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2" name="TextBox 21"/>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25584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4" name="Group 33"/>
          <p:cNvGrpSpPr/>
          <p:nvPr userDrawn="1"/>
        </p:nvGrpSpPr>
        <p:grpSpPr>
          <a:xfrm>
            <a:off x="770964" y="6542181"/>
            <a:ext cx="8373036" cy="320040"/>
            <a:chOff x="770964" y="6550228"/>
            <a:chExt cx="8373036" cy="320040"/>
          </a:xfrm>
        </p:grpSpPr>
        <p:sp>
          <p:nvSpPr>
            <p:cNvPr id="35" name="Rectangle 34"/>
            <p:cNvSpPr/>
            <p:nvPr userDrawn="1"/>
          </p:nvSpPr>
          <p:spPr>
            <a:xfrm>
              <a:off x="1097280" y="6550228"/>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ight Triangle 35"/>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2"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37" name="TextBox 36"/>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cxnSp>
        <p:nvCxnSpPr>
          <p:cNvPr id="38" name="Straight Connector 37"/>
          <p:cNvCxnSpPr/>
          <p:nvPr userDrawn="1"/>
        </p:nvCxnSpPr>
        <p:spPr>
          <a:xfrm>
            <a:off x="457200" y="1066800"/>
            <a:ext cx="8229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45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grpSp>
        <p:nvGrpSpPr>
          <p:cNvPr id="31" name="Group 30"/>
          <p:cNvGrpSpPr/>
          <p:nvPr userDrawn="1"/>
        </p:nvGrpSpPr>
        <p:grpSpPr>
          <a:xfrm>
            <a:off x="770964" y="6542181"/>
            <a:ext cx="8373036" cy="321212"/>
            <a:chOff x="770964" y="6550228"/>
            <a:chExt cx="8373036" cy="321212"/>
          </a:xfrm>
        </p:grpSpPr>
        <p:sp>
          <p:nvSpPr>
            <p:cNvPr id="32" name="Rectangle 31"/>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Right Triangle 32"/>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TextBox 33"/>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
        <p:nvSpPr>
          <p:cNvPr id="35"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cxnSp>
        <p:nvCxnSpPr>
          <p:cNvPr id="36" name="Straight Connector 35"/>
          <p:cNvCxnSpPr/>
          <p:nvPr userDrawn="1"/>
        </p:nvCxnSpPr>
        <p:spPr>
          <a:xfrm>
            <a:off x="457200" y="1066800"/>
            <a:ext cx="8229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71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pSp>
        <p:nvGrpSpPr>
          <p:cNvPr id="30" name="Group 29"/>
          <p:cNvGrpSpPr/>
          <p:nvPr userDrawn="1"/>
        </p:nvGrpSpPr>
        <p:grpSpPr>
          <a:xfrm>
            <a:off x="770964" y="6550228"/>
            <a:ext cx="8373036" cy="321212"/>
            <a:chOff x="770964" y="6550228"/>
            <a:chExt cx="8373036" cy="321212"/>
          </a:xfrm>
        </p:grpSpPr>
        <p:sp>
          <p:nvSpPr>
            <p:cNvPr id="31" name="Rectangle 30"/>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ight Triangle 31"/>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8"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33" name="TextBox 32"/>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cxnSp>
        <p:nvCxnSpPr>
          <p:cNvPr id="34" name="Straight Connector 33"/>
          <p:cNvCxnSpPr/>
          <p:nvPr userDrawn="1"/>
        </p:nvCxnSpPr>
        <p:spPr>
          <a:xfrm>
            <a:off x="457200" y="1066800"/>
            <a:ext cx="8229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295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2" name="Group 21"/>
          <p:cNvGrpSpPr/>
          <p:nvPr userDrawn="1"/>
        </p:nvGrpSpPr>
        <p:grpSpPr>
          <a:xfrm>
            <a:off x="770964" y="6550228"/>
            <a:ext cx="8373036" cy="321212"/>
            <a:chOff x="770964" y="6550228"/>
            <a:chExt cx="8373036" cy="321212"/>
          </a:xfrm>
        </p:grpSpPr>
        <p:sp>
          <p:nvSpPr>
            <p:cNvPr id="23" name="Rectangle 22"/>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ight Triangle 23"/>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25" name="TextBox 24"/>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3904373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0" name="Group 19"/>
          <p:cNvGrpSpPr/>
          <p:nvPr userDrawn="1"/>
        </p:nvGrpSpPr>
        <p:grpSpPr>
          <a:xfrm>
            <a:off x="770964" y="6550228"/>
            <a:ext cx="8373036" cy="321212"/>
            <a:chOff x="770964" y="6550228"/>
            <a:chExt cx="8373036" cy="321212"/>
          </a:xfrm>
        </p:grpSpPr>
        <p:sp>
          <p:nvSpPr>
            <p:cNvPr id="21" name="Rectangle 20"/>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ight Triangle 21"/>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23" name="TextBox 22"/>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615589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0" name="Group 19"/>
          <p:cNvGrpSpPr/>
          <p:nvPr userDrawn="1"/>
        </p:nvGrpSpPr>
        <p:grpSpPr>
          <a:xfrm>
            <a:off x="770964" y="6550228"/>
            <a:ext cx="8373036" cy="321212"/>
            <a:chOff x="770964" y="6550228"/>
            <a:chExt cx="8373036" cy="321212"/>
          </a:xfrm>
        </p:grpSpPr>
        <p:sp>
          <p:nvSpPr>
            <p:cNvPr id="21" name="Rectangle 20"/>
            <p:cNvSpPr/>
            <p:nvPr userDrawn="1"/>
          </p:nvSpPr>
          <p:spPr>
            <a:xfrm>
              <a:off x="1097280" y="6551400"/>
              <a:ext cx="8046720" cy="32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ight Triangle 21"/>
            <p:cNvSpPr/>
            <p:nvPr userDrawn="1"/>
          </p:nvSpPr>
          <p:spPr>
            <a:xfrm rot="16200000">
              <a:off x="770964" y="6550228"/>
              <a:ext cx="320040" cy="320040"/>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Slide Number Placeholder 5"/>
          <p:cNvSpPr>
            <a:spLocks noGrp="1"/>
          </p:cNvSpPr>
          <p:nvPr>
            <p:ph type="sldNum" sz="quarter" idx="12"/>
          </p:nvPr>
        </p:nvSpPr>
        <p:spPr>
          <a:xfrm>
            <a:off x="6929717" y="6542181"/>
            <a:ext cx="2133600" cy="320040"/>
          </a:xfrm>
        </p:spPr>
        <p:txBody>
          <a:bodyPr/>
          <a:lstStyle>
            <a:lvl1pPr>
              <a:defRPr>
                <a:solidFill>
                  <a:schemeClr val="bg1"/>
                </a:solidFill>
              </a:defRPr>
            </a:lvl1pPr>
          </a:lstStyle>
          <a:p>
            <a:fld id="{D5D39032-14E0-4AE3-8053-D9A3E931DA40}" type="slidenum">
              <a:rPr lang="en-US" smtClean="0"/>
              <a:pPr/>
              <a:t>‹#›</a:t>
            </a:fld>
            <a:endParaRPr lang="en-US" dirty="0"/>
          </a:p>
        </p:txBody>
      </p:sp>
      <p:sp>
        <p:nvSpPr>
          <p:cNvPr id="23" name="TextBox 22"/>
          <p:cNvSpPr txBox="1"/>
          <p:nvPr userDrawn="1"/>
        </p:nvSpPr>
        <p:spPr>
          <a:xfrm>
            <a:off x="1295400" y="6564847"/>
            <a:ext cx="2438400" cy="320040"/>
          </a:xfrm>
          <a:prstGeom prst="rect">
            <a:avLst/>
          </a:prstGeom>
        </p:spPr>
        <p:txBody>
          <a:bodyPr vert="horz" wrap="square" lIns="91440" tIns="45720" rIns="91440" bIns="45720" rtlCol="0" anchor="ctr">
            <a:normAutofit fontScale="55000" lnSpcReduction="20000"/>
          </a:bodyPr>
          <a:lstStyle/>
          <a:p>
            <a:r>
              <a:rPr lang="en-US" sz="2800" dirty="0" smtClean="0">
                <a:solidFill>
                  <a:schemeClr val="bg1"/>
                </a:solidFill>
              </a:rPr>
              <a:t>www.achievethecore.org</a:t>
            </a:r>
          </a:p>
        </p:txBody>
      </p:sp>
    </p:spTree>
    <p:extLst>
      <p:ext uri="{BB962C8B-B14F-4D97-AF65-F5344CB8AC3E}">
        <p14:creationId xmlns:p14="http://schemas.microsoft.com/office/powerpoint/2010/main" val="60791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8438"/>
            <a:ext cx="8229600" cy="8683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023846" y="6474946"/>
            <a:ext cx="2133600" cy="365125"/>
          </a:xfrm>
          <a:prstGeom prst="rect">
            <a:avLst/>
          </a:prstGeom>
        </p:spPr>
        <p:txBody>
          <a:bodyPr vert="horz" lIns="91440" tIns="45720" rIns="91440" bIns="45720" rtlCol="0" anchor="ctr"/>
          <a:lstStyle>
            <a:lvl1pPr algn="r">
              <a:defRPr sz="1400">
                <a:solidFill>
                  <a:schemeClr val="bg1"/>
                </a:solidFill>
              </a:defRPr>
            </a:lvl1pPr>
          </a:lstStyle>
          <a:p>
            <a:fld id="{D5D39032-14E0-4AE3-8053-D9A3E931DA40}" type="slidenum">
              <a:rPr lang="en-US" smtClean="0"/>
              <a:pPr/>
              <a:t>‹#›</a:t>
            </a:fld>
            <a:endParaRPr lang="en-US" dirty="0"/>
          </a:p>
        </p:txBody>
      </p:sp>
    </p:spTree>
    <p:extLst>
      <p:ext uri="{BB962C8B-B14F-4D97-AF65-F5344CB8AC3E}">
        <p14:creationId xmlns:p14="http://schemas.microsoft.com/office/powerpoint/2010/main" val="3325482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2800" b="1" kern="1200">
          <a:solidFill>
            <a:schemeClr val="tx2">
              <a:lumMod val="75000"/>
            </a:schemeClr>
          </a:solidFill>
          <a:latin typeface="Century Gothic" pitchFamily="34" charset="0"/>
          <a:ea typeface="+mj-ea"/>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ta.org/4446.htm" TargetMode="External"/><Relationship Id="rId2" Type="http://schemas.openxmlformats.org/officeDocument/2006/relationships/hyperlink" Target="http://www.achievethecore.org/" TargetMode="External"/><Relationship Id="rId1" Type="http://schemas.openxmlformats.org/officeDocument/2006/relationships/slideLayout" Target="../slideLayouts/slideLayout2.xml"/><Relationship Id="rId6" Type="http://schemas.openxmlformats.org/officeDocument/2006/relationships/hyperlink" Target="http://www.illustrativemathematics.org/" TargetMode="External"/><Relationship Id="rId5" Type="http://schemas.openxmlformats.org/officeDocument/2006/relationships/hyperlink" Target="http://parcconline.org/parcc-content-frameworks" TargetMode="External"/><Relationship Id="rId4" Type="http://schemas.openxmlformats.org/officeDocument/2006/relationships/hyperlink" Target="http://www.cgcs.org/domain/36" TargetMode="Externa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on Common Core State Standards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August 22, 2012</a:t>
            </a:r>
          </a:p>
          <a:p>
            <a:r>
              <a:rPr lang="en-US" dirty="0" smtClean="0"/>
              <a:t>Sandra Alberti, </a:t>
            </a:r>
            <a:r>
              <a:rPr lang="en-US" dirty="0" err="1" smtClean="0"/>
              <a:t>Ed.D</a:t>
            </a:r>
            <a:r>
              <a:rPr lang="en-US" dirty="0" smtClean="0"/>
              <a:t>.</a:t>
            </a:r>
          </a:p>
          <a:p>
            <a:r>
              <a:rPr lang="en-US" dirty="0" smtClean="0"/>
              <a:t>Student Achievement Partners, Inc. </a:t>
            </a:r>
          </a:p>
          <a:p>
            <a:endParaRPr lang="en-US" dirty="0"/>
          </a:p>
        </p:txBody>
      </p:sp>
    </p:spTree>
    <p:extLst>
      <p:ext uri="{BB962C8B-B14F-4D97-AF65-F5344CB8AC3E}">
        <p14:creationId xmlns:p14="http://schemas.microsoft.com/office/powerpoint/2010/main" val="2750393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914400"/>
          </a:xfrm>
        </p:spPr>
        <p:txBody>
          <a:bodyPr>
            <a:normAutofit fontScale="90000"/>
          </a:bodyPr>
          <a:lstStyle/>
          <a:p>
            <a:pPr fontAlgn="auto">
              <a:spcAft>
                <a:spcPts val="0"/>
              </a:spcAft>
              <a:defRPr/>
            </a:pPr>
            <a:r>
              <a:rPr lang="en-US" dirty="0" smtClean="0">
                <a:ea typeface="+mj-ea"/>
              </a:rPr>
              <a:t>ELA/Literacy:  3 shifts</a:t>
            </a:r>
            <a:br>
              <a:rPr lang="en-US" dirty="0" smtClean="0">
                <a:ea typeface="+mj-ea"/>
              </a:rPr>
            </a:br>
            <a:r>
              <a:rPr lang="en-US" i="1" dirty="0" smtClean="0">
                <a:ea typeface="+mj-ea"/>
              </a:rPr>
              <a:t>The What</a:t>
            </a:r>
            <a:endParaRPr lang="en-US" dirty="0">
              <a:ea typeface="+mj-ea"/>
            </a:endParaRPr>
          </a:p>
        </p:txBody>
      </p:sp>
      <p:sp>
        <p:nvSpPr>
          <p:cNvPr id="12290" name="Content Placeholder 2"/>
          <p:cNvSpPr>
            <a:spLocks noGrp="1"/>
          </p:cNvSpPr>
          <p:nvPr>
            <p:ph sz="quarter" idx="1"/>
          </p:nvPr>
        </p:nvSpPr>
        <p:spPr>
          <a:xfrm>
            <a:off x="609600" y="1600200"/>
            <a:ext cx="8077200" cy="5257800"/>
          </a:xfrm>
        </p:spPr>
        <p:txBody>
          <a:bodyPr/>
          <a:lstStyle/>
          <a:p>
            <a:pPr marL="595313" indent="-514350">
              <a:spcBef>
                <a:spcPts val="1800"/>
              </a:spcBef>
              <a:buFont typeface="Tw Cen MT" pitchFamily="34" charset="0"/>
              <a:buAutoNum type="arabicPeriod"/>
            </a:pPr>
            <a:r>
              <a:rPr lang="en-US" b="1" dirty="0" smtClean="0"/>
              <a:t>Building knowledge </a:t>
            </a:r>
            <a:r>
              <a:rPr lang="en-US" dirty="0" smtClean="0"/>
              <a:t>through </a:t>
            </a:r>
            <a:r>
              <a:rPr lang="en-US" b="1" dirty="0" smtClean="0"/>
              <a:t>content-rich nonfiction</a:t>
            </a:r>
            <a:r>
              <a:rPr lang="en-US" dirty="0" smtClean="0"/>
              <a:t> </a:t>
            </a:r>
            <a:br>
              <a:rPr lang="en-US" dirty="0" smtClean="0"/>
            </a:br>
            <a:endParaRPr lang="en-US" dirty="0" smtClean="0"/>
          </a:p>
          <a:p>
            <a:pPr marL="595313" indent="-514350">
              <a:spcBef>
                <a:spcPts val="1800"/>
              </a:spcBef>
              <a:buFont typeface="Tw Cen MT" pitchFamily="34" charset="0"/>
              <a:buAutoNum type="arabicPeriod"/>
            </a:pPr>
            <a:r>
              <a:rPr lang="en-US" dirty="0" smtClean="0"/>
              <a:t>Reading, writing, and speaking grounded in </a:t>
            </a:r>
            <a:r>
              <a:rPr lang="en-US" b="1" dirty="0" smtClean="0"/>
              <a:t>evidence from text, </a:t>
            </a:r>
            <a:r>
              <a:rPr lang="en-US" dirty="0" smtClean="0"/>
              <a:t>both literary and </a:t>
            </a:r>
            <a:r>
              <a:rPr lang="en-US" dirty="0" smtClean="0"/>
              <a:t>informational</a:t>
            </a:r>
            <a:br>
              <a:rPr lang="en-US" dirty="0" smtClean="0"/>
            </a:br>
            <a:endParaRPr lang="en-US" dirty="0" smtClean="0"/>
          </a:p>
          <a:p>
            <a:pPr marL="595313" indent="-514350">
              <a:spcBef>
                <a:spcPts val="1800"/>
              </a:spcBef>
              <a:buFont typeface="Tw Cen MT" pitchFamily="34" charset="0"/>
              <a:buAutoNum type="arabicPeriod"/>
            </a:pPr>
            <a:r>
              <a:rPr lang="en-US" dirty="0"/>
              <a:t>Regular practice with </a:t>
            </a:r>
            <a:r>
              <a:rPr lang="en-US" b="1" dirty="0"/>
              <a:t>complex text </a:t>
            </a:r>
            <a:r>
              <a:rPr lang="en-US" dirty="0"/>
              <a:t>and its </a:t>
            </a:r>
            <a:r>
              <a:rPr lang="en-US" b="1" dirty="0"/>
              <a:t>academic language</a:t>
            </a:r>
            <a:br>
              <a:rPr lang="en-US" b="1" dirty="0"/>
            </a:br>
            <a:r>
              <a:rPr lang="en-US" b="1" u="sng" dirty="0" smtClean="0"/>
              <a:t/>
            </a:r>
            <a:br>
              <a:rPr lang="en-US" b="1" u="sng" dirty="0" smtClean="0"/>
            </a:br>
            <a:endParaRPr lang="en-US" b="1" u="sng" dirty="0" smtClean="0"/>
          </a:p>
        </p:txBody>
      </p:sp>
    </p:spTree>
    <p:extLst>
      <p:ext uri="{BB962C8B-B14F-4D97-AF65-F5344CB8AC3E}">
        <p14:creationId xmlns:p14="http://schemas.microsoft.com/office/powerpoint/2010/main" val="204943642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990600"/>
          </a:xfrm>
        </p:spPr>
        <p:txBody>
          <a:bodyPr>
            <a:noAutofit/>
          </a:bodyPr>
          <a:lstStyle/>
          <a:p>
            <a:pPr fontAlgn="auto">
              <a:spcAft>
                <a:spcPts val="0"/>
              </a:spcAft>
              <a:defRPr/>
            </a:pPr>
            <a:r>
              <a:rPr lang="en-US" sz="2400" i="1" dirty="0" smtClean="0">
                <a:ea typeface="+mj-ea"/>
              </a:rPr>
              <a:t>The Why</a:t>
            </a:r>
            <a:r>
              <a:rPr lang="en-US" sz="2400" dirty="0" smtClean="0">
                <a:ea typeface="+mj-ea"/>
              </a:rPr>
              <a:t>:  Shift Three </a:t>
            </a:r>
            <a:br>
              <a:rPr lang="en-US" sz="2400" dirty="0" smtClean="0">
                <a:ea typeface="+mj-ea"/>
              </a:rPr>
            </a:br>
            <a:r>
              <a:rPr lang="en-US" sz="2400" dirty="0" smtClean="0">
                <a:ea typeface="+mj-ea"/>
              </a:rPr>
              <a:t>Regular Practice with Complex Text and its Academic Language</a:t>
            </a:r>
            <a:endParaRPr lang="en-US" sz="2400" dirty="0">
              <a:ea typeface="+mj-ea"/>
            </a:endParaRPr>
          </a:p>
        </p:txBody>
      </p:sp>
      <p:sp>
        <p:nvSpPr>
          <p:cNvPr id="3" name="Content Placeholder 2"/>
          <p:cNvSpPr>
            <a:spLocks noGrp="1"/>
          </p:cNvSpPr>
          <p:nvPr>
            <p:ph sz="quarter" idx="1"/>
          </p:nvPr>
        </p:nvSpPr>
        <p:spPr>
          <a:xfrm>
            <a:off x="457200" y="1295400"/>
            <a:ext cx="8229600" cy="4648200"/>
          </a:xfrm>
        </p:spPr>
        <p:txBody>
          <a:bodyPr>
            <a:noAutofit/>
          </a:bodyPr>
          <a:lstStyle/>
          <a:p>
            <a:pPr marL="342900" indent="-342900" fontAlgn="auto">
              <a:lnSpc>
                <a:spcPct val="90000"/>
              </a:lnSpc>
              <a:spcAft>
                <a:spcPts val="1800"/>
              </a:spcAft>
              <a:buFont typeface="Arial" pitchFamily="34" charset="0"/>
              <a:buChar char="•"/>
              <a:defRPr/>
            </a:pPr>
            <a:r>
              <a:rPr lang="en-US" sz="2300" dirty="0" smtClean="0">
                <a:solidFill>
                  <a:schemeClr val="tx1">
                    <a:lumMod val="85000"/>
                    <a:lumOff val="15000"/>
                  </a:schemeClr>
                </a:solidFill>
                <a:latin typeface="+mj-lt"/>
                <a:ea typeface="+mn-ea"/>
                <a:cs typeface="Big Caslon"/>
              </a:rPr>
              <a:t>Gap between complexity of college and high school texts is huge</a:t>
            </a:r>
          </a:p>
          <a:p>
            <a:pPr marL="342900" indent="-342900" fontAlgn="auto">
              <a:lnSpc>
                <a:spcPct val="90000"/>
              </a:lnSpc>
              <a:spcAft>
                <a:spcPts val="1800"/>
              </a:spcAft>
              <a:buFont typeface="Arial" pitchFamily="34" charset="0"/>
              <a:buChar char="•"/>
              <a:defRPr/>
            </a:pPr>
            <a:r>
              <a:rPr lang="en-US" sz="2300" dirty="0" smtClean="0">
                <a:solidFill>
                  <a:schemeClr val="tx1">
                    <a:lumMod val="85000"/>
                    <a:lumOff val="15000"/>
                  </a:schemeClr>
                </a:solidFill>
                <a:latin typeface="+mj-lt"/>
                <a:ea typeface="+mn-ea"/>
                <a:cs typeface="Big Caslon"/>
              </a:rPr>
              <a:t>What students can read, in terms of complexity is greatest predictor of success in college (ACT study) </a:t>
            </a:r>
          </a:p>
          <a:p>
            <a:pPr marL="342900" indent="-342900" fontAlgn="auto">
              <a:lnSpc>
                <a:spcPct val="90000"/>
              </a:lnSpc>
              <a:spcAft>
                <a:spcPts val="1800"/>
              </a:spcAft>
              <a:buFont typeface="Arial" pitchFamily="34" charset="0"/>
              <a:buChar char="•"/>
              <a:defRPr/>
            </a:pPr>
            <a:r>
              <a:rPr lang="en-US" sz="2300" dirty="0" smtClean="0">
                <a:solidFill>
                  <a:schemeClr val="tx1">
                    <a:lumMod val="85000"/>
                    <a:lumOff val="15000"/>
                  </a:schemeClr>
                </a:solidFill>
                <a:latin typeface="+mj-lt"/>
                <a:ea typeface="+mn-ea"/>
                <a:cs typeface="Big Caslon"/>
              </a:rPr>
              <a:t>Too many students reading at too low a level </a:t>
            </a:r>
            <a:br>
              <a:rPr lang="en-US" sz="2300" dirty="0" smtClean="0">
                <a:solidFill>
                  <a:schemeClr val="tx1">
                    <a:lumMod val="85000"/>
                    <a:lumOff val="15000"/>
                  </a:schemeClr>
                </a:solidFill>
                <a:latin typeface="+mj-lt"/>
                <a:ea typeface="+mn-ea"/>
                <a:cs typeface="Big Caslon"/>
              </a:rPr>
            </a:br>
            <a:r>
              <a:rPr lang="en-US" sz="2300" dirty="0" smtClean="0">
                <a:solidFill>
                  <a:schemeClr val="tx1">
                    <a:lumMod val="85000"/>
                    <a:lumOff val="15000"/>
                  </a:schemeClr>
                </a:solidFill>
                <a:latin typeface="+mj-lt"/>
                <a:ea typeface="+mn-ea"/>
                <a:cs typeface="Big Caslon"/>
              </a:rPr>
              <a:t>(&lt;50% of graduates can read sufficiently complex texts)</a:t>
            </a:r>
          </a:p>
          <a:p>
            <a:pPr marL="342900" indent="-342900" fontAlgn="auto">
              <a:lnSpc>
                <a:spcPct val="90000"/>
              </a:lnSpc>
              <a:spcAft>
                <a:spcPts val="1800"/>
              </a:spcAft>
              <a:buFont typeface="Arial" pitchFamily="34" charset="0"/>
              <a:buChar char="•"/>
              <a:defRPr/>
            </a:pPr>
            <a:r>
              <a:rPr lang="en-US" sz="2300" dirty="0" smtClean="0">
                <a:solidFill>
                  <a:schemeClr val="tx1">
                    <a:lumMod val="85000"/>
                    <a:lumOff val="15000"/>
                  </a:schemeClr>
                </a:solidFill>
                <a:latin typeface="+mj-lt"/>
                <a:ea typeface="+mn-ea"/>
                <a:cs typeface="Big Caslon"/>
              </a:rPr>
              <a:t>Standards include a staircase of increasing text complexity from elementary through high school</a:t>
            </a:r>
          </a:p>
          <a:p>
            <a:pPr marL="342900" indent="-342900" fontAlgn="auto">
              <a:lnSpc>
                <a:spcPct val="90000"/>
              </a:lnSpc>
              <a:spcAft>
                <a:spcPts val="1800"/>
              </a:spcAft>
              <a:buFont typeface="Arial" pitchFamily="34" charset="0"/>
              <a:buChar char="•"/>
              <a:defRPr/>
            </a:pPr>
            <a:r>
              <a:rPr lang="en-US" sz="2300" dirty="0" smtClean="0">
                <a:solidFill>
                  <a:schemeClr val="tx1">
                    <a:lumMod val="85000"/>
                    <a:lumOff val="15000"/>
                  </a:schemeClr>
                </a:solidFill>
                <a:latin typeface="+mj-lt"/>
                <a:ea typeface="+mn-ea"/>
                <a:cs typeface="Big Caslon"/>
              </a:rPr>
              <a:t>Standards also focus on </a:t>
            </a:r>
            <a:r>
              <a:rPr lang="en-US" sz="2300" dirty="0" smtClean="0">
                <a:solidFill>
                  <a:schemeClr val="tx1">
                    <a:lumMod val="85000"/>
                    <a:lumOff val="15000"/>
                  </a:schemeClr>
                </a:solidFill>
                <a:latin typeface="+mj-lt"/>
                <a:ea typeface="Arial" pitchFamily="31" charset="0"/>
                <a:cs typeface="Big Caslon"/>
              </a:rPr>
              <a:t>building</a:t>
            </a:r>
            <a:r>
              <a:rPr lang="en-US" sz="2300" dirty="0">
                <a:solidFill>
                  <a:schemeClr val="tx1">
                    <a:lumMod val="85000"/>
                    <a:lumOff val="15000"/>
                  </a:schemeClr>
                </a:solidFill>
                <a:latin typeface="+mj-lt"/>
                <a:ea typeface="Arial" pitchFamily="31" charset="0"/>
                <a:cs typeface="Big Caslon"/>
              </a:rPr>
              <a:t> </a:t>
            </a:r>
            <a:r>
              <a:rPr lang="en-US" sz="2300" dirty="0" smtClean="0">
                <a:solidFill>
                  <a:schemeClr val="tx1">
                    <a:lumMod val="85000"/>
                    <a:lumOff val="15000"/>
                  </a:schemeClr>
                </a:solidFill>
                <a:latin typeface="+mj-lt"/>
                <a:ea typeface="Arial" pitchFamily="31" charset="0"/>
                <a:cs typeface="Big Caslon"/>
              </a:rPr>
              <a:t>vocabulary that is shared across many types of complex texts and many content areas</a:t>
            </a:r>
            <a:endParaRPr lang="en-US" sz="2300" dirty="0" smtClean="0">
              <a:solidFill>
                <a:schemeClr val="tx1">
                  <a:lumMod val="85000"/>
                  <a:lumOff val="15000"/>
                </a:schemeClr>
              </a:solidFill>
              <a:latin typeface="+mj-lt"/>
              <a:ea typeface="+mn-ea"/>
              <a:cs typeface="Big Caslon"/>
            </a:endParaRPr>
          </a:p>
        </p:txBody>
      </p:sp>
    </p:spTree>
    <p:extLst>
      <p:ext uri="{BB962C8B-B14F-4D97-AF65-F5344CB8AC3E}">
        <p14:creationId xmlns:p14="http://schemas.microsoft.com/office/powerpoint/2010/main" val="640898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pPr fontAlgn="auto">
              <a:spcAft>
                <a:spcPts val="0"/>
              </a:spcAft>
              <a:defRPr/>
            </a:pPr>
            <a:r>
              <a:rPr lang="en-US" dirty="0" smtClean="0">
                <a:ea typeface="+mj-ea"/>
              </a:rPr>
              <a:t>Mathematics:  3 shifts</a:t>
            </a:r>
            <a:br>
              <a:rPr lang="en-US" dirty="0" smtClean="0">
                <a:ea typeface="+mj-ea"/>
              </a:rPr>
            </a:br>
            <a:r>
              <a:rPr lang="en-US" i="1" dirty="0" smtClean="0">
                <a:ea typeface="+mj-ea"/>
              </a:rPr>
              <a:t>The What</a:t>
            </a:r>
            <a:endParaRPr lang="en-US" dirty="0">
              <a:ea typeface="+mj-ea"/>
            </a:endParaRPr>
          </a:p>
        </p:txBody>
      </p:sp>
      <p:sp>
        <p:nvSpPr>
          <p:cNvPr id="16386" name="Content Placeholder 2"/>
          <p:cNvSpPr>
            <a:spLocks noGrp="1"/>
          </p:cNvSpPr>
          <p:nvPr>
            <p:ph sz="quarter" idx="1"/>
          </p:nvPr>
        </p:nvSpPr>
        <p:spPr>
          <a:xfrm>
            <a:off x="457200" y="1789216"/>
            <a:ext cx="8305800" cy="5105400"/>
          </a:xfrm>
        </p:spPr>
        <p:txBody>
          <a:bodyPr/>
          <a:lstStyle/>
          <a:p>
            <a:pPr marL="514350" indent="-514350">
              <a:spcBef>
                <a:spcPts val="2400"/>
              </a:spcBef>
              <a:buFont typeface="Tw Cen MT" pitchFamily="34" charset="0"/>
              <a:buAutoNum type="arabicPeriod"/>
            </a:pPr>
            <a:r>
              <a:rPr lang="en-US" b="1" dirty="0" smtClean="0"/>
              <a:t>Focus:  </a:t>
            </a:r>
            <a:r>
              <a:rPr lang="en-US" dirty="0" smtClean="0"/>
              <a:t>Focus strongly where the standards focus.</a:t>
            </a:r>
            <a:br>
              <a:rPr lang="en-US" dirty="0" smtClean="0"/>
            </a:br>
            <a:endParaRPr lang="en-US" dirty="0" smtClean="0"/>
          </a:p>
        </p:txBody>
      </p:sp>
    </p:spTree>
    <p:extLst>
      <p:ext uri="{BB962C8B-B14F-4D97-AF65-F5344CB8AC3E}">
        <p14:creationId xmlns:p14="http://schemas.microsoft.com/office/powerpoint/2010/main" val="129900069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fontAlgn="auto">
              <a:spcAft>
                <a:spcPts val="0"/>
              </a:spcAft>
              <a:defRPr/>
            </a:pPr>
            <a:r>
              <a:rPr lang="en-US" sz="2400" i="1" dirty="0" smtClean="0">
                <a:ea typeface="+mj-ea"/>
              </a:rPr>
              <a:t>The Why: </a:t>
            </a:r>
            <a:r>
              <a:rPr lang="en-US" sz="2400" dirty="0" smtClean="0">
                <a:ea typeface="+mj-ea"/>
              </a:rPr>
              <a:t>Shift One </a:t>
            </a:r>
            <a:br>
              <a:rPr lang="en-US" sz="2400" dirty="0" smtClean="0">
                <a:ea typeface="+mj-ea"/>
              </a:rPr>
            </a:br>
            <a:r>
              <a:rPr lang="en-US" sz="2400" b="1" dirty="0" smtClean="0">
                <a:solidFill>
                  <a:srgbClr val="C00000"/>
                </a:solidFill>
                <a:ea typeface="+mj-ea"/>
              </a:rPr>
              <a:t>Focus</a:t>
            </a:r>
            <a:r>
              <a:rPr lang="en-US" sz="2400" dirty="0" smtClean="0">
                <a:solidFill>
                  <a:schemeClr val="accent1"/>
                </a:solidFill>
                <a:ea typeface="+mj-ea"/>
              </a:rPr>
              <a:t> </a:t>
            </a:r>
            <a:r>
              <a:rPr lang="en-US" sz="2400" dirty="0" smtClean="0">
                <a:ea typeface="+mj-ea"/>
              </a:rPr>
              <a:t>strongly where the Standards focus</a:t>
            </a:r>
            <a:endParaRPr lang="en-US" sz="2400" dirty="0">
              <a:ea typeface="+mj-ea"/>
            </a:endParaRPr>
          </a:p>
        </p:txBody>
      </p:sp>
      <p:sp>
        <p:nvSpPr>
          <p:cNvPr id="17410" name="Content Placeholder 2"/>
          <p:cNvSpPr>
            <a:spLocks noGrp="1"/>
          </p:cNvSpPr>
          <p:nvPr>
            <p:ph sz="quarter" idx="1"/>
          </p:nvPr>
        </p:nvSpPr>
        <p:spPr>
          <a:xfrm>
            <a:off x="457200" y="1447800"/>
            <a:ext cx="8229600" cy="4525963"/>
          </a:xfrm>
        </p:spPr>
        <p:txBody>
          <a:bodyPr/>
          <a:lstStyle/>
          <a:p>
            <a:pPr marL="342900" indent="-342900">
              <a:buFont typeface="Arial" pitchFamily="34" charset="0"/>
              <a:buChar char="•"/>
            </a:pPr>
            <a:r>
              <a:rPr lang="en-US" dirty="0" smtClean="0"/>
              <a:t>Significantly narrow the scope of content and deepen how time and energy is spent in the math classroom</a:t>
            </a:r>
            <a:br>
              <a:rPr lang="en-US" dirty="0" smtClean="0"/>
            </a:br>
            <a:endParaRPr lang="en-US" dirty="0" smtClean="0"/>
          </a:p>
          <a:p>
            <a:pPr marL="342900" indent="-342900">
              <a:buFont typeface="Arial" pitchFamily="34" charset="0"/>
              <a:buChar char="•"/>
            </a:pPr>
            <a:r>
              <a:rPr lang="en-US" dirty="0" smtClean="0"/>
              <a:t>Focus deeply only on what is emphasized in the standards, so that students gain strong foundations</a:t>
            </a:r>
          </a:p>
        </p:txBody>
      </p:sp>
    </p:spTree>
    <p:extLst>
      <p:ext uri="{BB962C8B-B14F-4D97-AF65-F5344CB8AC3E}">
        <p14:creationId xmlns:p14="http://schemas.microsoft.com/office/powerpoint/2010/main" val="1173717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143000"/>
          <a:ext cx="7772400" cy="5072063"/>
        </p:xfrm>
        <a:graphic>
          <a:graphicData uri="http://schemas.openxmlformats.org/drawingml/2006/table">
            <a:tbl>
              <a:tblPr/>
              <a:tblGrid>
                <a:gridCol w="1593778"/>
                <a:gridCol w="6178622"/>
              </a:tblGrid>
              <a:tr h="457236">
                <a:tc>
                  <a:txBody>
                    <a:bodyPr/>
                    <a:lstStyle/>
                    <a:p>
                      <a:pPr marL="0" marR="0">
                        <a:lnSpc>
                          <a:spcPct val="115000"/>
                        </a:lnSpc>
                        <a:spcBef>
                          <a:spcPts val="0"/>
                        </a:spcBef>
                        <a:spcAft>
                          <a:spcPts val="0"/>
                        </a:spcAft>
                      </a:pPr>
                      <a:endParaRPr lang="en-US" sz="1300" dirty="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r>
                        <a:rPr lang="en-US" sz="2100" dirty="0">
                          <a:latin typeface="Calibri"/>
                          <a:ea typeface="Calibri"/>
                          <a:cs typeface="Times New Roman"/>
                        </a:rPr>
                        <a:t>K                                                                       </a:t>
                      </a:r>
                      <a:r>
                        <a:rPr lang="en-US" sz="2100" baseline="0" dirty="0" smtClean="0">
                          <a:latin typeface="Calibri"/>
                          <a:ea typeface="Calibri"/>
                          <a:cs typeface="Times New Roman"/>
                        </a:rPr>
                        <a:t>                      12</a:t>
                      </a:r>
                      <a:endParaRPr lang="en-US" sz="800" dirty="0">
                        <a:latin typeface="Calibri"/>
                        <a:ea typeface="Calibri"/>
                        <a:cs typeface="Times New Roman"/>
                      </a:endParaRPr>
                    </a:p>
                  </a:txBody>
                  <a:tcPr marL="51371" marR="51371" marT="0" marB="0">
                    <a:lnL>
                      <a:noFill/>
                    </a:lnL>
                    <a:lnR>
                      <a:noFill/>
                    </a:lnR>
                    <a:lnT>
                      <a:noFill/>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Number and Operations</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Measurement and Geometry</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Algebra and Functions</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Statistics and Probability</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
        <p:nvSpPr>
          <p:cNvPr id="18466" name="Title 2"/>
          <p:cNvSpPr>
            <a:spLocks noGrp="1"/>
          </p:cNvSpPr>
          <p:nvPr>
            <p:ph type="title"/>
          </p:nvPr>
        </p:nvSpPr>
        <p:spPr>
          <a:xfrm>
            <a:off x="457200" y="274638"/>
            <a:ext cx="8229600" cy="868362"/>
          </a:xfrm>
        </p:spPr>
        <p:txBody>
          <a:bodyPr/>
          <a:lstStyle/>
          <a:p>
            <a:r>
              <a:rPr lang="en-US" smtClean="0"/>
              <a:t>Traditional U.S. Approach</a:t>
            </a:r>
          </a:p>
        </p:txBody>
      </p:sp>
    </p:spTree>
    <p:extLst>
      <p:ext uri="{BB962C8B-B14F-4D97-AF65-F5344CB8AC3E}">
        <p14:creationId xmlns:p14="http://schemas.microsoft.com/office/powerpoint/2010/main" val="3217949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152400"/>
            <a:ext cx="8153400" cy="990600"/>
          </a:xfrm>
        </p:spPr>
        <p:txBody>
          <a:bodyPr>
            <a:normAutofit/>
          </a:bodyPr>
          <a:lstStyle/>
          <a:p>
            <a:r>
              <a:rPr lang="en-US" sz="2400" b="1" dirty="0" smtClean="0">
                <a:solidFill>
                  <a:srgbClr val="C00000"/>
                </a:solidFill>
              </a:rPr>
              <a:t>Focus</a:t>
            </a:r>
            <a:r>
              <a:rPr lang="en-US" sz="2400" dirty="0" smtClean="0"/>
              <a:t>ing attention within Number and Operations</a:t>
            </a:r>
          </a:p>
        </p:txBody>
      </p:sp>
      <p:graphicFrame>
        <p:nvGraphicFramePr>
          <p:cNvPr id="4" name="Table 3"/>
          <p:cNvGraphicFramePr>
            <a:graphicFrameLocks noGrp="1"/>
          </p:cNvGraphicFramePr>
          <p:nvPr/>
        </p:nvGraphicFramePr>
        <p:xfrm>
          <a:off x="990600" y="1524000"/>
          <a:ext cx="6858000" cy="4398967"/>
        </p:xfrm>
        <a:graphic>
          <a:graphicData uri="http://schemas.openxmlformats.org/drawingml/2006/table">
            <a:tbl>
              <a:tblPr/>
              <a:tblGrid>
                <a:gridCol w="382588"/>
                <a:gridCol w="382587"/>
                <a:gridCol w="381000"/>
                <a:gridCol w="382588"/>
                <a:gridCol w="528637"/>
                <a:gridCol w="528638"/>
                <a:gridCol w="527050"/>
                <a:gridCol w="406400"/>
                <a:gridCol w="468312"/>
                <a:gridCol w="468313"/>
                <a:gridCol w="466725"/>
                <a:gridCol w="406400"/>
                <a:gridCol w="1528762"/>
              </a:tblGrid>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6">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Operations and Algebraic Thinking</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FF66"/>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Expressions and Equations</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99FF66"/>
                    </a:solidFill>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7">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Algebra</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00B050"/>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677863">
                <a:tc>
                  <a:txBody>
                    <a:bodyPr/>
                    <a:lstStyle/>
                    <a:p>
                      <a:pPr marL="0" marR="0" lvl="0" indent="0" algn="l" defTabSz="914400" rtl="0" eaLnBrk="1" fontAlgn="base" latinLnBrk="0" hangingPunct="1">
                        <a:lnSpc>
                          <a:spcPct val="115000"/>
                        </a:lnSpc>
                        <a:spcBef>
                          <a:spcPts val="600"/>
                        </a:spcBef>
                        <a:spcAft>
                          <a:spcPts val="60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a:txBody>
                    <a:bodyPr/>
                    <a:lstStyle/>
                    <a:p>
                      <a:pPr marL="0" marR="0" lvl="0" indent="0" algn="l" defTabSz="914400" rtl="0" eaLnBrk="1" fontAlgn="base" latinLnBrk="0" hangingPunct="1">
                        <a:lnSpc>
                          <a:spcPct val="115000"/>
                        </a:lnSpc>
                        <a:spcBef>
                          <a:spcPts val="600"/>
                        </a:spcBef>
                        <a:spcAft>
                          <a:spcPts val="60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Number and Operations—Base Ten</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CC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The Number System</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99FF99"/>
                    </a:solidFill>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101600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Number and Operations—Fractions</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K</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1</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2</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3</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4</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5</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6</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7</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8</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High School</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2012495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pPr fontAlgn="auto">
              <a:spcAft>
                <a:spcPts val="0"/>
              </a:spcAft>
              <a:defRPr/>
            </a:pPr>
            <a:r>
              <a:rPr lang="en-US" dirty="0" smtClean="0">
                <a:ea typeface="+mj-ea"/>
              </a:rPr>
              <a:t>Mathematics:  3 shifts</a:t>
            </a:r>
            <a:br>
              <a:rPr lang="en-US" dirty="0" smtClean="0">
                <a:ea typeface="+mj-ea"/>
              </a:rPr>
            </a:br>
            <a:r>
              <a:rPr lang="en-US" i="1" dirty="0" smtClean="0">
                <a:ea typeface="+mj-ea"/>
              </a:rPr>
              <a:t>The What</a:t>
            </a:r>
            <a:endParaRPr lang="en-US" dirty="0">
              <a:ea typeface="+mj-ea"/>
            </a:endParaRPr>
          </a:p>
        </p:txBody>
      </p:sp>
      <p:sp>
        <p:nvSpPr>
          <p:cNvPr id="16386" name="Content Placeholder 2"/>
          <p:cNvSpPr>
            <a:spLocks noGrp="1"/>
          </p:cNvSpPr>
          <p:nvPr>
            <p:ph sz="quarter" idx="1"/>
          </p:nvPr>
        </p:nvSpPr>
        <p:spPr>
          <a:xfrm>
            <a:off x="609600" y="1752600"/>
            <a:ext cx="8305800" cy="5105400"/>
          </a:xfrm>
        </p:spPr>
        <p:txBody>
          <a:bodyPr/>
          <a:lstStyle/>
          <a:p>
            <a:pPr marL="514350" indent="-514350">
              <a:spcBef>
                <a:spcPts val="2400"/>
              </a:spcBef>
              <a:buFont typeface="Tw Cen MT" pitchFamily="34" charset="0"/>
              <a:buAutoNum type="arabicPeriod"/>
            </a:pPr>
            <a:r>
              <a:rPr lang="en-US" b="1" dirty="0" smtClean="0"/>
              <a:t>Focus:  </a:t>
            </a:r>
            <a:r>
              <a:rPr lang="en-US" dirty="0" smtClean="0"/>
              <a:t>Focus strongly where the standards focus.</a:t>
            </a:r>
            <a:br>
              <a:rPr lang="en-US" dirty="0" smtClean="0"/>
            </a:br>
            <a:endParaRPr lang="en-US" dirty="0" smtClean="0"/>
          </a:p>
          <a:p>
            <a:pPr marL="514350" indent="-514350">
              <a:buFont typeface="Tw Cen MT" pitchFamily="34" charset="0"/>
              <a:buAutoNum type="arabicPeriod"/>
            </a:pPr>
            <a:r>
              <a:rPr lang="en-US" b="1" dirty="0" smtClean="0"/>
              <a:t>Coherence</a:t>
            </a:r>
            <a:r>
              <a:rPr lang="en-US" dirty="0" smtClean="0"/>
              <a:t>: </a:t>
            </a:r>
            <a:r>
              <a:rPr lang="en-US" b="1" dirty="0" smtClean="0"/>
              <a:t>Think</a:t>
            </a:r>
            <a:r>
              <a:rPr lang="en-US" dirty="0" smtClean="0"/>
              <a:t> across grades, and </a:t>
            </a:r>
            <a:r>
              <a:rPr lang="en-US" b="1" dirty="0" smtClean="0"/>
              <a:t>link </a:t>
            </a:r>
            <a:r>
              <a:rPr lang="en-US" dirty="0" smtClean="0"/>
              <a:t>to major topics </a:t>
            </a:r>
            <a:br>
              <a:rPr lang="en-US" dirty="0" smtClean="0"/>
            </a:br>
            <a:endParaRPr lang="en-US" dirty="0" smtClean="0"/>
          </a:p>
        </p:txBody>
      </p:sp>
    </p:spTree>
    <p:extLst>
      <p:ext uri="{BB962C8B-B14F-4D97-AF65-F5344CB8AC3E}">
        <p14:creationId xmlns:p14="http://schemas.microsoft.com/office/powerpoint/2010/main" val="53231203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381000" y="33647"/>
            <a:ext cx="8305800" cy="1143000"/>
          </a:xfrm>
        </p:spPr>
        <p:txBody>
          <a:bodyPr>
            <a:noAutofit/>
          </a:bodyPr>
          <a:lstStyle/>
          <a:p>
            <a:r>
              <a:rPr lang="en-US" sz="2400" i="1" dirty="0" smtClean="0"/>
              <a:t>The Why:  </a:t>
            </a:r>
            <a:r>
              <a:rPr lang="en-US" sz="2400" dirty="0" smtClean="0"/>
              <a:t>Shift Two </a:t>
            </a:r>
            <a:br>
              <a:rPr lang="en-US" sz="2400" dirty="0" smtClean="0"/>
            </a:br>
            <a:r>
              <a:rPr lang="en-US" sz="2400" b="1" dirty="0" smtClean="0">
                <a:solidFill>
                  <a:srgbClr val="C00000"/>
                </a:solidFill>
              </a:rPr>
              <a:t>Coherence</a:t>
            </a:r>
            <a:r>
              <a:rPr lang="en-US" sz="2400" dirty="0" smtClean="0">
                <a:solidFill>
                  <a:schemeClr val="accent1"/>
                </a:solidFill>
              </a:rPr>
              <a:t> </a:t>
            </a:r>
            <a:r>
              <a:rPr lang="en-US" sz="2400" dirty="0" smtClean="0"/>
              <a:t>Think across grades, and link to major topics within grades</a:t>
            </a:r>
          </a:p>
        </p:txBody>
      </p:sp>
      <p:sp>
        <p:nvSpPr>
          <p:cNvPr id="3" name="Content Placeholder 2"/>
          <p:cNvSpPr>
            <a:spLocks noGrp="1"/>
          </p:cNvSpPr>
          <p:nvPr>
            <p:ph sz="quarter" idx="1"/>
          </p:nvPr>
        </p:nvSpPr>
        <p:spPr>
          <a:xfrm>
            <a:off x="457200" y="1524000"/>
            <a:ext cx="8229600" cy="4525963"/>
          </a:xfrm>
        </p:spPr>
        <p:txBody>
          <a:bodyPr>
            <a:normAutofit/>
          </a:bodyPr>
          <a:lstStyle/>
          <a:p>
            <a:pPr marL="457200" indent="-457200" fontAlgn="auto">
              <a:spcAft>
                <a:spcPts val="0"/>
              </a:spcAft>
              <a:buFont typeface="Arial" pitchFamily="34" charset="0"/>
              <a:buChar char="•"/>
              <a:defRPr/>
            </a:pPr>
            <a:r>
              <a:rPr lang="en-US" sz="2800" dirty="0" smtClean="0">
                <a:ea typeface="+mn-ea"/>
              </a:rPr>
              <a:t>Carefully connect the learning within and across grades so that students can build new understanding onto foundations built in previous years. </a:t>
            </a:r>
          </a:p>
          <a:p>
            <a:pPr marL="285750" indent="-285750" fontAlgn="auto">
              <a:spcAft>
                <a:spcPts val="0"/>
              </a:spcAft>
              <a:buFont typeface="Arial" pitchFamily="34" charset="0"/>
              <a:buChar char="•"/>
              <a:defRPr/>
            </a:pPr>
            <a:endParaRPr lang="en-US" sz="1600" dirty="0" smtClean="0">
              <a:ea typeface="+mn-ea"/>
            </a:endParaRPr>
          </a:p>
          <a:p>
            <a:pPr marL="457200" indent="-457200" fontAlgn="auto">
              <a:spcAft>
                <a:spcPts val="0"/>
              </a:spcAft>
              <a:buFont typeface="Arial" pitchFamily="34" charset="0"/>
              <a:buChar char="•"/>
              <a:defRPr/>
            </a:pPr>
            <a:r>
              <a:rPr lang="en-US" sz="2800" dirty="0" smtClean="0">
                <a:ea typeface="+mn-ea"/>
              </a:rPr>
              <a:t>Begin to count on solid conceptual understanding of core content and build on it. Each standard is not a new event, but an extension of previous learning.</a:t>
            </a:r>
          </a:p>
          <a:p>
            <a:pPr marL="0" indent="0" fontAlgn="auto">
              <a:spcAft>
                <a:spcPts val="0"/>
              </a:spcAft>
              <a:buFont typeface="Wingdings"/>
              <a:buNone/>
              <a:defRPr/>
            </a:pPr>
            <a:endParaRPr lang="en-US" dirty="0">
              <a:ea typeface="+mn-ea"/>
            </a:endParaRPr>
          </a:p>
        </p:txBody>
      </p:sp>
    </p:spTree>
    <p:extLst>
      <p:ext uri="{BB962C8B-B14F-4D97-AF65-F5344CB8AC3E}">
        <p14:creationId xmlns:p14="http://schemas.microsoft.com/office/powerpoint/2010/main" val="338908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228600"/>
            <a:ext cx="8308975" cy="990600"/>
          </a:xfrm>
        </p:spPr>
        <p:txBody>
          <a:bodyPr>
            <a:normAutofit/>
          </a:bodyPr>
          <a:lstStyle/>
          <a:p>
            <a:r>
              <a:rPr lang="en-US" sz="2400" b="1" dirty="0" smtClean="0">
                <a:solidFill>
                  <a:srgbClr val="C00000"/>
                </a:solidFill>
              </a:rPr>
              <a:t>Coherence</a:t>
            </a:r>
            <a:r>
              <a:rPr lang="en-US" sz="2400" dirty="0" smtClean="0"/>
              <a:t>: </a:t>
            </a:r>
            <a:r>
              <a:rPr lang="en-US" sz="2400" dirty="0" smtClean="0">
                <a:solidFill>
                  <a:srgbClr val="0070C0"/>
                </a:solidFill>
              </a:rPr>
              <a:t>Think</a:t>
            </a:r>
            <a:r>
              <a:rPr lang="en-US" sz="2400" dirty="0" smtClean="0"/>
              <a:t> across grades</a:t>
            </a:r>
          </a:p>
        </p:txBody>
      </p:sp>
      <p:sp>
        <p:nvSpPr>
          <p:cNvPr id="3" name="Content Placeholder 2"/>
          <p:cNvSpPr>
            <a:spLocks noGrp="1"/>
          </p:cNvSpPr>
          <p:nvPr>
            <p:ph idx="1"/>
          </p:nvPr>
        </p:nvSpPr>
        <p:spPr>
          <a:xfrm>
            <a:off x="457200" y="1676400"/>
            <a:ext cx="8153400" cy="4038600"/>
          </a:xfrm>
        </p:spPr>
        <p:txBody>
          <a:bodyPr>
            <a:normAutofit/>
          </a:bodyPr>
          <a:lstStyle/>
          <a:p>
            <a:pPr>
              <a:lnSpc>
                <a:spcPct val="90000"/>
              </a:lnSpc>
              <a:buFont typeface="Wingdings" pitchFamily="2" charset="2"/>
              <a:buNone/>
            </a:pPr>
            <a:r>
              <a:rPr lang="en-US" sz="2400" i="1" dirty="0" smtClean="0"/>
              <a:t>Fraction example:</a:t>
            </a:r>
          </a:p>
          <a:p>
            <a:pPr>
              <a:lnSpc>
                <a:spcPct val="90000"/>
              </a:lnSpc>
              <a:buFont typeface="Wingdings" pitchFamily="2" charset="2"/>
              <a:buNone/>
            </a:pPr>
            <a:r>
              <a:rPr lang="en-US" altLang="en-US" sz="2400" dirty="0" smtClean="0"/>
              <a:t>“</a:t>
            </a:r>
            <a:r>
              <a:rPr lang="en-US" sz="2400" dirty="0" smtClean="0"/>
              <a:t>The </a:t>
            </a:r>
            <a:r>
              <a:rPr lang="en-US" sz="2400" b="1" dirty="0" smtClean="0">
                <a:solidFill>
                  <a:srgbClr val="C00000"/>
                </a:solidFill>
              </a:rPr>
              <a:t>coherence</a:t>
            </a:r>
            <a:r>
              <a:rPr lang="en-US" sz="2400" dirty="0" smtClean="0"/>
              <a:t> and sequential nature of mathematics dictate the foundational skills that are necessary for the learning of algebra. The most important foundational skill not presently developed appears to be proficiency with fractions (including decimals, </a:t>
            </a:r>
            <a:r>
              <a:rPr lang="en-US" sz="2400" dirty="0" err="1" smtClean="0"/>
              <a:t>percents</a:t>
            </a:r>
            <a:r>
              <a:rPr lang="en-US" sz="2400" dirty="0" smtClean="0"/>
              <a:t>, and negative fractions). </a:t>
            </a:r>
            <a:r>
              <a:rPr lang="en-US" sz="2400" b="1" dirty="0" smtClean="0">
                <a:solidFill>
                  <a:srgbClr val="00B050"/>
                </a:solidFill>
              </a:rPr>
              <a:t>The teaching of fractions must be acknowledged as critically important and improved before an increase in student achievement in algebra can be expected</a:t>
            </a:r>
            <a:r>
              <a:rPr lang="en-US" sz="2400" dirty="0" smtClean="0"/>
              <a:t>.</a:t>
            </a:r>
            <a:r>
              <a:rPr lang="en-US" altLang="en-US" sz="2400" dirty="0" smtClean="0"/>
              <a:t>”</a:t>
            </a:r>
            <a:endParaRPr lang="en-US" sz="2400" dirty="0" smtClean="0"/>
          </a:p>
          <a:p>
            <a:pPr>
              <a:lnSpc>
                <a:spcPct val="90000"/>
              </a:lnSpc>
              <a:buFont typeface="Wingdings" pitchFamily="2" charset="2"/>
              <a:buNone/>
            </a:pPr>
            <a:endParaRPr lang="en-US" sz="1800" dirty="0" smtClean="0"/>
          </a:p>
          <a:p>
            <a:pPr>
              <a:lnSpc>
                <a:spcPct val="90000"/>
              </a:lnSpc>
              <a:buFont typeface="Wingdings" pitchFamily="2" charset="2"/>
              <a:buNone/>
            </a:pPr>
            <a:r>
              <a:rPr lang="en-US" sz="1700" dirty="0" smtClean="0"/>
              <a:t>Final Report of the National Mathematics Advisory Panel (2008, p. 18) </a:t>
            </a:r>
          </a:p>
        </p:txBody>
      </p:sp>
    </p:spTree>
    <p:extLst>
      <p:ext uri="{BB962C8B-B14F-4D97-AF65-F5344CB8AC3E}">
        <p14:creationId xmlns:p14="http://schemas.microsoft.com/office/powerpoint/2010/main" val="2820748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3">
            <a:extLst>
              <a:ext uri="{28A0092B-C50C-407E-A947-70E740481C1C}">
                <a14:useLocalDpi xmlns:a14="http://schemas.microsoft.com/office/drawing/2010/main" val="0"/>
              </a:ext>
            </a:extLst>
          </a:blip>
          <a:srcRect l="3317"/>
          <a:stretch>
            <a:fillRect/>
          </a:stretch>
        </p:blipFill>
        <p:spPr bwMode="auto">
          <a:xfrm>
            <a:off x="228600" y="2120900"/>
            <a:ext cx="8915400" cy="1725613"/>
          </a:xfrm>
          <a:prstGeom prst="rect">
            <a:avLst/>
          </a:prstGeom>
          <a:ln w="2857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414338" y="0"/>
            <a:ext cx="8458200" cy="1143000"/>
          </a:xfrm>
          <a:prstGeom prst="rect">
            <a:avLst/>
          </a:prstGeom>
        </p:spPr>
        <p:txBody>
          <a:bodyPr anchor="ctr"/>
          <a:lstStyle/>
          <a:p>
            <a:pPr fontAlgn="auto">
              <a:spcAft>
                <a:spcPts val="0"/>
              </a:spcAft>
              <a:defRPr/>
            </a:pPr>
            <a:r>
              <a:rPr lang="en-US" sz="2400" b="1" dirty="0">
                <a:solidFill>
                  <a:srgbClr val="C00000"/>
                </a:solidFill>
                <a:latin typeface="Century Gothic" pitchFamily="34" charset="0"/>
                <a:ea typeface="+mj-ea"/>
                <a:cs typeface="+mj-cs"/>
              </a:rPr>
              <a:t>Coherence</a:t>
            </a:r>
            <a:r>
              <a:rPr lang="en-US" sz="2400" b="1" dirty="0">
                <a:latin typeface="Century Gothic" pitchFamily="34" charset="0"/>
                <a:ea typeface="+mj-ea"/>
                <a:cs typeface="+mj-cs"/>
              </a:rPr>
              <a:t>: </a:t>
            </a:r>
            <a:r>
              <a:rPr lang="en-US" sz="2400" b="1" dirty="0">
                <a:solidFill>
                  <a:srgbClr val="00B0F0"/>
                </a:solidFill>
                <a:latin typeface="Century Gothic" pitchFamily="34" charset="0"/>
                <a:ea typeface="+mj-ea"/>
                <a:cs typeface="+mj-cs"/>
              </a:rPr>
              <a:t>Link</a:t>
            </a:r>
            <a:r>
              <a:rPr lang="en-US" sz="2400" b="1" dirty="0">
                <a:latin typeface="Century Gothic" pitchFamily="34" charset="0"/>
                <a:ea typeface="+mj-ea"/>
                <a:cs typeface="+mj-cs"/>
              </a:rPr>
              <a:t> to major topics within grades</a:t>
            </a:r>
          </a:p>
        </p:txBody>
      </p:sp>
      <p:sp>
        <p:nvSpPr>
          <p:cNvPr id="22532" name="TextBox 9"/>
          <p:cNvSpPr txBox="1">
            <a:spLocks noChangeArrowheads="1"/>
          </p:cNvSpPr>
          <p:nvPr/>
        </p:nvSpPr>
        <p:spPr bwMode="auto">
          <a:xfrm>
            <a:off x="414338" y="1658938"/>
            <a:ext cx="42021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ea typeface="MS PGothic" pitchFamily="34" charset="-128"/>
              </a:defRPr>
            </a:lvl1pPr>
            <a:lvl2pPr marL="742950" indent="-285750">
              <a:defRPr>
                <a:solidFill>
                  <a:schemeClr val="tx1"/>
                </a:solidFill>
                <a:latin typeface="Tw Cen MT" pitchFamily="34" charset="0"/>
                <a:ea typeface="MS PGothic" pitchFamily="34" charset="-128"/>
              </a:defRPr>
            </a:lvl2pPr>
            <a:lvl3pPr marL="1143000" indent="-228600">
              <a:defRPr>
                <a:solidFill>
                  <a:schemeClr val="tx1"/>
                </a:solidFill>
                <a:latin typeface="Tw Cen MT" pitchFamily="34" charset="0"/>
                <a:ea typeface="MS PGothic" pitchFamily="34" charset="-128"/>
              </a:defRPr>
            </a:lvl3pPr>
            <a:lvl4pPr marL="1600200" indent="-228600">
              <a:defRPr>
                <a:solidFill>
                  <a:schemeClr val="tx1"/>
                </a:solidFill>
                <a:latin typeface="Tw Cen MT" pitchFamily="34" charset="0"/>
                <a:ea typeface="MS PGothic" pitchFamily="34" charset="-128"/>
              </a:defRPr>
            </a:lvl4pPr>
            <a:lvl5pPr marL="2057400" indent="-228600">
              <a:defRPr>
                <a:solidFill>
                  <a:schemeClr val="tx1"/>
                </a:solidFill>
                <a:latin typeface="Tw Cen MT" pitchFamily="34" charset="0"/>
                <a:ea typeface="MS PGothic" pitchFamily="34" charset="-128"/>
              </a:defRPr>
            </a:lvl5pPr>
            <a:lvl6pPr marL="2514600" indent="-228600" fontAlgn="base">
              <a:spcBef>
                <a:spcPct val="0"/>
              </a:spcBef>
              <a:spcAft>
                <a:spcPct val="0"/>
              </a:spcAft>
              <a:defRPr>
                <a:solidFill>
                  <a:schemeClr val="tx1"/>
                </a:solidFill>
                <a:latin typeface="Tw Cen MT" pitchFamily="34" charset="0"/>
                <a:ea typeface="MS PGothic" pitchFamily="34" charset="-128"/>
              </a:defRPr>
            </a:lvl6pPr>
            <a:lvl7pPr marL="2971800" indent="-228600" fontAlgn="base">
              <a:spcBef>
                <a:spcPct val="0"/>
              </a:spcBef>
              <a:spcAft>
                <a:spcPct val="0"/>
              </a:spcAft>
              <a:defRPr>
                <a:solidFill>
                  <a:schemeClr val="tx1"/>
                </a:solidFill>
                <a:latin typeface="Tw Cen MT" pitchFamily="34" charset="0"/>
                <a:ea typeface="MS PGothic" pitchFamily="34" charset="-128"/>
              </a:defRPr>
            </a:lvl7pPr>
            <a:lvl8pPr marL="3429000" indent="-228600" fontAlgn="base">
              <a:spcBef>
                <a:spcPct val="0"/>
              </a:spcBef>
              <a:spcAft>
                <a:spcPct val="0"/>
              </a:spcAft>
              <a:defRPr>
                <a:solidFill>
                  <a:schemeClr val="tx1"/>
                </a:solidFill>
                <a:latin typeface="Tw Cen MT" pitchFamily="34" charset="0"/>
                <a:ea typeface="MS PGothic" pitchFamily="34" charset="-128"/>
              </a:defRPr>
            </a:lvl8pPr>
            <a:lvl9pPr marL="3886200" indent="-228600" fontAlgn="base">
              <a:spcBef>
                <a:spcPct val="0"/>
              </a:spcBef>
              <a:spcAft>
                <a:spcPct val="0"/>
              </a:spcAft>
              <a:defRPr>
                <a:solidFill>
                  <a:schemeClr val="tx1"/>
                </a:solidFill>
                <a:latin typeface="Tw Cen MT" pitchFamily="34" charset="0"/>
                <a:ea typeface="MS PGothic" pitchFamily="34" charset="-128"/>
              </a:defRPr>
            </a:lvl9pPr>
          </a:lstStyle>
          <a:p>
            <a:r>
              <a:rPr lang="en-US" sz="2400" i="1" dirty="0"/>
              <a:t>Example: data representation</a:t>
            </a:r>
          </a:p>
        </p:txBody>
      </p:sp>
      <p:sp>
        <p:nvSpPr>
          <p:cNvPr id="22533" name="TextBox 10"/>
          <p:cNvSpPr txBox="1">
            <a:spLocks noChangeArrowheads="1"/>
          </p:cNvSpPr>
          <p:nvPr/>
        </p:nvSpPr>
        <p:spPr bwMode="auto">
          <a:xfrm>
            <a:off x="6624638" y="3932238"/>
            <a:ext cx="199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ea typeface="MS PGothic" pitchFamily="34" charset="-128"/>
              </a:defRPr>
            </a:lvl1pPr>
            <a:lvl2pPr marL="742950" indent="-285750">
              <a:defRPr>
                <a:solidFill>
                  <a:schemeClr val="tx1"/>
                </a:solidFill>
                <a:latin typeface="Tw Cen MT" pitchFamily="34" charset="0"/>
                <a:ea typeface="MS PGothic" pitchFamily="34" charset="-128"/>
              </a:defRPr>
            </a:lvl2pPr>
            <a:lvl3pPr marL="1143000" indent="-228600">
              <a:defRPr>
                <a:solidFill>
                  <a:schemeClr val="tx1"/>
                </a:solidFill>
                <a:latin typeface="Tw Cen MT" pitchFamily="34" charset="0"/>
                <a:ea typeface="MS PGothic" pitchFamily="34" charset="-128"/>
              </a:defRPr>
            </a:lvl3pPr>
            <a:lvl4pPr marL="1600200" indent="-228600">
              <a:defRPr>
                <a:solidFill>
                  <a:schemeClr val="tx1"/>
                </a:solidFill>
                <a:latin typeface="Tw Cen MT" pitchFamily="34" charset="0"/>
                <a:ea typeface="MS PGothic" pitchFamily="34" charset="-128"/>
              </a:defRPr>
            </a:lvl4pPr>
            <a:lvl5pPr marL="2057400" indent="-228600">
              <a:defRPr>
                <a:solidFill>
                  <a:schemeClr val="tx1"/>
                </a:solidFill>
                <a:latin typeface="Tw Cen MT" pitchFamily="34" charset="0"/>
                <a:ea typeface="MS PGothic" pitchFamily="34" charset="-128"/>
              </a:defRPr>
            </a:lvl5pPr>
            <a:lvl6pPr marL="2514600" indent="-228600" fontAlgn="base">
              <a:spcBef>
                <a:spcPct val="0"/>
              </a:spcBef>
              <a:spcAft>
                <a:spcPct val="0"/>
              </a:spcAft>
              <a:defRPr>
                <a:solidFill>
                  <a:schemeClr val="tx1"/>
                </a:solidFill>
                <a:latin typeface="Tw Cen MT" pitchFamily="34" charset="0"/>
                <a:ea typeface="MS PGothic" pitchFamily="34" charset="-128"/>
              </a:defRPr>
            </a:lvl6pPr>
            <a:lvl7pPr marL="2971800" indent="-228600" fontAlgn="base">
              <a:spcBef>
                <a:spcPct val="0"/>
              </a:spcBef>
              <a:spcAft>
                <a:spcPct val="0"/>
              </a:spcAft>
              <a:defRPr>
                <a:solidFill>
                  <a:schemeClr val="tx1"/>
                </a:solidFill>
                <a:latin typeface="Tw Cen MT" pitchFamily="34" charset="0"/>
                <a:ea typeface="MS PGothic" pitchFamily="34" charset="-128"/>
              </a:defRPr>
            </a:lvl7pPr>
            <a:lvl8pPr marL="3429000" indent="-228600" fontAlgn="base">
              <a:spcBef>
                <a:spcPct val="0"/>
              </a:spcBef>
              <a:spcAft>
                <a:spcPct val="0"/>
              </a:spcAft>
              <a:defRPr>
                <a:solidFill>
                  <a:schemeClr val="tx1"/>
                </a:solidFill>
                <a:latin typeface="Tw Cen MT" pitchFamily="34" charset="0"/>
                <a:ea typeface="MS PGothic" pitchFamily="34" charset="-128"/>
              </a:defRPr>
            </a:lvl8pPr>
            <a:lvl9pPr marL="3886200" indent="-228600" fontAlgn="base">
              <a:spcBef>
                <a:spcPct val="0"/>
              </a:spcBef>
              <a:spcAft>
                <a:spcPct val="0"/>
              </a:spcAft>
              <a:defRPr>
                <a:solidFill>
                  <a:schemeClr val="tx1"/>
                </a:solidFill>
                <a:latin typeface="Tw Cen MT" pitchFamily="34" charset="0"/>
                <a:ea typeface="MS PGothic" pitchFamily="34" charset="-128"/>
              </a:defRPr>
            </a:lvl9pPr>
          </a:lstStyle>
          <a:p>
            <a:r>
              <a:rPr lang="en-US" sz="2000"/>
              <a:t>Standard 3.MD.3</a:t>
            </a:r>
          </a:p>
        </p:txBody>
      </p:sp>
      <p:grpSp>
        <p:nvGrpSpPr>
          <p:cNvPr id="24" name="Group 23"/>
          <p:cNvGrpSpPr/>
          <p:nvPr/>
        </p:nvGrpSpPr>
        <p:grpSpPr>
          <a:xfrm>
            <a:off x="239177" y="2514600"/>
            <a:ext cx="8633361" cy="914400"/>
            <a:chOff x="239177" y="2514600"/>
            <a:chExt cx="8633361" cy="914400"/>
          </a:xfrm>
        </p:grpSpPr>
        <p:cxnSp>
          <p:nvCxnSpPr>
            <p:cNvPr id="5" name="Straight Connector 4"/>
            <p:cNvCxnSpPr/>
            <p:nvPr/>
          </p:nvCxnSpPr>
          <p:spPr>
            <a:xfrm flipV="1">
              <a:off x="4343400" y="2514600"/>
              <a:ext cx="0" cy="30480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0" name="Straight Connector 9"/>
            <p:cNvCxnSpPr/>
            <p:nvPr/>
          </p:nvCxnSpPr>
          <p:spPr>
            <a:xfrm>
              <a:off x="4343400" y="2514600"/>
              <a:ext cx="4529138"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8872538" y="2514600"/>
              <a:ext cx="0" cy="60960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4" name="Straight Connector 13"/>
            <p:cNvCxnSpPr/>
            <p:nvPr/>
          </p:nvCxnSpPr>
          <p:spPr>
            <a:xfrm>
              <a:off x="239177" y="2819400"/>
              <a:ext cx="4104223"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6" name="Straight Connector 15"/>
            <p:cNvCxnSpPr/>
            <p:nvPr/>
          </p:nvCxnSpPr>
          <p:spPr>
            <a:xfrm>
              <a:off x="239177" y="2819400"/>
              <a:ext cx="0" cy="60960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9" name="Straight Connector 18"/>
            <p:cNvCxnSpPr/>
            <p:nvPr/>
          </p:nvCxnSpPr>
          <p:spPr>
            <a:xfrm>
              <a:off x="239177" y="3429000"/>
              <a:ext cx="2427823"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1" name="Straight Connector 20"/>
            <p:cNvCxnSpPr/>
            <p:nvPr/>
          </p:nvCxnSpPr>
          <p:spPr>
            <a:xfrm>
              <a:off x="2667000" y="3124200"/>
              <a:ext cx="0" cy="30480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3" name="Straight Connector 22"/>
            <p:cNvCxnSpPr/>
            <p:nvPr/>
          </p:nvCxnSpPr>
          <p:spPr>
            <a:xfrm>
              <a:off x="2667000" y="3124200"/>
              <a:ext cx="6205538" cy="0"/>
            </a:xfrm>
            <a:prstGeom prst="line">
              <a:avLst/>
            </a:prstGeom>
            <a:ln w="28575"/>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310496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the day</a:t>
            </a:r>
            <a:endParaRPr lang="en-US" dirty="0"/>
          </a:p>
        </p:txBody>
      </p:sp>
      <p:sp>
        <p:nvSpPr>
          <p:cNvPr id="3" name="Content Placeholder 2"/>
          <p:cNvSpPr>
            <a:spLocks noGrp="1"/>
          </p:cNvSpPr>
          <p:nvPr>
            <p:ph idx="1"/>
          </p:nvPr>
        </p:nvSpPr>
        <p:spPr/>
        <p:txBody>
          <a:bodyPr/>
          <a:lstStyle/>
          <a:p>
            <a:pPr marL="342900" indent="-342900">
              <a:buFont typeface="Arial" pitchFamily="34" charset="0"/>
              <a:buChar char="•"/>
            </a:pPr>
            <a:r>
              <a:rPr lang="en-US" dirty="0" smtClean="0"/>
              <a:t>Background on the Common Core State Standards Initiative</a:t>
            </a:r>
          </a:p>
          <a:p>
            <a:pPr marL="342900" indent="-342900">
              <a:buFont typeface="Arial" pitchFamily="34" charset="0"/>
              <a:buChar char="•"/>
            </a:pPr>
            <a:r>
              <a:rPr lang="en-US" dirty="0" smtClean="0"/>
              <a:t>English Language Arts and Literacy Standards</a:t>
            </a:r>
          </a:p>
          <a:p>
            <a:pPr marL="1085850" lvl="1" indent="-342900"/>
            <a:r>
              <a:rPr lang="en-US" dirty="0" smtClean="0"/>
              <a:t>Major Shifts</a:t>
            </a:r>
          </a:p>
          <a:p>
            <a:pPr marL="1085850" lvl="1" indent="-342900"/>
            <a:r>
              <a:rPr lang="en-US" dirty="0" smtClean="0"/>
              <a:t>Rationale</a:t>
            </a:r>
          </a:p>
          <a:p>
            <a:pPr marL="1085850" lvl="1" indent="-342900"/>
            <a:r>
              <a:rPr lang="en-US" dirty="0" smtClean="0"/>
              <a:t>Implications for teacher preparation</a:t>
            </a:r>
            <a:endParaRPr lang="en-US" dirty="0"/>
          </a:p>
          <a:p>
            <a:pPr marL="342900" indent="-342900">
              <a:buFont typeface="Arial" pitchFamily="34" charset="0"/>
              <a:buChar char="•"/>
            </a:pPr>
            <a:r>
              <a:rPr lang="en-US" dirty="0" smtClean="0"/>
              <a:t>Mathematics Standards</a:t>
            </a:r>
          </a:p>
          <a:p>
            <a:pPr marL="1085850" lvl="1" indent="-342900"/>
            <a:r>
              <a:rPr lang="en-US" dirty="0"/>
              <a:t>Major Shifts</a:t>
            </a:r>
          </a:p>
          <a:p>
            <a:pPr marL="1085850" lvl="1" indent="-342900"/>
            <a:r>
              <a:rPr lang="en-US" dirty="0"/>
              <a:t>Rationale</a:t>
            </a:r>
          </a:p>
          <a:p>
            <a:pPr marL="1085850" lvl="1" indent="-342900"/>
            <a:r>
              <a:rPr lang="en-US" dirty="0"/>
              <a:t>Implications for teacher preparation</a:t>
            </a:r>
          </a:p>
          <a:p>
            <a:pPr marL="342900" indent="-342900">
              <a:buFont typeface="Arial" pitchFamily="34" charset="0"/>
              <a:buChar char="•"/>
            </a:pPr>
            <a:r>
              <a:rPr lang="en-US" dirty="0" smtClean="0"/>
              <a:t>Overview of Consortia Assessments and Other Implications</a:t>
            </a:r>
          </a:p>
        </p:txBody>
      </p:sp>
      <p:sp>
        <p:nvSpPr>
          <p:cNvPr id="4" name="Slide Number Placeholder 3"/>
          <p:cNvSpPr>
            <a:spLocks noGrp="1"/>
          </p:cNvSpPr>
          <p:nvPr>
            <p:ph type="sldNum" sz="quarter" idx="12"/>
          </p:nvPr>
        </p:nvSpPr>
        <p:spPr/>
        <p:txBody>
          <a:bodyPr/>
          <a:lstStyle/>
          <a:p>
            <a:fld id="{D5D39032-14E0-4AE3-8053-D9A3E931DA40}" type="slidenum">
              <a:rPr lang="en-US" smtClean="0"/>
              <a:pPr/>
              <a:t>2</a:t>
            </a:fld>
            <a:endParaRPr lang="en-US" dirty="0"/>
          </a:p>
        </p:txBody>
      </p:sp>
    </p:spTree>
    <p:extLst>
      <p:ext uri="{BB962C8B-B14F-4D97-AF65-F5344CB8AC3E}">
        <p14:creationId xmlns:p14="http://schemas.microsoft.com/office/powerpoint/2010/main" val="2579212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12775" y="228600"/>
            <a:ext cx="8153400" cy="990600"/>
          </a:xfrm>
        </p:spPr>
        <p:txBody>
          <a:bodyPr>
            <a:normAutofit fontScale="90000"/>
          </a:bodyPr>
          <a:lstStyle/>
          <a:p>
            <a:r>
              <a:rPr lang="en-US" sz="3200" b="1" smtClean="0">
                <a:solidFill>
                  <a:srgbClr val="C00000"/>
                </a:solidFill>
              </a:rPr>
              <a:t>Coherence</a:t>
            </a:r>
            <a:r>
              <a:rPr lang="en-US" sz="3200" smtClean="0"/>
              <a:t>: </a:t>
            </a:r>
            <a:r>
              <a:rPr lang="en-US" sz="3200" smtClean="0">
                <a:solidFill>
                  <a:srgbClr val="00B0F0"/>
                </a:solidFill>
              </a:rPr>
              <a:t>Link</a:t>
            </a:r>
            <a:r>
              <a:rPr lang="en-US" sz="3200" smtClean="0"/>
              <a:t> to major topics within grades</a:t>
            </a:r>
          </a:p>
        </p:txBody>
      </p:sp>
      <p:pic>
        <p:nvPicPr>
          <p:cNvPr id="23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50" y="2262703"/>
            <a:ext cx="855345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Box 26"/>
          <p:cNvSpPr txBox="1">
            <a:spLocks noChangeArrowheads="1"/>
          </p:cNvSpPr>
          <p:nvPr/>
        </p:nvSpPr>
        <p:spPr bwMode="auto">
          <a:xfrm>
            <a:off x="514350" y="1658938"/>
            <a:ext cx="4878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ea typeface="MS PGothic" pitchFamily="34" charset="-128"/>
              </a:defRPr>
            </a:lvl1pPr>
            <a:lvl2pPr marL="742950" indent="-285750">
              <a:defRPr>
                <a:solidFill>
                  <a:schemeClr val="tx1"/>
                </a:solidFill>
                <a:latin typeface="Tw Cen MT" pitchFamily="34" charset="0"/>
                <a:ea typeface="MS PGothic" pitchFamily="34" charset="-128"/>
              </a:defRPr>
            </a:lvl2pPr>
            <a:lvl3pPr marL="1143000" indent="-228600">
              <a:defRPr>
                <a:solidFill>
                  <a:schemeClr val="tx1"/>
                </a:solidFill>
                <a:latin typeface="Tw Cen MT" pitchFamily="34" charset="0"/>
                <a:ea typeface="MS PGothic" pitchFamily="34" charset="-128"/>
              </a:defRPr>
            </a:lvl3pPr>
            <a:lvl4pPr marL="1600200" indent="-228600">
              <a:defRPr>
                <a:solidFill>
                  <a:schemeClr val="tx1"/>
                </a:solidFill>
                <a:latin typeface="Tw Cen MT" pitchFamily="34" charset="0"/>
                <a:ea typeface="MS PGothic" pitchFamily="34" charset="-128"/>
              </a:defRPr>
            </a:lvl4pPr>
            <a:lvl5pPr marL="2057400" indent="-228600">
              <a:defRPr>
                <a:solidFill>
                  <a:schemeClr val="tx1"/>
                </a:solidFill>
                <a:latin typeface="Tw Cen MT" pitchFamily="34" charset="0"/>
                <a:ea typeface="MS PGothic" pitchFamily="34" charset="-128"/>
              </a:defRPr>
            </a:lvl5pPr>
            <a:lvl6pPr marL="2514600" indent="-228600" fontAlgn="base">
              <a:spcBef>
                <a:spcPct val="0"/>
              </a:spcBef>
              <a:spcAft>
                <a:spcPct val="0"/>
              </a:spcAft>
              <a:defRPr>
                <a:solidFill>
                  <a:schemeClr val="tx1"/>
                </a:solidFill>
                <a:latin typeface="Tw Cen MT" pitchFamily="34" charset="0"/>
                <a:ea typeface="MS PGothic" pitchFamily="34" charset="-128"/>
              </a:defRPr>
            </a:lvl6pPr>
            <a:lvl7pPr marL="2971800" indent="-228600" fontAlgn="base">
              <a:spcBef>
                <a:spcPct val="0"/>
              </a:spcBef>
              <a:spcAft>
                <a:spcPct val="0"/>
              </a:spcAft>
              <a:defRPr>
                <a:solidFill>
                  <a:schemeClr val="tx1"/>
                </a:solidFill>
                <a:latin typeface="Tw Cen MT" pitchFamily="34" charset="0"/>
                <a:ea typeface="MS PGothic" pitchFamily="34" charset="-128"/>
              </a:defRPr>
            </a:lvl7pPr>
            <a:lvl8pPr marL="3429000" indent="-228600" fontAlgn="base">
              <a:spcBef>
                <a:spcPct val="0"/>
              </a:spcBef>
              <a:spcAft>
                <a:spcPct val="0"/>
              </a:spcAft>
              <a:defRPr>
                <a:solidFill>
                  <a:schemeClr val="tx1"/>
                </a:solidFill>
                <a:latin typeface="Tw Cen MT" pitchFamily="34" charset="0"/>
                <a:ea typeface="MS PGothic" pitchFamily="34" charset="-128"/>
              </a:defRPr>
            </a:lvl8pPr>
            <a:lvl9pPr marL="3886200" indent="-228600" fontAlgn="base">
              <a:spcBef>
                <a:spcPct val="0"/>
              </a:spcBef>
              <a:spcAft>
                <a:spcPct val="0"/>
              </a:spcAft>
              <a:defRPr>
                <a:solidFill>
                  <a:schemeClr val="tx1"/>
                </a:solidFill>
                <a:latin typeface="Tw Cen MT" pitchFamily="34" charset="0"/>
                <a:ea typeface="MS PGothic" pitchFamily="34" charset="-128"/>
              </a:defRPr>
            </a:lvl9pPr>
          </a:lstStyle>
          <a:p>
            <a:r>
              <a:rPr lang="en-US" sz="2400" i="1" dirty="0"/>
              <a:t>Example: Geometric measurement</a:t>
            </a:r>
          </a:p>
        </p:txBody>
      </p:sp>
      <p:sp>
        <p:nvSpPr>
          <p:cNvPr id="23556" name="TextBox 27"/>
          <p:cNvSpPr txBox="1">
            <a:spLocks noChangeArrowheads="1"/>
          </p:cNvSpPr>
          <p:nvPr/>
        </p:nvSpPr>
        <p:spPr bwMode="auto">
          <a:xfrm>
            <a:off x="6464300" y="3932238"/>
            <a:ext cx="215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ea typeface="MS PGothic" pitchFamily="34" charset="-128"/>
              </a:defRPr>
            </a:lvl1pPr>
            <a:lvl2pPr marL="742950" indent="-285750">
              <a:defRPr>
                <a:solidFill>
                  <a:schemeClr val="tx1"/>
                </a:solidFill>
                <a:latin typeface="Tw Cen MT" pitchFamily="34" charset="0"/>
                <a:ea typeface="MS PGothic" pitchFamily="34" charset="-128"/>
              </a:defRPr>
            </a:lvl2pPr>
            <a:lvl3pPr marL="1143000" indent="-228600">
              <a:defRPr>
                <a:solidFill>
                  <a:schemeClr val="tx1"/>
                </a:solidFill>
                <a:latin typeface="Tw Cen MT" pitchFamily="34" charset="0"/>
                <a:ea typeface="MS PGothic" pitchFamily="34" charset="-128"/>
              </a:defRPr>
            </a:lvl3pPr>
            <a:lvl4pPr marL="1600200" indent="-228600">
              <a:defRPr>
                <a:solidFill>
                  <a:schemeClr val="tx1"/>
                </a:solidFill>
                <a:latin typeface="Tw Cen MT" pitchFamily="34" charset="0"/>
                <a:ea typeface="MS PGothic" pitchFamily="34" charset="-128"/>
              </a:defRPr>
            </a:lvl4pPr>
            <a:lvl5pPr marL="2057400" indent="-228600">
              <a:defRPr>
                <a:solidFill>
                  <a:schemeClr val="tx1"/>
                </a:solidFill>
                <a:latin typeface="Tw Cen MT" pitchFamily="34" charset="0"/>
                <a:ea typeface="MS PGothic" pitchFamily="34" charset="-128"/>
              </a:defRPr>
            </a:lvl5pPr>
            <a:lvl6pPr marL="2514600" indent="-228600" fontAlgn="base">
              <a:spcBef>
                <a:spcPct val="0"/>
              </a:spcBef>
              <a:spcAft>
                <a:spcPct val="0"/>
              </a:spcAft>
              <a:defRPr>
                <a:solidFill>
                  <a:schemeClr val="tx1"/>
                </a:solidFill>
                <a:latin typeface="Tw Cen MT" pitchFamily="34" charset="0"/>
                <a:ea typeface="MS PGothic" pitchFamily="34" charset="-128"/>
              </a:defRPr>
            </a:lvl6pPr>
            <a:lvl7pPr marL="2971800" indent="-228600" fontAlgn="base">
              <a:spcBef>
                <a:spcPct val="0"/>
              </a:spcBef>
              <a:spcAft>
                <a:spcPct val="0"/>
              </a:spcAft>
              <a:defRPr>
                <a:solidFill>
                  <a:schemeClr val="tx1"/>
                </a:solidFill>
                <a:latin typeface="Tw Cen MT" pitchFamily="34" charset="0"/>
                <a:ea typeface="MS PGothic" pitchFamily="34" charset="-128"/>
              </a:defRPr>
            </a:lvl7pPr>
            <a:lvl8pPr marL="3429000" indent="-228600" fontAlgn="base">
              <a:spcBef>
                <a:spcPct val="0"/>
              </a:spcBef>
              <a:spcAft>
                <a:spcPct val="0"/>
              </a:spcAft>
              <a:defRPr>
                <a:solidFill>
                  <a:schemeClr val="tx1"/>
                </a:solidFill>
                <a:latin typeface="Tw Cen MT" pitchFamily="34" charset="0"/>
                <a:ea typeface="MS PGothic" pitchFamily="34" charset="-128"/>
              </a:defRPr>
            </a:lvl8pPr>
            <a:lvl9pPr marL="3886200" indent="-228600" fontAlgn="base">
              <a:spcBef>
                <a:spcPct val="0"/>
              </a:spcBef>
              <a:spcAft>
                <a:spcPct val="0"/>
              </a:spcAft>
              <a:defRPr>
                <a:solidFill>
                  <a:schemeClr val="tx1"/>
                </a:solidFill>
                <a:latin typeface="Tw Cen MT" pitchFamily="34" charset="0"/>
                <a:ea typeface="MS PGothic" pitchFamily="34" charset="-128"/>
              </a:defRPr>
            </a:lvl9pPr>
          </a:lstStyle>
          <a:p>
            <a:r>
              <a:rPr lang="en-US" sz="2000"/>
              <a:t>3.MD, third cluster</a:t>
            </a:r>
          </a:p>
        </p:txBody>
      </p:sp>
      <p:cxnSp>
        <p:nvCxnSpPr>
          <p:cNvPr id="30" name="Straight Connector 29"/>
          <p:cNvCxnSpPr/>
          <p:nvPr/>
        </p:nvCxnSpPr>
        <p:spPr>
          <a:xfrm>
            <a:off x="7543800" y="2695699"/>
            <a:ext cx="1219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52463" y="3048000"/>
            <a:ext cx="474027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678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pPr fontAlgn="auto">
              <a:spcAft>
                <a:spcPts val="0"/>
              </a:spcAft>
              <a:defRPr/>
            </a:pPr>
            <a:r>
              <a:rPr lang="en-US" dirty="0" smtClean="0">
                <a:ea typeface="+mj-ea"/>
              </a:rPr>
              <a:t>Mathematics:  3 shifts</a:t>
            </a:r>
            <a:br>
              <a:rPr lang="en-US" dirty="0" smtClean="0">
                <a:ea typeface="+mj-ea"/>
              </a:rPr>
            </a:br>
            <a:r>
              <a:rPr lang="en-US" i="1" dirty="0" smtClean="0">
                <a:ea typeface="+mj-ea"/>
              </a:rPr>
              <a:t>The What</a:t>
            </a:r>
            <a:endParaRPr lang="en-US" dirty="0">
              <a:ea typeface="+mj-ea"/>
            </a:endParaRPr>
          </a:p>
        </p:txBody>
      </p:sp>
      <p:sp>
        <p:nvSpPr>
          <p:cNvPr id="16386" name="Content Placeholder 2"/>
          <p:cNvSpPr>
            <a:spLocks noGrp="1"/>
          </p:cNvSpPr>
          <p:nvPr>
            <p:ph sz="quarter" idx="1"/>
          </p:nvPr>
        </p:nvSpPr>
        <p:spPr>
          <a:xfrm>
            <a:off x="609600" y="1752600"/>
            <a:ext cx="8305800" cy="5105400"/>
          </a:xfrm>
        </p:spPr>
        <p:txBody>
          <a:bodyPr/>
          <a:lstStyle/>
          <a:p>
            <a:pPr marL="514350" indent="-514350">
              <a:spcBef>
                <a:spcPts val="2400"/>
              </a:spcBef>
              <a:buFont typeface="Tw Cen MT" pitchFamily="34" charset="0"/>
              <a:buAutoNum type="arabicPeriod"/>
            </a:pPr>
            <a:r>
              <a:rPr lang="en-US" b="1" smtClean="0"/>
              <a:t>Focus:  </a:t>
            </a:r>
            <a:r>
              <a:rPr lang="en-US" smtClean="0"/>
              <a:t>Focus strongly where the standards focus.</a:t>
            </a:r>
            <a:br>
              <a:rPr lang="en-US" smtClean="0"/>
            </a:br>
            <a:endParaRPr lang="en-US" smtClean="0"/>
          </a:p>
          <a:p>
            <a:pPr marL="514350" indent="-514350">
              <a:buFont typeface="Tw Cen MT" pitchFamily="34" charset="0"/>
              <a:buAutoNum type="arabicPeriod"/>
            </a:pPr>
            <a:r>
              <a:rPr lang="en-US" b="1" smtClean="0"/>
              <a:t>Coherence</a:t>
            </a:r>
            <a:r>
              <a:rPr lang="en-US" smtClean="0"/>
              <a:t>: </a:t>
            </a:r>
            <a:r>
              <a:rPr lang="en-US" b="1" smtClean="0"/>
              <a:t>Think</a:t>
            </a:r>
            <a:r>
              <a:rPr lang="en-US" smtClean="0"/>
              <a:t> across grades, and </a:t>
            </a:r>
            <a:r>
              <a:rPr lang="en-US" b="1" smtClean="0"/>
              <a:t>link </a:t>
            </a:r>
            <a:r>
              <a:rPr lang="en-US" smtClean="0"/>
              <a:t>to major topics </a:t>
            </a:r>
            <a:br>
              <a:rPr lang="en-US" smtClean="0"/>
            </a:br>
            <a:endParaRPr lang="en-US" smtClean="0"/>
          </a:p>
          <a:p>
            <a:pPr marL="514350" indent="-514350">
              <a:buFont typeface="Tw Cen MT" pitchFamily="34" charset="0"/>
              <a:buAutoNum type="arabicPeriod"/>
            </a:pPr>
            <a:r>
              <a:rPr lang="en-US" b="1" smtClean="0"/>
              <a:t>Rigor: </a:t>
            </a:r>
            <a:r>
              <a:rPr lang="en-US" smtClean="0"/>
              <a:t>In major topics, pursue </a:t>
            </a:r>
            <a:r>
              <a:rPr lang="en-US" b="1" smtClean="0"/>
              <a:t>conceptual understanding, </a:t>
            </a:r>
            <a:r>
              <a:rPr lang="en-US" smtClean="0"/>
              <a:t>procedural skill and </a:t>
            </a:r>
            <a:r>
              <a:rPr lang="en-US" b="1" smtClean="0"/>
              <a:t>fluency, </a:t>
            </a:r>
            <a:r>
              <a:rPr lang="en-US" smtClean="0"/>
              <a:t>and</a:t>
            </a:r>
            <a:r>
              <a:rPr lang="en-US" b="1" smtClean="0"/>
              <a:t> application</a:t>
            </a:r>
            <a:endParaRPr lang="en-US" smtClean="0"/>
          </a:p>
        </p:txBody>
      </p:sp>
    </p:spTree>
    <p:extLst>
      <p:ext uri="{BB962C8B-B14F-4D97-AF65-F5344CB8AC3E}">
        <p14:creationId xmlns:p14="http://schemas.microsoft.com/office/powerpoint/2010/main" val="53231203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304800" y="76200"/>
            <a:ext cx="9144000" cy="1219200"/>
          </a:xfrm>
        </p:spPr>
        <p:txBody>
          <a:bodyPr>
            <a:noAutofit/>
          </a:bodyPr>
          <a:lstStyle/>
          <a:p>
            <a:r>
              <a:rPr lang="en-US" sz="2400" i="1" dirty="0" smtClean="0"/>
              <a:t>The Why: </a:t>
            </a:r>
            <a:r>
              <a:rPr lang="en-US" sz="2400" dirty="0" smtClean="0"/>
              <a:t>Shift Three  </a:t>
            </a:r>
            <a:br>
              <a:rPr lang="en-US" sz="2400" dirty="0" smtClean="0"/>
            </a:br>
            <a:r>
              <a:rPr lang="en-US" sz="2400" b="1" dirty="0" smtClean="0">
                <a:solidFill>
                  <a:srgbClr val="C00000"/>
                </a:solidFill>
              </a:rPr>
              <a:t>Rigor</a:t>
            </a:r>
            <a:r>
              <a:rPr lang="en-US" sz="2400" dirty="0" smtClean="0">
                <a:solidFill>
                  <a:schemeClr val="accent1"/>
                </a:solidFill>
              </a:rPr>
              <a:t>  </a:t>
            </a:r>
            <a:r>
              <a:rPr lang="en-US" sz="2400" dirty="0" smtClean="0"/>
              <a:t>In major topics, pursue conceptual understanding, procedural skill and fluency, and application</a:t>
            </a:r>
          </a:p>
        </p:txBody>
      </p:sp>
      <p:sp>
        <p:nvSpPr>
          <p:cNvPr id="24578" name="Content Placeholder 2"/>
          <p:cNvSpPr>
            <a:spLocks noGrp="1"/>
          </p:cNvSpPr>
          <p:nvPr>
            <p:ph sz="quarter" idx="1"/>
          </p:nvPr>
        </p:nvSpPr>
        <p:spPr>
          <a:xfrm>
            <a:off x="457200" y="1676400"/>
            <a:ext cx="8229600" cy="3840163"/>
          </a:xfrm>
        </p:spPr>
        <p:txBody>
          <a:bodyPr/>
          <a:lstStyle/>
          <a:p>
            <a:r>
              <a:rPr lang="en-US" dirty="0" smtClean="0"/>
              <a:t>The CCSSM require a balance of:</a:t>
            </a:r>
          </a:p>
          <a:p>
            <a:pPr lvl="1"/>
            <a:r>
              <a:rPr lang="en-US" dirty="0" smtClean="0"/>
              <a:t>Solid conceptual understanding</a:t>
            </a:r>
          </a:p>
          <a:p>
            <a:pPr lvl="1"/>
            <a:r>
              <a:rPr lang="en-US" dirty="0" smtClean="0"/>
              <a:t>Procedural skill and fluency</a:t>
            </a:r>
          </a:p>
          <a:p>
            <a:pPr lvl="1"/>
            <a:r>
              <a:rPr lang="en-US" dirty="0" smtClean="0"/>
              <a:t>Application of skills in problem solving situations</a:t>
            </a:r>
          </a:p>
          <a:p>
            <a:pPr lvl="1"/>
            <a:endParaRPr lang="en-US" dirty="0" smtClean="0"/>
          </a:p>
          <a:p>
            <a:r>
              <a:rPr lang="en-US" dirty="0" smtClean="0"/>
              <a:t>This requires equal intensity in time, activities, and resources in pursuit of all three</a:t>
            </a:r>
          </a:p>
        </p:txBody>
      </p:sp>
    </p:spTree>
    <p:extLst>
      <p:ext uri="{BB962C8B-B14F-4D97-AF65-F5344CB8AC3E}">
        <p14:creationId xmlns:p14="http://schemas.microsoft.com/office/powerpoint/2010/main" val="474587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685800" y="1066800"/>
          <a:ext cx="7696200" cy="5143818"/>
        </p:xfrm>
        <a:graphic>
          <a:graphicData uri="http://schemas.openxmlformats.org/drawingml/2006/table">
            <a:tbl>
              <a:tblPr/>
              <a:tblGrid>
                <a:gridCol w="1693863"/>
                <a:gridCol w="6002337"/>
              </a:tblGrid>
              <a:tr h="720725">
                <a:tc>
                  <a:txBody>
                    <a:bodyPr/>
                    <a:lstStyle/>
                    <a:p>
                      <a:pPr marL="228600" marR="0" lvl="0" indent="-22860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Grade</a:t>
                      </a:r>
                      <a:endParaRPr kumimoji="0" lang="en-US" sz="2000" b="1" i="0" u="none" strike="noStrike" cap="none" normalizeH="0" baseline="0" dirty="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Priorities in Support of Rich Instruction and Expectations of Fluency and Conceptual Understanding</a:t>
                      </a:r>
                      <a:endParaRPr kumimoji="0" lang="en-US" sz="2000" b="1" i="0" u="none" strike="noStrike" cap="none" normalizeH="0" baseline="0" dirty="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K–2</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Addition and subtraction, measurement using whole number quantities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3–5</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Multiplication and division of whole numbers and fractions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6</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Ratios and proportional reasoning; early expressions and equations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r h="735013">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7</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Ratios and proportional reasoning; arithmetic of rational numbers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r>
              <a:tr h="10572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8</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endPar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Linear algebra</a:t>
                      </a:r>
                    </a:p>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endPar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bl>
          </a:graphicData>
        </a:graphic>
      </p:graphicFrame>
      <p:sp>
        <p:nvSpPr>
          <p:cNvPr id="25624" name="TextBox 4"/>
          <p:cNvSpPr txBox="1">
            <a:spLocks noChangeArrowheads="1"/>
          </p:cNvSpPr>
          <p:nvPr/>
        </p:nvSpPr>
        <p:spPr bwMode="auto">
          <a:xfrm>
            <a:off x="533400" y="228600"/>
            <a:ext cx="7696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ea typeface="MS PGothic" pitchFamily="34" charset="-128"/>
              </a:defRPr>
            </a:lvl1pPr>
            <a:lvl2pPr marL="742950" indent="-285750">
              <a:defRPr>
                <a:solidFill>
                  <a:schemeClr val="tx1"/>
                </a:solidFill>
                <a:latin typeface="Tw Cen MT" pitchFamily="34" charset="0"/>
                <a:ea typeface="MS PGothic" pitchFamily="34" charset="-128"/>
              </a:defRPr>
            </a:lvl2pPr>
            <a:lvl3pPr marL="1143000" indent="-228600">
              <a:defRPr>
                <a:solidFill>
                  <a:schemeClr val="tx1"/>
                </a:solidFill>
                <a:latin typeface="Tw Cen MT" pitchFamily="34" charset="0"/>
                <a:ea typeface="MS PGothic" pitchFamily="34" charset="-128"/>
              </a:defRPr>
            </a:lvl3pPr>
            <a:lvl4pPr marL="1600200" indent="-228600">
              <a:defRPr>
                <a:solidFill>
                  <a:schemeClr val="tx1"/>
                </a:solidFill>
                <a:latin typeface="Tw Cen MT" pitchFamily="34" charset="0"/>
                <a:ea typeface="MS PGothic" pitchFamily="34" charset="-128"/>
              </a:defRPr>
            </a:lvl4pPr>
            <a:lvl5pPr marL="2057400" indent="-228600">
              <a:defRPr>
                <a:solidFill>
                  <a:schemeClr val="tx1"/>
                </a:solidFill>
                <a:latin typeface="Tw Cen MT" pitchFamily="34" charset="0"/>
                <a:ea typeface="MS PGothic" pitchFamily="34" charset="-128"/>
              </a:defRPr>
            </a:lvl5pPr>
            <a:lvl6pPr marL="2514600" indent="-228600" fontAlgn="base">
              <a:spcBef>
                <a:spcPct val="0"/>
              </a:spcBef>
              <a:spcAft>
                <a:spcPct val="0"/>
              </a:spcAft>
              <a:defRPr>
                <a:solidFill>
                  <a:schemeClr val="tx1"/>
                </a:solidFill>
                <a:latin typeface="Tw Cen MT" pitchFamily="34" charset="0"/>
                <a:ea typeface="MS PGothic" pitchFamily="34" charset="-128"/>
              </a:defRPr>
            </a:lvl6pPr>
            <a:lvl7pPr marL="2971800" indent="-228600" fontAlgn="base">
              <a:spcBef>
                <a:spcPct val="0"/>
              </a:spcBef>
              <a:spcAft>
                <a:spcPct val="0"/>
              </a:spcAft>
              <a:defRPr>
                <a:solidFill>
                  <a:schemeClr val="tx1"/>
                </a:solidFill>
                <a:latin typeface="Tw Cen MT" pitchFamily="34" charset="0"/>
                <a:ea typeface="MS PGothic" pitchFamily="34" charset="-128"/>
              </a:defRPr>
            </a:lvl7pPr>
            <a:lvl8pPr marL="3429000" indent="-228600" fontAlgn="base">
              <a:spcBef>
                <a:spcPct val="0"/>
              </a:spcBef>
              <a:spcAft>
                <a:spcPct val="0"/>
              </a:spcAft>
              <a:defRPr>
                <a:solidFill>
                  <a:schemeClr val="tx1"/>
                </a:solidFill>
                <a:latin typeface="Tw Cen MT" pitchFamily="34" charset="0"/>
                <a:ea typeface="MS PGothic" pitchFamily="34" charset="-128"/>
              </a:defRPr>
            </a:lvl8pPr>
            <a:lvl9pPr marL="3886200" indent="-228600" fontAlgn="base">
              <a:spcBef>
                <a:spcPct val="0"/>
              </a:spcBef>
              <a:spcAft>
                <a:spcPct val="0"/>
              </a:spcAft>
              <a:defRPr>
                <a:solidFill>
                  <a:schemeClr val="tx1"/>
                </a:solidFill>
                <a:latin typeface="Tw Cen MT" pitchFamily="34" charset="0"/>
                <a:ea typeface="MS PGothic" pitchFamily="34" charset="-128"/>
              </a:defRPr>
            </a:lvl9pPr>
          </a:lstStyle>
          <a:p>
            <a:pPr algn="ctr"/>
            <a:r>
              <a:rPr lang="en-US" sz="4000"/>
              <a:t>Priorities in Mathematics</a:t>
            </a:r>
          </a:p>
        </p:txBody>
      </p:sp>
    </p:spTree>
    <p:extLst>
      <p:ext uri="{BB962C8B-B14F-4D97-AF65-F5344CB8AC3E}">
        <p14:creationId xmlns:p14="http://schemas.microsoft.com/office/powerpoint/2010/main" val="283097213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12775" y="228600"/>
            <a:ext cx="8153400" cy="990600"/>
          </a:xfrm>
        </p:spPr>
        <p:txBody>
          <a:bodyPr/>
          <a:lstStyle/>
          <a:p>
            <a:pPr algn="ctr"/>
            <a:r>
              <a:rPr lang="en-US" smtClean="0"/>
              <a:t>Required Fluencies in K-6</a:t>
            </a:r>
          </a:p>
        </p:txBody>
      </p:sp>
      <p:graphicFrame>
        <p:nvGraphicFramePr>
          <p:cNvPr id="4" name="Content Placeholder 3"/>
          <p:cNvGraphicFramePr>
            <a:graphicFrameLocks noGrp="1"/>
          </p:cNvGraphicFramePr>
          <p:nvPr>
            <p:ph idx="1"/>
          </p:nvPr>
        </p:nvGraphicFramePr>
        <p:xfrm>
          <a:off x="381000" y="1447800"/>
          <a:ext cx="8305800" cy="4694369"/>
        </p:xfrm>
        <a:graphic>
          <a:graphicData uri="http://schemas.openxmlformats.org/drawingml/2006/table">
            <a:tbl>
              <a:tblPr firstRow="1" bandRow="1">
                <a:tableStyleId>{85BE263C-DBD7-4A20-BB59-AAB30ACAA65A}</a:tableStyleId>
              </a:tblPr>
              <a:tblGrid>
                <a:gridCol w="1038225"/>
                <a:gridCol w="1226993"/>
                <a:gridCol w="6040582"/>
              </a:tblGrid>
              <a:tr h="450921">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a:solidFill>
                            <a:schemeClr val="tx1">
                              <a:lumMod val="75000"/>
                            </a:schemeClr>
                          </a:solidFill>
                          <a:latin typeface="Calibri"/>
                          <a:ea typeface="Calibri"/>
                          <a:cs typeface="Arial"/>
                        </a:rPr>
                        <a:t>Grade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smtClean="0">
                          <a:solidFill>
                            <a:schemeClr val="tx1">
                              <a:lumMod val="75000"/>
                            </a:schemeClr>
                          </a:solidFill>
                          <a:latin typeface="Calibri"/>
                          <a:ea typeface="Calibri"/>
                          <a:cs typeface="Arial"/>
                        </a:rPr>
                        <a:t>Standard</a:t>
                      </a:r>
                      <a:endParaRPr kumimoji="0" lang="en-US" sz="2000" b="1" kern="1200" dirty="0">
                        <a:solidFill>
                          <a:schemeClr val="tx1">
                            <a:lumMod val="75000"/>
                          </a:schemeClr>
                        </a:solidFill>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a:solidFill>
                            <a:schemeClr val="tx1">
                              <a:lumMod val="75000"/>
                            </a:schemeClr>
                          </a:solidFill>
                          <a:latin typeface="Calibri"/>
                          <a:ea typeface="Calibri"/>
                          <a:cs typeface="Arial"/>
                        </a:rPr>
                        <a:t>Required Fluency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K</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K.OA.5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5</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1</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1.OA.6</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10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1859">
                <a:tc>
                  <a:txBody>
                    <a:bodyPr/>
                    <a:lstStyle/>
                    <a:p>
                      <a:pPr marL="0" marR="0" indent="0" algn="ctr">
                        <a:lnSpc>
                          <a:spcPct val="115000"/>
                        </a:lnSpc>
                        <a:spcBef>
                          <a:spcPts val="200"/>
                        </a:spcBef>
                        <a:spcAft>
                          <a:spcPts val="200"/>
                        </a:spcAft>
                        <a:tabLst>
                          <a:tab pos="228600" algn="l"/>
                          <a:tab pos="457200" algn="l"/>
                        </a:tabLst>
                      </a:pPr>
                      <a:r>
                        <a:rPr lang="en-US" sz="1800" dirty="0"/>
                        <a:t>2</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2.OA.2</a:t>
                      </a:r>
                    </a:p>
                    <a:p>
                      <a:pPr marL="0" marR="0" indent="0" algn="ctr">
                        <a:lnSpc>
                          <a:spcPct val="115000"/>
                        </a:lnSpc>
                        <a:spcBef>
                          <a:spcPts val="200"/>
                        </a:spcBef>
                        <a:spcAft>
                          <a:spcPts val="200"/>
                        </a:spcAft>
                        <a:tabLst>
                          <a:tab pos="228600" algn="l"/>
                          <a:tab pos="457200" algn="l"/>
                        </a:tabLst>
                      </a:pPr>
                      <a:r>
                        <a:rPr lang="en-US" sz="1800" dirty="0" smtClean="0"/>
                        <a:t>2.NBT.5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a:t>
                      </a:r>
                      <a:r>
                        <a:rPr lang="en-US" sz="1800" dirty="0" smtClean="0"/>
                        <a:t>20 (know single-digit sums from memory)</a:t>
                      </a:r>
                      <a:endParaRPr lang="en-US" sz="1800" dirty="0"/>
                    </a:p>
                    <a:p>
                      <a:pPr marL="0" marR="0" indent="0">
                        <a:lnSpc>
                          <a:spcPct val="115000"/>
                        </a:lnSpc>
                        <a:spcBef>
                          <a:spcPts val="200"/>
                        </a:spcBef>
                        <a:spcAft>
                          <a:spcPts val="200"/>
                        </a:spcAft>
                        <a:tabLst>
                          <a:tab pos="228600" algn="l"/>
                          <a:tab pos="457200" algn="l"/>
                        </a:tabLst>
                      </a:pPr>
                      <a:r>
                        <a:rPr lang="en-US" sz="1800" dirty="0"/>
                        <a:t>Add/subtract within </a:t>
                      </a:r>
                      <a:r>
                        <a:rPr lang="en-US" sz="1800" dirty="0" smtClean="0"/>
                        <a:t>100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7073">
                <a:tc>
                  <a:txBody>
                    <a:bodyPr/>
                    <a:lstStyle/>
                    <a:p>
                      <a:pPr marL="0" marR="0" indent="0" algn="ctr">
                        <a:lnSpc>
                          <a:spcPct val="115000"/>
                        </a:lnSpc>
                        <a:spcBef>
                          <a:spcPts val="200"/>
                        </a:spcBef>
                        <a:spcAft>
                          <a:spcPts val="200"/>
                        </a:spcAft>
                        <a:tabLst>
                          <a:tab pos="228600" algn="l"/>
                          <a:tab pos="457200" algn="l"/>
                        </a:tabLst>
                      </a:pPr>
                      <a:r>
                        <a:rPr lang="en-US" sz="1800" dirty="0"/>
                        <a:t>3</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3.OA.7</a:t>
                      </a:r>
                    </a:p>
                    <a:p>
                      <a:pPr marL="0" marR="0" indent="0" algn="ctr">
                        <a:lnSpc>
                          <a:spcPct val="115000"/>
                        </a:lnSpc>
                        <a:spcBef>
                          <a:spcPts val="200"/>
                        </a:spcBef>
                        <a:spcAft>
                          <a:spcPts val="200"/>
                        </a:spcAft>
                        <a:tabLst>
                          <a:tab pos="228600" algn="l"/>
                          <a:tab pos="457200" algn="l"/>
                        </a:tabLst>
                      </a:pPr>
                      <a:r>
                        <a:rPr lang="en-US" sz="1800" dirty="0" smtClean="0"/>
                        <a:t>3.NBT.2</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Multiply/divide within </a:t>
                      </a:r>
                      <a:r>
                        <a:rPr lang="en-US" sz="1800" dirty="0" smtClean="0"/>
                        <a:t>100 (know single-digit products from memory)</a:t>
                      </a:r>
                      <a:endParaRPr lang="en-US" sz="1800" dirty="0"/>
                    </a:p>
                    <a:p>
                      <a:pPr marL="0" marR="0" indent="0">
                        <a:lnSpc>
                          <a:spcPct val="115000"/>
                        </a:lnSpc>
                        <a:spcBef>
                          <a:spcPts val="200"/>
                        </a:spcBef>
                        <a:spcAft>
                          <a:spcPts val="200"/>
                        </a:spcAft>
                        <a:tabLst>
                          <a:tab pos="228600" algn="l"/>
                          <a:tab pos="457200" algn="l"/>
                        </a:tabLst>
                      </a:pPr>
                      <a:r>
                        <a:rPr lang="en-US" sz="1800" dirty="0"/>
                        <a:t>Add/subtract within 1000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4</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4.NBT.4</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1,000,000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5</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5.NBT.5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Multi-digit multiplication</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701">
                <a:tc>
                  <a:txBody>
                    <a:bodyPr/>
                    <a:lstStyle/>
                    <a:p>
                      <a:pPr marL="0" marR="0" indent="0" algn="ctr">
                        <a:lnSpc>
                          <a:spcPct val="115000"/>
                        </a:lnSpc>
                        <a:spcBef>
                          <a:spcPts val="200"/>
                        </a:spcBef>
                        <a:spcAft>
                          <a:spcPts val="200"/>
                        </a:spcAft>
                        <a:tabLst>
                          <a:tab pos="228600" algn="l"/>
                          <a:tab pos="457200" algn="l"/>
                        </a:tabLst>
                      </a:pPr>
                      <a:r>
                        <a:rPr lang="en-US" sz="1800" dirty="0"/>
                        <a:t>6</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6.NS.2,3</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Multi-digit division</a:t>
                      </a:r>
                    </a:p>
                    <a:p>
                      <a:pPr marL="0" marR="0" indent="0">
                        <a:lnSpc>
                          <a:spcPct val="115000"/>
                        </a:lnSpc>
                        <a:spcBef>
                          <a:spcPts val="200"/>
                        </a:spcBef>
                        <a:spcAft>
                          <a:spcPts val="200"/>
                        </a:spcAft>
                        <a:tabLst>
                          <a:tab pos="228600" algn="l"/>
                          <a:tab pos="457200" algn="l"/>
                        </a:tabLst>
                      </a:pPr>
                      <a:r>
                        <a:rPr lang="en-US" sz="1800" dirty="0"/>
                        <a:t>Multi-digit decimal operations</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940747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914400"/>
          </a:xfrm>
        </p:spPr>
        <p:txBody>
          <a:bodyPr/>
          <a:lstStyle/>
          <a:p>
            <a:r>
              <a:rPr lang="en-US" dirty="0" smtClean="0"/>
              <a:t>Mathematical Practices</a:t>
            </a:r>
            <a:endParaRPr lang="en-US" dirty="0"/>
          </a:p>
        </p:txBody>
      </p:sp>
      <p:sp>
        <p:nvSpPr>
          <p:cNvPr id="3" name="Content Placeholder 2"/>
          <p:cNvSpPr>
            <a:spLocks noGrp="1"/>
          </p:cNvSpPr>
          <p:nvPr>
            <p:ph sz="quarter" idx="1"/>
          </p:nvPr>
        </p:nvSpPr>
        <p:spPr>
          <a:xfrm>
            <a:off x="457204" y="1447800"/>
            <a:ext cx="8229600" cy="5105400"/>
          </a:xfrm>
        </p:spPr>
        <p:txBody>
          <a:bodyPr>
            <a:normAutofit fontScale="92500" lnSpcReduction="10000"/>
          </a:bodyPr>
          <a:lstStyle/>
          <a:p>
            <a:pPr>
              <a:spcBef>
                <a:spcPts val="1200"/>
              </a:spcBef>
              <a:buClr>
                <a:srgbClr val="002060"/>
              </a:buClr>
              <a:buFont typeface="+mj-lt"/>
              <a:buAutoNum type="arabicPeriod"/>
              <a:tabLst>
                <a:tab pos="463550" algn="l"/>
              </a:tabLst>
            </a:pPr>
            <a:r>
              <a:rPr lang="en-US" sz="2800" dirty="0" smtClean="0"/>
              <a:t>	Make </a:t>
            </a:r>
            <a:r>
              <a:rPr lang="en-US" sz="2800" dirty="0" smtClean="0"/>
              <a:t>sense of problems and persevere in solving </a:t>
            </a:r>
            <a:r>
              <a:rPr lang="en-US" sz="2800" dirty="0" smtClean="0"/>
              <a:t>	them</a:t>
            </a:r>
            <a:r>
              <a:rPr lang="en-US" sz="2800" dirty="0" smtClean="0"/>
              <a:t>.</a:t>
            </a:r>
          </a:p>
          <a:p>
            <a:pPr>
              <a:spcBef>
                <a:spcPts val="1200"/>
              </a:spcBef>
              <a:buClr>
                <a:srgbClr val="002060"/>
              </a:buClr>
              <a:buFont typeface="+mj-lt"/>
              <a:buAutoNum type="arabicPeriod"/>
              <a:tabLst>
                <a:tab pos="511175" algn="l"/>
              </a:tabLst>
            </a:pPr>
            <a:r>
              <a:rPr lang="en-US" sz="2800" dirty="0" smtClean="0"/>
              <a:t>	Reason </a:t>
            </a:r>
            <a:r>
              <a:rPr lang="en-US" sz="2800" dirty="0" smtClean="0"/>
              <a:t>abstractly and quantitatively.</a:t>
            </a:r>
          </a:p>
          <a:p>
            <a:pPr>
              <a:spcBef>
                <a:spcPts val="1200"/>
              </a:spcBef>
              <a:buClr>
                <a:srgbClr val="002060"/>
              </a:buClr>
              <a:buFont typeface="+mj-lt"/>
              <a:buAutoNum type="arabicPeriod"/>
              <a:tabLst>
                <a:tab pos="511175" algn="l"/>
              </a:tabLst>
            </a:pPr>
            <a:r>
              <a:rPr lang="en-US" sz="2800" dirty="0" smtClean="0"/>
              <a:t>	Construct </a:t>
            </a:r>
            <a:r>
              <a:rPr lang="en-US" sz="2800" dirty="0" smtClean="0"/>
              <a:t>viable arguments and critique the </a:t>
            </a:r>
            <a:r>
              <a:rPr lang="en-US" sz="2800" dirty="0" smtClean="0"/>
              <a:t>	reasoning </a:t>
            </a:r>
            <a:r>
              <a:rPr lang="en-US" sz="2800" dirty="0" smtClean="0"/>
              <a:t>of others.</a:t>
            </a:r>
          </a:p>
          <a:p>
            <a:pPr>
              <a:spcBef>
                <a:spcPts val="1200"/>
              </a:spcBef>
              <a:buClr>
                <a:srgbClr val="002060"/>
              </a:buClr>
              <a:buFont typeface="+mj-lt"/>
              <a:buAutoNum type="arabicPeriod"/>
              <a:tabLst>
                <a:tab pos="511175" algn="l"/>
              </a:tabLst>
            </a:pPr>
            <a:r>
              <a:rPr lang="en-US" sz="2800" dirty="0" smtClean="0"/>
              <a:t>	Model </a:t>
            </a:r>
            <a:r>
              <a:rPr lang="en-US" sz="2800" dirty="0" smtClean="0"/>
              <a:t>with mathematics.</a:t>
            </a:r>
          </a:p>
          <a:p>
            <a:pPr>
              <a:spcBef>
                <a:spcPts val="1200"/>
              </a:spcBef>
              <a:buClr>
                <a:srgbClr val="002060"/>
              </a:buClr>
              <a:buFont typeface="+mj-lt"/>
              <a:buAutoNum type="arabicPeriod"/>
              <a:tabLst>
                <a:tab pos="511175" algn="l"/>
              </a:tabLst>
            </a:pPr>
            <a:r>
              <a:rPr lang="en-US" sz="2800" dirty="0" smtClean="0"/>
              <a:t>	Use </a:t>
            </a:r>
            <a:r>
              <a:rPr lang="en-US" sz="2800" dirty="0" smtClean="0"/>
              <a:t>appropriate tools strategically.</a:t>
            </a:r>
          </a:p>
          <a:p>
            <a:pPr>
              <a:spcBef>
                <a:spcPts val="1200"/>
              </a:spcBef>
              <a:buClr>
                <a:srgbClr val="002060"/>
              </a:buClr>
              <a:buFont typeface="+mj-lt"/>
              <a:buAutoNum type="arabicPeriod"/>
              <a:tabLst>
                <a:tab pos="511175" algn="l"/>
              </a:tabLst>
            </a:pPr>
            <a:r>
              <a:rPr lang="en-US" sz="2800" dirty="0" smtClean="0"/>
              <a:t>	Attend </a:t>
            </a:r>
            <a:r>
              <a:rPr lang="en-US" sz="2800" dirty="0" smtClean="0"/>
              <a:t>to precision.</a:t>
            </a:r>
          </a:p>
          <a:p>
            <a:pPr>
              <a:spcBef>
                <a:spcPts val="1200"/>
              </a:spcBef>
              <a:buClr>
                <a:srgbClr val="002060"/>
              </a:buClr>
              <a:buFont typeface="+mj-lt"/>
              <a:buAutoNum type="arabicPeriod"/>
              <a:tabLst>
                <a:tab pos="511175" algn="l"/>
              </a:tabLst>
            </a:pPr>
            <a:r>
              <a:rPr lang="en-US" sz="2800" dirty="0" smtClean="0"/>
              <a:t>	Look </a:t>
            </a:r>
            <a:r>
              <a:rPr lang="en-US" sz="2800" dirty="0" smtClean="0"/>
              <a:t>for and make use of structure.</a:t>
            </a:r>
          </a:p>
          <a:p>
            <a:pPr>
              <a:spcBef>
                <a:spcPts val="1200"/>
              </a:spcBef>
              <a:buClr>
                <a:srgbClr val="002060"/>
              </a:buClr>
              <a:buFont typeface="+mj-lt"/>
              <a:buAutoNum type="arabicPeriod"/>
              <a:tabLst>
                <a:tab pos="511175" algn="l"/>
              </a:tabLst>
            </a:pPr>
            <a:r>
              <a:rPr lang="en-US" sz="2800" dirty="0" smtClean="0"/>
              <a:t>	Look </a:t>
            </a:r>
            <a:r>
              <a:rPr lang="en-US" sz="2800" dirty="0" smtClean="0"/>
              <a:t>for and express regularity in repeated reasoning.</a:t>
            </a:r>
          </a:p>
          <a:p>
            <a:pPr>
              <a:buNone/>
            </a:pPr>
            <a:endParaRPr lang="en-US" dirty="0"/>
          </a:p>
        </p:txBody>
      </p:sp>
      <p:sp>
        <p:nvSpPr>
          <p:cNvPr id="4" name="Rectangle 3"/>
          <p:cNvSpPr/>
          <p:nvPr/>
        </p:nvSpPr>
        <p:spPr>
          <a:xfrm rot="19452484">
            <a:off x="887341" y="2967335"/>
            <a:ext cx="736932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solidFill>
                  <a:srgbClr val="FF0000"/>
                </a:solidFill>
                <a:effectLst>
                  <a:outerShdw blurRad="80000" dist="40000" dir="5040000" algn="tl">
                    <a:srgbClr val="000000">
                      <a:alpha val="30000"/>
                    </a:srgbClr>
                  </a:outerShdw>
                </a:effectLst>
              </a:rPr>
              <a:t>Don’t Bureaucratize</a:t>
            </a:r>
            <a:endParaRPr lang="en-US" sz="5400" b="1" cap="none" spc="0" dirty="0">
              <a:ln w="11430"/>
              <a:solidFill>
                <a:srgbClr val="FF00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85052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2"/>
          <p:cNvSpPr>
            <a:spLocks noGrp="1"/>
          </p:cNvSpPr>
          <p:nvPr>
            <p:ph type="title"/>
          </p:nvPr>
        </p:nvSpPr>
        <p:spPr>
          <a:xfrm>
            <a:off x="457200" y="228600"/>
            <a:ext cx="8308975" cy="990600"/>
          </a:xfrm>
        </p:spPr>
        <p:txBody>
          <a:bodyPr/>
          <a:lstStyle/>
          <a:p>
            <a:r>
              <a:rPr lang="en-US" dirty="0" smtClean="0"/>
              <a:t>General Notes about Implementation</a:t>
            </a:r>
            <a:endParaRPr lang="en-US" dirty="0" smtClean="0"/>
          </a:p>
        </p:txBody>
      </p:sp>
      <p:sp>
        <p:nvSpPr>
          <p:cNvPr id="2" name="Content Placeholder 1"/>
          <p:cNvSpPr>
            <a:spLocks noGrp="1"/>
          </p:cNvSpPr>
          <p:nvPr>
            <p:ph sz="quarter" idx="1"/>
          </p:nvPr>
        </p:nvSpPr>
        <p:spPr>
          <a:xfrm>
            <a:off x="457200" y="1600200"/>
            <a:ext cx="8308975" cy="4800600"/>
          </a:xfrm>
        </p:spPr>
        <p:txBody>
          <a:bodyPr>
            <a:normAutofit/>
          </a:bodyPr>
          <a:lstStyle/>
          <a:p>
            <a:pPr marL="342900" indent="-342900" fontAlgn="auto">
              <a:spcAft>
                <a:spcPts val="0"/>
              </a:spcAft>
              <a:buFont typeface="Arial" pitchFamily="34" charset="0"/>
              <a:buChar char="•"/>
              <a:defRPr/>
            </a:pPr>
            <a:r>
              <a:rPr lang="en-US" dirty="0" smtClean="0">
                <a:ea typeface="+mn-ea"/>
              </a:rPr>
              <a:t>The CCSS uses an eraser and pen and provides time and space to focus on doing fewer things </a:t>
            </a:r>
            <a:r>
              <a:rPr lang="en-US" dirty="0" smtClean="0">
                <a:ea typeface="+mn-ea"/>
              </a:rPr>
              <a:t>better</a:t>
            </a:r>
            <a:br>
              <a:rPr lang="en-US" dirty="0" smtClean="0">
                <a:ea typeface="+mn-ea"/>
              </a:rPr>
            </a:br>
            <a:endParaRPr lang="en-US" dirty="0" smtClean="0">
              <a:ea typeface="+mn-ea"/>
            </a:endParaRPr>
          </a:p>
          <a:p>
            <a:pPr marL="342900" indent="-342900" fontAlgn="auto">
              <a:spcAft>
                <a:spcPts val="0"/>
              </a:spcAft>
              <a:buFont typeface="Arial" pitchFamily="34" charset="0"/>
              <a:buChar char="•"/>
              <a:defRPr/>
            </a:pPr>
            <a:r>
              <a:rPr lang="en-US" dirty="0" smtClean="0">
                <a:ea typeface="+mn-ea"/>
              </a:rPr>
              <a:t>Implementation of the CCSS must be integrated into other efforts of educational improvement, not one more </a:t>
            </a:r>
            <a:r>
              <a:rPr lang="en-US" dirty="0" smtClean="0">
                <a:ea typeface="+mn-ea"/>
              </a:rPr>
              <a:t>thing</a:t>
            </a:r>
            <a:br>
              <a:rPr lang="en-US" dirty="0" smtClean="0">
                <a:ea typeface="+mn-ea"/>
              </a:rPr>
            </a:br>
            <a:endParaRPr lang="en-US" dirty="0" smtClean="0">
              <a:ea typeface="+mn-ea"/>
            </a:endParaRPr>
          </a:p>
          <a:p>
            <a:pPr marL="342900" indent="-342900" fontAlgn="auto">
              <a:spcAft>
                <a:spcPts val="0"/>
              </a:spcAft>
              <a:buFont typeface="Arial" pitchFamily="34" charset="0"/>
              <a:buChar char="•"/>
              <a:defRPr/>
            </a:pPr>
            <a:r>
              <a:rPr lang="en-US" dirty="0" smtClean="0">
                <a:ea typeface="+mn-ea"/>
              </a:rPr>
              <a:t>Commit to a small number of metrics that address </a:t>
            </a:r>
          </a:p>
          <a:p>
            <a:pPr marL="640080" lvl="1" indent="-274320" fontAlgn="auto">
              <a:spcAft>
                <a:spcPts val="0"/>
              </a:spcAft>
              <a:buFont typeface="Wingdings 2"/>
              <a:buChar char=""/>
              <a:defRPr/>
            </a:pPr>
            <a:r>
              <a:rPr lang="en-US" dirty="0" smtClean="0">
                <a:ea typeface="+mn-ea"/>
              </a:rPr>
              <a:t>Teacher Practice and Knowledge</a:t>
            </a:r>
          </a:p>
          <a:p>
            <a:pPr marL="640080" lvl="1" indent="-274320" fontAlgn="auto">
              <a:spcAft>
                <a:spcPts val="0"/>
              </a:spcAft>
              <a:buFont typeface="Wingdings 2"/>
              <a:buChar char=""/>
              <a:defRPr/>
            </a:pPr>
            <a:r>
              <a:rPr lang="en-US" dirty="0" smtClean="0">
                <a:ea typeface="+mn-ea"/>
              </a:rPr>
              <a:t>Instructional Materials and Resources</a:t>
            </a:r>
          </a:p>
          <a:p>
            <a:pPr marL="640080" lvl="1" indent="-274320" fontAlgn="auto">
              <a:spcAft>
                <a:spcPts val="0"/>
              </a:spcAft>
              <a:buFont typeface="Wingdings 2"/>
              <a:buChar char=""/>
              <a:defRPr/>
            </a:pPr>
            <a:r>
              <a:rPr lang="en-US" dirty="0" smtClean="0">
                <a:ea typeface="+mn-ea"/>
              </a:rPr>
              <a:t>Student Work</a:t>
            </a:r>
          </a:p>
          <a:p>
            <a:pPr marL="109728" indent="0" fontAlgn="auto">
              <a:spcAft>
                <a:spcPts val="0"/>
              </a:spcAft>
              <a:buFont typeface="Wingdings"/>
              <a:buNone/>
              <a:defRPr/>
            </a:pPr>
            <a:endParaRPr lang="en-US" dirty="0" smtClean="0">
              <a:ea typeface="+mn-ea"/>
            </a:endParaRPr>
          </a:p>
          <a:p>
            <a:pPr marL="320040" indent="-320040" fontAlgn="auto">
              <a:spcAft>
                <a:spcPts val="0"/>
              </a:spcAft>
              <a:buFont typeface="Wingdings"/>
              <a:buChar char=""/>
              <a:defRPr/>
            </a:pPr>
            <a:endParaRPr lang="en-US" dirty="0" smtClean="0">
              <a:ea typeface="+mn-ea"/>
            </a:endParaRPr>
          </a:p>
          <a:p>
            <a:pPr marL="320040" indent="-320040" fontAlgn="auto">
              <a:spcAft>
                <a:spcPts val="0"/>
              </a:spcAft>
              <a:buFont typeface="Wingdings"/>
              <a:buChar char=""/>
              <a:defRPr/>
            </a:pPr>
            <a:endParaRPr lang="en-US" dirty="0">
              <a:ea typeface="+mn-ea"/>
            </a:endParaRPr>
          </a:p>
        </p:txBody>
      </p:sp>
    </p:spTree>
    <p:extLst>
      <p:ext uri="{BB962C8B-B14F-4D97-AF65-F5344CB8AC3E}">
        <p14:creationId xmlns:p14="http://schemas.microsoft.com/office/powerpoint/2010/main" val="1916206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49250" y="1828800"/>
            <a:ext cx="7880350" cy="3429000"/>
          </a:xfrm>
        </p:spPr>
        <p:txBody>
          <a:bodyPr>
            <a:normAutofit fontScale="55000" lnSpcReduction="20000"/>
          </a:bodyPr>
          <a:lstStyle/>
          <a:p>
            <a:pPr marL="571500" indent="-571500" fontAlgn="auto">
              <a:spcAft>
                <a:spcPts val="0"/>
              </a:spcAft>
              <a:buFont typeface="Arial" pitchFamily="34" charset="0"/>
              <a:buChar char="•"/>
              <a:defRPr/>
            </a:pPr>
            <a:r>
              <a:rPr lang="en-US" sz="4400" dirty="0" smtClean="0">
                <a:solidFill>
                  <a:schemeClr val="accent4">
                    <a:lumMod val="75000"/>
                  </a:schemeClr>
                </a:solidFill>
                <a:ea typeface="+mn-ea"/>
                <a:hlinkClick r:id="rId2"/>
              </a:rPr>
              <a:t>www.achievethecore.org</a:t>
            </a:r>
            <a:r>
              <a:rPr lang="en-US" sz="4400" dirty="0" smtClean="0">
                <a:solidFill>
                  <a:schemeClr val="accent4">
                    <a:lumMod val="75000"/>
                  </a:schemeClr>
                </a:solidFill>
                <a:ea typeface="+mn-ea"/>
              </a:rPr>
              <a:t/>
            </a:r>
            <a:br>
              <a:rPr lang="en-US" sz="4400" dirty="0" smtClean="0">
                <a:solidFill>
                  <a:schemeClr val="accent4">
                    <a:lumMod val="75000"/>
                  </a:schemeClr>
                </a:solidFill>
                <a:ea typeface="+mn-ea"/>
              </a:rPr>
            </a:br>
            <a:endParaRPr lang="en-US" sz="4400" dirty="0" smtClean="0">
              <a:solidFill>
                <a:schemeClr val="accent4">
                  <a:lumMod val="75000"/>
                </a:schemeClr>
              </a:solidFill>
              <a:ea typeface="+mn-ea"/>
            </a:endParaRPr>
          </a:p>
          <a:p>
            <a:pPr marL="571500" indent="-571500" fontAlgn="auto">
              <a:spcAft>
                <a:spcPts val="0"/>
              </a:spcAft>
              <a:buFont typeface="Arial" pitchFamily="34" charset="0"/>
              <a:buChar char="•"/>
              <a:defRPr/>
            </a:pPr>
            <a:r>
              <a:rPr lang="en-US" sz="4400" dirty="0" smtClean="0">
                <a:solidFill>
                  <a:schemeClr val="accent4">
                    <a:lumMod val="75000"/>
                  </a:schemeClr>
                </a:solidFill>
                <a:ea typeface="+mn-ea"/>
                <a:hlinkClick r:id="rId3"/>
              </a:rPr>
              <a:t>www.pta.org/4446.htm</a:t>
            </a:r>
            <a:r>
              <a:rPr lang="en-US" sz="4400" dirty="0" smtClean="0">
                <a:solidFill>
                  <a:schemeClr val="accent4">
                    <a:lumMod val="75000"/>
                  </a:schemeClr>
                </a:solidFill>
                <a:ea typeface="+mn-ea"/>
              </a:rPr>
              <a:t/>
            </a:r>
            <a:br>
              <a:rPr lang="en-US" sz="4400" dirty="0" smtClean="0">
                <a:solidFill>
                  <a:schemeClr val="accent4">
                    <a:lumMod val="75000"/>
                  </a:schemeClr>
                </a:solidFill>
                <a:ea typeface="+mn-ea"/>
              </a:rPr>
            </a:br>
            <a:endParaRPr lang="en-US" sz="4400" dirty="0" smtClean="0">
              <a:solidFill>
                <a:schemeClr val="accent4">
                  <a:lumMod val="75000"/>
                </a:schemeClr>
              </a:solidFill>
              <a:ea typeface="+mn-ea"/>
            </a:endParaRPr>
          </a:p>
          <a:p>
            <a:pPr marL="571500" indent="-571500">
              <a:buFont typeface="Arial" pitchFamily="34" charset="0"/>
              <a:buChar char="•"/>
              <a:defRPr/>
            </a:pPr>
            <a:r>
              <a:rPr lang="en-US" sz="4400" dirty="0">
                <a:solidFill>
                  <a:schemeClr val="accent4">
                    <a:lumMod val="75000"/>
                  </a:schemeClr>
                </a:solidFill>
                <a:hlinkClick r:id="rId4"/>
              </a:rPr>
              <a:t>http://www.cgcs.org/domain/36</a:t>
            </a:r>
            <a:endParaRPr lang="en-US" sz="4400" dirty="0">
              <a:solidFill>
                <a:schemeClr val="accent4">
                  <a:lumMod val="75000"/>
                </a:schemeClr>
              </a:solidFill>
            </a:endParaRPr>
          </a:p>
          <a:p>
            <a:pPr marL="681228" indent="-571500" fontAlgn="auto">
              <a:spcAft>
                <a:spcPts val="0"/>
              </a:spcAft>
              <a:buFont typeface="Arial" pitchFamily="34" charset="0"/>
              <a:buChar char="•"/>
              <a:defRPr/>
            </a:pPr>
            <a:endParaRPr lang="en-US" sz="4400" dirty="0" smtClean="0">
              <a:solidFill>
                <a:schemeClr val="accent4">
                  <a:lumMod val="75000"/>
                </a:schemeClr>
              </a:solidFill>
              <a:ea typeface="+mn-ea"/>
            </a:endParaRPr>
          </a:p>
          <a:p>
            <a:pPr marL="571500" indent="-571500" fontAlgn="auto">
              <a:spcAft>
                <a:spcPts val="0"/>
              </a:spcAft>
              <a:buFont typeface="Arial" pitchFamily="34" charset="0"/>
              <a:buChar char="•"/>
              <a:defRPr/>
            </a:pPr>
            <a:r>
              <a:rPr lang="en-US" sz="4400" dirty="0" smtClean="0">
                <a:solidFill>
                  <a:schemeClr val="accent4">
                    <a:lumMod val="75000"/>
                  </a:schemeClr>
                </a:solidFill>
                <a:ea typeface="+mn-ea"/>
                <a:hlinkClick r:id="rId5"/>
              </a:rPr>
              <a:t>http://</a:t>
            </a:r>
            <a:r>
              <a:rPr lang="en-US" sz="4400" dirty="0" smtClean="0">
                <a:solidFill>
                  <a:schemeClr val="accent4">
                    <a:lumMod val="75000"/>
                  </a:schemeClr>
                </a:solidFill>
                <a:ea typeface="+mn-ea"/>
                <a:hlinkClick r:id="rId5"/>
              </a:rPr>
              <a:t>parcconline.org/parcc-content-frameworks</a:t>
            </a:r>
            <a:r>
              <a:rPr lang="en-US" sz="4400" dirty="0" smtClean="0">
                <a:solidFill>
                  <a:schemeClr val="accent4">
                    <a:lumMod val="75000"/>
                  </a:schemeClr>
                </a:solidFill>
                <a:ea typeface="+mn-ea"/>
              </a:rPr>
              <a:t/>
            </a:r>
            <a:br>
              <a:rPr lang="en-US" sz="4400" dirty="0" smtClean="0">
                <a:solidFill>
                  <a:schemeClr val="accent4">
                    <a:lumMod val="75000"/>
                  </a:schemeClr>
                </a:solidFill>
                <a:ea typeface="+mn-ea"/>
              </a:rPr>
            </a:br>
            <a:endParaRPr lang="en-US" sz="4400" dirty="0" smtClean="0">
              <a:solidFill>
                <a:schemeClr val="accent4">
                  <a:lumMod val="75000"/>
                </a:schemeClr>
              </a:solidFill>
              <a:ea typeface="+mn-ea"/>
            </a:endParaRPr>
          </a:p>
          <a:p>
            <a:pPr marL="571500" indent="-571500" fontAlgn="auto">
              <a:spcAft>
                <a:spcPts val="0"/>
              </a:spcAft>
              <a:buFont typeface="Arial" pitchFamily="34" charset="0"/>
              <a:buChar char="•"/>
              <a:defRPr/>
            </a:pPr>
            <a:r>
              <a:rPr lang="en-US" sz="4400" dirty="0" smtClean="0">
                <a:solidFill>
                  <a:schemeClr val="accent4">
                    <a:lumMod val="75000"/>
                  </a:schemeClr>
                </a:solidFill>
                <a:hlinkClick r:id="rId6"/>
              </a:rPr>
              <a:t>www.Illustrativemathematics.org</a:t>
            </a:r>
            <a:r>
              <a:rPr lang="en-US" sz="4400" dirty="0" smtClean="0">
                <a:solidFill>
                  <a:schemeClr val="accent4">
                    <a:lumMod val="75000"/>
                  </a:schemeClr>
                </a:solidFill>
              </a:rPr>
              <a:t> </a:t>
            </a:r>
            <a:r>
              <a:rPr lang="en-US" sz="4400" dirty="0">
                <a:solidFill>
                  <a:schemeClr val="accent4">
                    <a:lumMod val="75000"/>
                  </a:schemeClr>
                </a:solidFill>
              </a:rPr>
              <a:t/>
            </a:r>
            <a:br>
              <a:rPr lang="en-US" sz="4400" dirty="0">
                <a:solidFill>
                  <a:schemeClr val="accent4">
                    <a:lumMod val="75000"/>
                  </a:schemeClr>
                </a:solidFill>
              </a:rPr>
            </a:br>
            <a:endParaRPr lang="en-US" sz="4400" dirty="0" smtClean="0">
              <a:solidFill>
                <a:schemeClr val="accent4">
                  <a:lumMod val="75000"/>
                </a:schemeClr>
              </a:solidFill>
              <a:ea typeface="+mn-ea"/>
            </a:endParaRPr>
          </a:p>
          <a:p>
            <a:pPr marL="320040" indent="-320040" fontAlgn="auto">
              <a:spcAft>
                <a:spcPts val="0"/>
              </a:spcAft>
              <a:buFont typeface="Wingdings"/>
              <a:buChar char=""/>
              <a:defRPr/>
            </a:pPr>
            <a:endParaRPr lang="en-US" dirty="0" smtClean="0">
              <a:ea typeface="+mn-ea"/>
            </a:endParaRPr>
          </a:p>
          <a:p>
            <a:pPr marL="320040" indent="-320040" fontAlgn="auto">
              <a:spcAft>
                <a:spcPts val="0"/>
              </a:spcAft>
              <a:buFont typeface="Wingdings"/>
              <a:buChar char=""/>
              <a:defRPr/>
            </a:pPr>
            <a:endParaRPr lang="en-US" dirty="0" smtClean="0">
              <a:ea typeface="+mn-ea"/>
            </a:endParaRPr>
          </a:p>
          <a:p>
            <a:pPr marL="320040" indent="-320040" fontAlgn="auto">
              <a:spcAft>
                <a:spcPts val="0"/>
              </a:spcAft>
              <a:buFont typeface="Wingdings"/>
              <a:buChar char=""/>
              <a:defRPr/>
            </a:pPr>
            <a:endParaRPr lang="en-US" dirty="0">
              <a:ea typeface="+mn-ea"/>
            </a:endParaRPr>
          </a:p>
        </p:txBody>
      </p:sp>
      <p:sp>
        <p:nvSpPr>
          <p:cNvPr id="4" name="Title 1"/>
          <p:cNvSpPr txBox="1">
            <a:spLocks/>
          </p:cNvSpPr>
          <p:nvPr/>
        </p:nvSpPr>
        <p:spPr>
          <a:xfrm>
            <a:off x="533400" y="152400"/>
            <a:ext cx="7497763" cy="1143000"/>
          </a:xfrm>
          <a:prstGeom prst="rect">
            <a:avLst/>
          </a:prstGeom>
        </p:spPr>
        <p:txBody>
          <a:bodyPr anchor="ctr">
            <a:normAutofit/>
          </a:bodyPr>
          <a:lstStyle/>
          <a:p>
            <a:pPr fontAlgn="auto">
              <a:spcAft>
                <a:spcPts val="0"/>
              </a:spcAft>
              <a:defRPr/>
            </a:pPr>
            <a:r>
              <a:rPr lang="en-US" sz="4300" dirty="0">
                <a:solidFill>
                  <a:schemeClr val="accent1">
                    <a:lumMod val="75000"/>
                  </a:schemeClr>
                </a:solidFill>
                <a:latin typeface="+mj-lt"/>
                <a:ea typeface="+mj-ea"/>
                <a:cs typeface="+mj-cs"/>
              </a:rPr>
              <a:t>Resources</a:t>
            </a:r>
          </a:p>
        </p:txBody>
      </p:sp>
    </p:spTree>
    <p:extLst>
      <p:ext uri="{BB962C8B-B14F-4D97-AF65-F5344CB8AC3E}">
        <p14:creationId xmlns:p14="http://schemas.microsoft.com/office/powerpoint/2010/main" val="135437886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Achievethecore.org</a:t>
            </a:r>
            <a:br>
              <a:rPr lang="en-US" dirty="0" smtClean="0"/>
            </a:br>
            <a:r>
              <a:rPr lang="en-US" dirty="0" smtClean="0"/>
              <a:t>Twitter handle:  @</a:t>
            </a:r>
            <a:r>
              <a:rPr lang="en-US" dirty="0" err="1" smtClean="0"/>
              <a:t>achievethecore</a:t>
            </a:r>
            <a:endParaRPr lang="en-US" dirty="0"/>
          </a:p>
        </p:txBody>
      </p:sp>
      <p:sp>
        <p:nvSpPr>
          <p:cNvPr id="4" name="Slide Number Placeholder 3"/>
          <p:cNvSpPr>
            <a:spLocks noGrp="1"/>
          </p:cNvSpPr>
          <p:nvPr>
            <p:ph type="sldNum" sz="quarter" idx="12"/>
          </p:nvPr>
        </p:nvSpPr>
        <p:spPr/>
        <p:txBody>
          <a:bodyPr/>
          <a:lstStyle/>
          <a:p>
            <a:fld id="{D5D39032-14E0-4AE3-8053-D9A3E931DA40}" type="slidenum">
              <a:rPr lang="en-US" smtClean="0"/>
              <a:pPr/>
              <a:t>28</a:t>
            </a:fld>
            <a:endParaRPr lang="en-US" dirty="0"/>
          </a:p>
        </p:txBody>
      </p:sp>
      <p:pic>
        <p:nvPicPr>
          <p:cNvPr id="1027" name="Picture 3"/>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t="10156" r="50000" b="28546"/>
          <a:stretch/>
        </p:blipFill>
        <p:spPr bwMode="auto">
          <a:xfrm>
            <a:off x="381000" y="1174667"/>
            <a:ext cx="7772400" cy="5359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08086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752600"/>
            <a:ext cx="6629400" cy="4525963"/>
          </a:xfrm>
        </p:spPr>
        <p:txBody>
          <a:bodyPr anchor="ctr">
            <a:normAutofit/>
          </a:bodyPr>
          <a:lstStyle/>
          <a:p>
            <a:pPr marL="68580" indent="0">
              <a:buNone/>
            </a:pPr>
            <a:r>
              <a:rPr lang="en-US" sz="2800" dirty="0" smtClean="0">
                <a:solidFill>
                  <a:schemeClr val="tx1"/>
                </a:solidFill>
                <a:cs typeface="Century Gothic"/>
              </a:rPr>
              <a:t>PARCC is designed to </a:t>
            </a:r>
            <a:r>
              <a:rPr lang="en-US" sz="2800" i="1" dirty="0" smtClean="0">
                <a:solidFill>
                  <a:schemeClr val="tx1"/>
                </a:solidFill>
                <a:cs typeface="Century Gothic"/>
              </a:rPr>
              <a:t>reward quality instruction aligned to the Standards, </a:t>
            </a:r>
            <a:r>
              <a:rPr lang="en-US" sz="2800" dirty="0" smtClean="0">
                <a:solidFill>
                  <a:schemeClr val="tx1"/>
                </a:solidFill>
                <a:cs typeface="Century Gothic"/>
              </a:rPr>
              <a:t>so the assessment is worthy of preparation rather </a:t>
            </a:r>
            <a:r>
              <a:rPr lang="en-US" sz="2800" dirty="0">
                <a:solidFill>
                  <a:schemeClr val="tx1"/>
                </a:solidFill>
                <a:cs typeface="Century Gothic"/>
              </a:rPr>
              <a:t>than a distraction </a:t>
            </a:r>
            <a:r>
              <a:rPr lang="en-US" sz="2800" dirty="0" smtClean="0">
                <a:solidFill>
                  <a:schemeClr val="tx1"/>
                </a:solidFill>
                <a:cs typeface="Century Gothic"/>
              </a:rPr>
              <a:t>from </a:t>
            </a:r>
            <a:r>
              <a:rPr lang="en-US" sz="2800" dirty="0">
                <a:solidFill>
                  <a:schemeClr val="tx1"/>
                </a:solidFill>
                <a:cs typeface="Century Gothic"/>
              </a:rPr>
              <a:t>good </a:t>
            </a:r>
            <a:r>
              <a:rPr lang="en-US" sz="2800" dirty="0" smtClean="0">
                <a:solidFill>
                  <a:schemeClr val="tx1"/>
                </a:solidFill>
                <a:cs typeface="Century Gothic"/>
              </a:rPr>
              <a:t>work.</a:t>
            </a:r>
            <a:endParaRPr lang="en-US" sz="2800" dirty="0">
              <a:solidFill>
                <a:schemeClr val="tx1"/>
              </a:solidFill>
              <a:cs typeface="Century Gothic"/>
            </a:endParaRPr>
          </a:p>
          <a:p>
            <a:pPr marL="68580" indent="0" algn="ctr">
              <a:buNone/>
            </a:pPr>
            <a:endParaRPr lang="en-US" sz="3600" dirty="0" smtClean="0"/>
          </a:p>
        </p:txBody>
      </p:sp>
      <p:sp>
        <p:nvSpPr>
          <p:cNvPr id="2" name="Title 1"/>
          <p:cNvSpPr>
            <a:spLocks noGrp="1"/>
          </p:cNvSpPr>
          <p:nvPr>
            <p:ph type="title"/>
          </p:nvPr>
        </p:nvSpPr>
        <p:spPr/>
        <p:txBody>
          <a:bodyPr>
            <a:normAutofit/>
          </a:bodyPr>
          <a:lstStyle/>
          <a:p>
            <a:r>
              <a:rPr lang="en-US" dirty="0" smtClean="0">
                <a:latin typeface="+mn-lt"/>
                <a:cs typeface="Century Gothic"/>
              </a:rPr>
              <a:t>PARCC’s Fundamental Advance</a:t>
            </a:r>
            <a:endParaRPr lang="en-US" dirty="0">
              <a:latin typeface="+mn-lt"/>
              <a:cs typeface="Century Gothic"/>
            </a:endParaRPr>
          </a:p>
        </p:txBody>
      </p:sp>
      <p:sp>
        <p:nvSpPr>
          <p:cNvPr id="4" name="Slide Number Placeholder 3"/>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fld id="{DC3274BA-29A2-4A0E-9EE5-05E318F99E58}" type="slidenum">
              <a:rPr lang="en-US" smtClean="0"/>
              <a:pPr/>
              <a:t>29</a:t>
            </a:fld>
            <a:endParaRPr lang="en-US" dirty="0"/>
          </a:p>
        </p:txBody>
      </p:sp>
    </p:spTree>
    <p:extLst>
      <p:ext uri="{BB962C8B-B14F-4D97-AF65-F5344CB8AC3E}">
        <p14:creationId xmlns:p14="http://schemas.microsoft.com/office/powerpoint/2010/main" val="4079980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xfrm>
            <a:off x="609600" y="228600"/>
            <a:ext cx="8229600" cy="1066800"/>
          </a:xfrm>
        </p:spPr>
        <p:txBody>
          <a:bodyPr/>
          <a:lstStyle/>
          <a:p>
            <a:r>
              <a:rPr lang="en-US" dirty="0" smtClean="0"/>
              <a:t>Rationale for the CCSS</a:t>
            </a:r>
            <a:endParaRPr lang="en-US" dirty="0" smtClean="0"/>
          </a:p>
        </p:txBody>
      </p:sp>
      <p:sp>
        <p:nvSpPr>
          <p:cNvPr id="3" name="Content Placeholder 2"/>
          <p:cNvSpPr>
            <a:spLocks noGrp="1"/>
          </p:cNvSpPr>
          <p:nvPr>
            <p:ph sz="quarter" idx="1"/>
          </p:nvPr>
        </p:nvSpPr>
        <p:spPr>
          <a:xfrm>
            <a:off x="381000" y="1371600"/>
            <a:ext cx="8229600" cy="4781550"/>
          </a:xfrm>
        </p:spPr>
        <p:txBody>
          <a:bodyPr>
            <a:normAutofit/>
          </a:bodyPr>
          <a:lstStyle/>
          <a:p>
            <a:pPr marL="342900" indent="-342900" fontAlgn="auto">
              <a:spcAft>
                <a:spcPts val="0"/>
              </a:spcAft>
              <a:buFont typeface="Arial" pitchFamily="34" charset="0"/>
              <a:buChar char="•"/>
              <a:defRPr/>
            </a:pPr>
            <a:r>
              <a:rPr lang="en-US" dirty="0" smtClean="0">
                <a:ea typeface="+mn-ea"/>
              </a:rPr>
              <a:t>Declining US competitiveness with other developed countries</a:t>
            </a:r>
          </a:p>
          <a:p>
            <a:pPr marL="452628" indent="-342900" fontAlgn="auto">
              <a:spcAft>
                <a:spcPts val="0"/>
              </a:spcAft>
              <a:buFont typeface="Arial" pitchFamily="34" charset="0"/>
              <a:buChar char="•"/>
              <a:defRPr/>
            </a:pPr>
            <a:endParaRPr lang="en-US" dirty="0" smtClean="0">
              <a:ea typeface="+mn-ea"/>
            </a:endParaRPr>
          </a:p>
          <a:p>
            <a:pPr marL="342900" indent="-342900" fontAlgn="auto">
              <a:spcAft>
                <a:spcPts val="0"/>
              </a:spcAft>
              <a:buFont typeface="Arial" pitchFamily="34" charset="0"/>
              <a:buChar char="•"/>
              <a:defRPr/>
            </a:pPr>
            <a:r>
              <a:rPr lang="en-US" dirty="0" smtClean="0">
                <a:ea typeface="+mn-ea"/>
              </a:rPr>
              <a:t>High rates of college remediation </a:t>
            </a:r>
            <a:br>
              <a:rPr lang="en-US" dirty="0" smtClean="0">
                <a:ea typeface="+mn-ea"/>
              </a:rPr>
            </a:br>
            <a:endParaRPr lang="en-US" dirty="0" smtClean="0">
              <a:ea typeface="+mn-ea"/>
            </a:endParaRPr>
          </a:p>
          <a:p>
            <a:pPr marL="342900" indent="-342900" fontAlgn="auto">
              <a:spcAft>
                <a:spcPts val="0"/>
              </a:spcAft>
              <a:buFont typeface="Arial" pitchFamily="34" charset="0"/>
              <a:buChar char="•"/>
              <a:defRPr/>
            </a:pPr>
            <a:r>
              <a:rPr lang="en-US" dirty="0" smtClean="0">
                <a:ea typeface="+mn-ea"/>
              </a:rPr>
              <a:t>NAEP performance that is largely flat over the past 40 years in 8</a:t>
            </a:r>
            <a:r>
              <a:rPr lang="en-US" baseline="30000" dirty="0" smtClean="0">
                <a:ea typeface="+mn-ea"/>
              </a:rPr>
              <a:t>th</a:t>
            </a:r>
            <a:r>
              <a:rPr lang="en-US" dirty="0" smtClean="0">
                <a:ea typeface="+mn-ea"/>
              </a:rPr>
              <a:t> grade</a:t>
            </a:r>
          </a:p>
          <a:p>
            <a:pPr marL="708660" lvl="1" indent="-342900">
              <a:defRPr/>
            </a:pPr>
            <a:r>
              <a:rPr lang="en-US" dirty="0" smtClean="0">
                <a:ea typeface="+mn-ea"/>
              </a:rPr>
              <a:t>Slight improvement at the 4</a:t>
            </a:r>
            <a:r>
              <a:rPr lang="en-US" baseline="30000" dirty="0" smtClean="0">
                <a:ea typeface="+mn-ea"/>
              </a:rPr>
              <a:t>th</a:t>
            </a:r>
            <a:r>
              <a:rPr lang="en-US" dirty="0" smtClean="0">
                <a:ea typeface="+mn-ea"/>
              </a:rPr>
              <a:t> grade level</a:t>
            </a:r>
          </a:p>
          <a:p>
            <a:pPr marL="708660" lvl="1" indent="-342900">
              <a:defRPr/>
            </a:pPr>
            <a:r>
              <a:rPr lang="en-US" dirty="0" smtClean="0">
                <a:ea typeface="+mn-ea"/>
              </a:rPr>
              <a:t>Slight decline at the high school level</a:t>
            </a:r>
            <a:br>
              <a:rPr lang="en-US" dirty="0" smtClean="0">
                <a:ea typeface="+mn-ea"/>
              </a:rPr>
            </a:br>
            <a:endParaRPr lang="en-US" dirty="0" smtClean="0">
              <a:ea typeface="+mn-ea"/>
            </a:endParaRPr>
          </a:p>
          <a:p>
            <a:pPr marL="320040" indent="-320040" fontAlgn="auto">
              <a:spcAft>
                <a:spcPts val="0"/>
              </a:spcAft>
              <a:buFont typeface="Wingdings"/>
              <a:buChar char=""/>
              <a:defRPr/>
            </a:pPr>
            <a:endParaRPr lang="en-US" dirty="0" smtClean="0">
              <a:ea typeface="+mn-ea"/>
            </a:endParaRPr>
          </a:p>
          <a:p>
            <a:pPr marL="320040" indent="-320040" fontAlgn="auto">
              <a:spcAft>
                <a:spcPts val="0"/>
              </a:spcAft>
              <a:buFont typeface="Wingdings"/>
              <a:buChar char=""/>
              <a:defRPr/>
            </a:pPr>
            <a:endParaRPr lang="en-US" dirty="0">
              <a:ea typeface="+mn-ea"/>
            </a:endParaRPr>
          </a:p>
        </p:txBody>
      </p:sp>
    </p:spTree>
    <p:extLst>
      <p:ext uri="{BB962C8B-B14F-4D97-AF65-F5344CB8AC3E}">
        <p14:creationId xmlns:p14="http://schemas.microsoft.com/office/powerpoint/2010/main" val="388258463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p:txBody>
          <a:bodyPr>
            <a:normAutofit lnSpcReduction="10000"/>
          </a:bodyPr>
          <a:lstStyle/>
          <a:p>
            <a:pPr marL="525780" indent="-457200">
              <a:lnSpc>
                <a:spcPct val="110000"/>
              </a:lnSpc>
              <a:buFont typeface="Wingdings" pitchFamily="2" charset="2"/>
              <a:buChar char="§"/>
            </a:pPr>
            <a:r>
              <a:rPr lang="en-US" sz="2000" b="1" dirty="0" smtClean="0">
                <a:cs typeface="Century Gothic"/>
              </a:rPr>
              <a:t>Focus</a:t>
            </a:r>
            <a:r>
              <a:rPr lang="en-US" sz="2000" b="1" dirty="0">
                <a:cs typeface="Century Gothic"/>
              </a:rPr>
              <a:t>: </a:t>
            </a:r>
            <a:r>
              <a:rPr lang="en-US" sz="2000" dirty="0" smtClean="0">
                <a:cs typeface="Century Gothic"/>
              </a:rPr>
              <a:t>PARCC </a:t>
            </a:r>
            <a:r>
              <a:rPr lang="en-US" sz="2000" dirty="0">
                <a:cs typeface="Century Gothic"/>
              </a:rPr>
              <a:t>assessments will focus </a:t>
            </a:r>
            <a:r>
              <a:rPr lang="en-US" sz="2000" dirty="0" smtClean="0">
                <a:cs typeface="Century Gothic"/>
              </a:rPr>
              <a:t>strongly on where the Standards focus.  Students will have more time to master concepts at a deeper level</a:t>
            </a:r>
            <a:r>
              <a:rPr lang="en-US" sz="2000" dirty="0" smtClean="0">
                <a:cs typeface="Century Gothic"/>
              </a:rPr>
              <a:t>.</a:t>
            </a:r>
            <a:br>
              <a:rPr lang="en-US" sz="2000" dirty="0" smtClean="0">
                <a:cs typeface="Century Gothic"/>
              </a:rPr>
            </a:br>
            <a:endParaRPr lang="en-US" sz="2000" dirty="0" smtClean="0">
              <a:cs typeface="Century Gothic"/>
            </a:endParaRPr>
          </a:p>
          <a:p>
            <a:pPr marL="525780" indent="-457200">
              <a:lnSpc>
                <a:spcPct val="110000"/>
              </a:lnSpc>
              <a:buFont typeface="Wingdings" pitchFamily="2" charset="2"/>
              <a:buChar char="§"/>
            </a:pPr>
            <a:r>
              <a:rPr lang="en-US" sz="2000" b="1" dirty="0" smtClean="0"/>
              <a:t>Problems </a:t>
            </a:r>
            <a:r>
              <a:rPr lang="en-US" sz="2000" b="1" dirty="0"/>
              <a:t>worth doing</a:t>
            </a:r>
            <a:r>
              <a:rPr lang="en-US" sz="2000" dirty="0"/>
              <a:t>: Multi-step problems, conceptual questions, applications, and substantial procedures will be common, as in an excellent classroom</a:t>
            </a:r>
            <a:r>
              <a:rPr lang="en-US" sz="2000" dirty="0" smtClean="0"/>
              <a:t>.</a:t>
            </a:r>
            <a:br>
              <a:rPr lang="en-US" sz="2000" dirty="0" smtClean="0"/>
            </a:br>
            <a:endParaRPr lang="en-US" sz="2000" dirty="0" smtClean="0"/>
          </a:p>
          <a:p>
            <a:pPr marL="509588" indent="-457200">
              <a:lnSpc>
                <a:spcPct val="110000"/>
              </a:lnSpc>
              <a:buFont typeface="Wingdings" pitchFamily="2" charset="2"/>
              <a:buChar char="§"/>
            </a:pPr>
            <a:r>
              <a:rPr lang="en-US" sz="2000" b="1" dirty="0" smtClean="0">
                <a:solidFill>
                  <a:srgbClr val="000000"/>
                </a:solidFill>
                <a:cs typeface="Century Gothic"/>
              </a:rPr>
              <a:t>Better </a:t>
            </a:r>
            <a:r>
              <a:rPr lang="en-US" sz="2000" b="1" dirty="0">
                <a:solidFill>
                  <a:srgbClr val="000000"/>
                </a:solidFill>
                <a:cs typeface="Century Gothic"/>
              </a:rPr>
              <a:t>Standards Demand Better Questions:</a:t>
            </a:r>
            <a:r>
              <a:rPr lang="en-US" sz="2000" dirty="0">
                <a:cs typeface="Century Gothic"/>
              </a:rPr>
              <a:t> Instead of reusing existing items, PARCC will develop custom items to the </a:t>
            </a:r>
            <a:r>
              <a:rPr lang="en-US" sz="2000" dirty="0" smtClean="0">
                <a:cs typeface="Century Gothic"/>
              </a:rPr>
              <a:t>Standards</a:t>
            </a:r>
            <a:r>
              <a:rPr lang="en-US" sz="2000" dirty="0" smtClean="0">
                <a:cs typeface="Century Gothic"/>
              </a:rPr>
              <a:t>.</a:t>
            </a:r>
            <a:br>
              <a:rPr lang="en-US" sz="2000" dirty="0" smtClean="0">
                <a:cs typeface="Century Gothic"/>
              </a:rPr>
            </a:br>
            <a:endParaRPr lang="en-US" sz="2000" dirty="0" smtClean="0">
              <a:cs typeface="Century Gothic"/>
            </a:endParaRPr>
          </a:p>
          <a:p>
            <a:pPr marL="509588" indent="-457200">
              <a:lnSpc>
                <a:spcPct val="110000"/>
              </a:lnSpc>
              <a:buFont typeface="Wingdings" pitchFamily="2" charset="2"/>
              <a:buChar char="§"/>
            </a:pPr>
            <a:r>
              <a:rPr lang="en-US" sz="2000" b="1" dirty="0" smtClean="0">
                <a:cs typeface="Century Gothic"/>
              </a:rPr>
              <a:t>Fidelity </a:t>
            </a:r>
            <a:r>
              <a:rPr lang="en-US" sz="2000" b="1" dirty="0">
                <a:cs typeface="Century Gothic"/>
              </a:rPr>
              <a:t>to the Standards (now in Teacher’s hands</a:t>
            </a:r>
            <a:r>
              <a:rPr lang="en-US" sz="2000" b="1" dirty="0" smtClean="0">
                <a:cs typeface="Century Gothic"/>
              </a:rPr>
              <a:t>)</a:t>
            </a:r>
            <a:r>
              <a:rPr lang="en-US" sz="2000" dirty="0" smtClean="0">
                <a:cs typeface="Century Gothic"/>
              </a:rPr>
              <a:t>: PARCC </a:t>
            </a:r>
            <a:r>
              <a:rPr lang="en-US" sz="2000" dirty="0">
                <a:cs typeface="Century Gothic"/>
              </a:rPr>
              <a:t>evidences are rooted in the language of the </a:t>
            </a:r>
            <a:r>
              <a:rPr lang="en-US" sz="2000" dirty="0" smtClean="0">
                <a:cs typeface="Century Gothic"/>
              </a:rPr>
              <a:t>Standards so that expectations remain the same in both instructional and assessment settings.</a:t>
            </a:r>
          </a:p>
          <a:p>
            <a:pPr marL="68580" lvl="0" indent="0">
              <a:lnSpc>
                <a:spcPct val="110000"/>
              </a:lnSpc>
              <a:buNone/>
            </a:pPr>
            <a:endParaRPr lang="en-US" sz="2000" dirty="0">
              <a:solidFill>
                <a:schemeClr val="tx1"/>
              </a:solidFill>
              <a:cs typeface="Century Gothic"/>
            </a:endParaRPr>
          </a:p>
        </p:txBody>
      </p:sp>
      <p:sp>
        <p:nvSpPr>
          <p:cNvPr id="115714" name="Rectangle 2"/>
          <p:cNvSpPr>
            <a:spLocks noGrp="1" noChangeArrowheads="1"/>
          </p:cNvSpPr>
          <p:nvPr>
            <p:ph type="title"/>
          </p:nvPr>
        </p:nvSpPr>
        <p:spPr/>
        <p:txBody>
          <a:bodyPr>
            <a:noAutofit/>
          </a:bodyPr>
          <a:lstStyle/>
          <a:p>
            <a:r>
              <a:rPr lang="en-US" dirty="0" smtClean="0">
                <a:cs typeface="Century Gothic"/>
              </a:rPr>
              <a:t>PARCC’s Core Commitments to Mathematics Assessment Quality </a:t>
            </a:r>
            <a:endParaRPr lang="en-US" dirty="0"/>
          </a:p>
        </p:txBody>
      </p:sp>
      <p:sp>
        <p:nvSpPr>
          <p:cNvPr id="2" name="Slide Number Placeholder 1"/>
          <p:cNvSpPr>
            <a:spLocks noGrp="1"/>
          </p:cNvSpPr>
          <p:nvPr>
            <p:ph type="sldNum" sz="quarter" idx="4294967295"/>
          </p:nvPr>
        </p:nvSpPr>
        <p:spPr>
          <a:xfrm>
            <a:off x="2" y="6569078"/>
            <a:ext cx="609600" cy="288925"/>
          </a:xfrm>
          <a:prstGeom prst="rect">
            <a:avLst/>
          </a:prstGeom>
        </p:spPr>
        <p:txBody>
          <a:bodyPr>
            <a:normAutofit fontScale="85000" lnSpcReduction="20000"/>
          </a:bodyPr>
          <a:lstStyle/>
          <a:p>
            <a:fld id="{DC3274BA-29A2-4A0E-9EE5-05E318F99E58}" type="slidenum">
              <a:rPr lang="en-US" smtClean="0"/>
              <a:pPr/>
              <a:t>30</a:t>
            </a:fld>
            <a:endParaRPr lang="en-US" dirty="0"/>
          </a:p>
        </p:txBody>
      </p:sp>
    </p:spTree>
    <p:extLst>
      <p:ext uri="{BB962C8B-B14F-4D97-AF65-F5344CB8AC3E}">
        <p14:creationId xmlns:p14="http://schemas.microsoft.com/office/powerpoint/2010/main" val="8289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25463" indent="-457200">
              <a:lnSpc>
                <a:spcPct val="110000"/>
              </a:lnSpc>
            </a:pPr>
            <a:r>
              <a:rPr lang="en-US" sz="2000" b="1" dirty="0" smtClean="0">
                <a:ea typeface="ＭＳ Ｐゴシック" pitchFamily="34" charset="-128"/>
              </a:rPr>
              <a:t>Texts Worth Reading</a:t>
            </a:r>
            <a:r>
              <a:rPr lang="en-US" sz="2000" dirty="0" smtClean="0">
                <a:ea typeface="ＭＳ Ｐゴシック" pitchFamily="34" charset="-128"/>
              </a:rPr>
              <a:t>: The assessments will use authentic texts worthy of study instead of artificially produced or commissioned passages</a:t>
            </a:r>
            <a:r>
              <a:rPr lang="en-US" altLang="ja-JP" sz="2000" dirty="0" smtClean="0">
                <a:ea typeface="ＭＳ Ｐゴシック" pitchFamily="34" charset="-128"/>
              </a:rPr>
              <a:t>. </a:t>
            </a:r>
            <a:r>
              <a:rPr lang="en-US" altLang="ja-JP" sz="2000" dirty="0" smtClean="0">
                <a:ea typeface="ＭＳ Ｐゴシック" pitchFamily="34" charset="-128"/>
              </a:rPr>
              <a:t/>
            </a:r>
            <a:br>
              <a:rPr lang="en-US" altLang="ja-JP" sz="2000" dirty="0" smtClean="0">
                <a:ea typeface="ＭＳ Ｐゴシック" pitchFamily="34" charset="-128"/>
              </a:rPr>
            </a:br>
            <a:endParaRPr lang="en-US" altLang="ja-JP" sz="2000" dirty="0" smtClean="0">
              <a:ea typeface="ＭＳ Ｐゴシック" pitchFamily="34" charset="-128"/>
            </a:endParaRPr>
          </a:p>
          <a:p>
            <a:pPr marL="525463" indent="-457200">
              <a:lnSpc>
                <a:spcPct val="110000"/>
              </a:lnSpc>
            </a:pPr>
            <a:r>
              <a:rPr lang="en-US" sz="2000" b="1" dirty="0" smtClean="0">
                <a:ea typeface="ＭＳ Ｐゴシック" pitchFamily="34" charset="-128"/>
              </a:rPr>
              <a:t>Questions Worth Answering</a:t>
            </a:r>
            <a:r>
              <a:rPr lang="en-US" sz="2000" dirty="0" smtClean="0">
                <a:ea typeface="ＭＳ Ｐゴシック" pitchFamily="34" charset="-128"/>
              </a:rPr>
              <a:t>: Sequences of questions that draw students into deeper encounters with texts will be the norm (as in an excellent classroom), rather than sets of random questions of varying quality</a:t>
            </a:r>
            <a:r>
              <a:rPr lang="en-US" sz="2000" dirty="0" smtClean="0">
                <a:ea typeface="ＭＳ Ｐゴシック" pitchFamily="34" charset="-128"/>
              </a:rPr>
              <a:t>.</a:t>
            </a:r>
            <a:br>
              <a:rPr lang="en-US" sz="2000" dirty="0" smtClean="0">
                <a:ea typeface="ＭＳ Ｐゴシック" pitchFamily="34" charset="-128"/>
              </a:rPr>
            </a:br>
            <a:endParaRPr lang="en-US" dirty="0" smtClean="0">
              <a:ea typeface="ＭＳ Ｐゴシック" pitchFamily="34" charset="-128"/>
            </a:endParaRPr>
          </a:p>
          <a:p>
            <a:pPr marL="525463" indent="-457200">
              <a:lnSpc>
                <a:spcPct val="110000"/>
              </a:lnSpc>
            </a:pPr>
            <a:r>
              <a:rPr lang="en-US" sz="2000" b="1" dirty="0" smtClean="0">
                <a:solidFill>
                  <a:srgbClr val="000000"/>
                </a:solidFill>
                <a:ea typeface="ＭＳ Ｐゴシック" pitchFamily="34" charset="-128"/>
              </a:rPr>
              <a:t>Better Standards Demand Better Questions:</a:t>
            </a:r>
            <a:r>
              <a:rPr lang="en-US" sz="2000" dirty="0" smtClean="0">
                <a:ea typeface="ＭＳ Ｐゴシック" pitchFamily="34" charset="-128"/>
              </a:rPr>
              <a:t> Instead of reusing existing items, PARCC will develop custom items to the Standards</a:t>
            </a:r>
            <a:r>
              <a:rPr lang="en-US" sz="2000" dirty="0" smtClean="0">
                <a:ea typeface="ＭＳ Ｐゴシック" pitchFamily="34" charset="-128"/>
              </a:rPr>
              <a:t>.</a:t>
            </a:r>
            <a:br>
              <a:rPr lang="en-US" sz="2000" dirty="0" smtClean="0">
                <a:ea typeface="ＭＳ Ｐゴシック" pitchFamily="34" charset="-128"/>
              </a:rPr>
            </a:br>
            <a:endParaRPr lang="en-US" sz="2000" dirty="0" smtClean="0">
              <a:ea typeface="ＭＳ Ｐゴシック" pitchFamily="34" charset="-128"/>
            </a:endParaRPr>
          </a:p>
          <a:p>
            <a:pPr marL="525463" indent="-457200">
              <a:lnSpc>
                <a:spcPct val="110000"/>
              </a:lnSpc>
            </a:pPr>
            <a:r>
              <a:rPr lang="en-US" sz="2000" b="1" dirty="0" smtClean="0">
                <a:ea typeface="ＭＳ Ｐゴシック" pitchFamily="34" charset="-128"/>
              </a:rPr>
              <a:t>Fidelity to the Standards (now in Teacher</a:t>
            </a:r>
            <a:r>
              <a:rPr lang="en-US" altLang="ja-JP" sz="2000" b="1" dirty="0" smtClean="0">
                <a:ea typeface="ＭＳ Ｐゴシック" pitchFamily="34" charset="-128"/>
              </a:rPr>
              <a:t>s’ hands)</a:t>
            </a:r>
            <a:r>
              <a:rPr lang="en-US" altLang="ja-JP" sz="2000" dirty="0" smtClean="0">
                <a:ea typeface="ＭＳ Ｐゴシック" pitchFamily="34" charset="-128"/>
              </a:rPr>
              <a:t>: PARCC evidences are rooted in the language of the Standards so that expectations remain the same in both instructional and assessment settings.</a:t>
            </a:r>
          </a:p>
          <a:p>
            <a:pPr marL="525463" indent="-457200">
              <a:lnSpc>
                <a:spcPct val="110000"/>
              </a:lnSpc>
              <a:buFont typeface="Arial" charset="0"/>
              <a:buNone/>
            </a:pPr>
            <a:endParaRPr lang="en-US" sz="2000" dirty="0" smtClean="0">
              <a:ea typeface="ＭＳ Ｐゴシック" pitchFamily="34" charset="-128"/>
            </a:endParaRPr>
          </a:p>
        </p:txBody>
      </p:sp>
      <p:sp>
        <p:nvSpPr>
          <p:cNvPr id="17411"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Ctr="0" compatLnSpc="1">
            <a:prstTxWarp prst="textNoShape">
              <a:avLst/>
            </a:prstTxWarp>
            <a:normAutofit fontScale="90000"/>
          </a:bodyPr>
          <a:lstStyle/>
          <a:p>
            <a:pPr marL="168275"/>
            <a:r>
              <a:rPr lang="en-US" smtClean="0">
                <a:ea typeface="ＭＳ Ｐゴシック" pitchFamily="34" charset="-128"/>
              </a:rPr>
              <a:t>PARCC</a:t>
            </a:r>
            <a:r>
              <a:rPr lang="en-US" altLang="en-US" smtClean="0">
                <a:ea typeface="ＭＳ Ｐゴシック" pitchFamily="34" charset="-128"/>
              </a:rPr>
              <a:t>’</a:t>
            </a:r>
            <a:r>
              <a:rPr lang="en-US" smtClean="0">
                <a:ea typeface="ＭＳ Ｐゴシック" pitchFamily="34" charset="-128"/>
              </a:rPr>
              <a:t>s Core Commitments to ELA/Literacy Assessment Quality </a:t>
            </a:r>
          </a:p>
        </p:txBody>
      </p:sp>
      <p:sp>
        <p:nvSpPr>
          <p:cNvPr id="17412" name="Slide Number Placeholder 1"/>
          <p:cNvSpPr>
            <a:spLocks noGrp="1"/>
          </p:cNvSpPr>
          <p:nvPr>
            <p:ph type="sldNum" sz="quarter" idx="4294967295"/>
          </p:nvPr>
        </p:nvSpPr>
        <p:spPr bwMode="auto">
          <a:xfrm>
            <a:off x="0" y="6569075"/>
            <a:ext cx="609600"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411C1A84-5D26-432E-BE33-DBD0D999C315}" type="slidenum">
              <a:rPr lang="en-US" smtClean="0">
                <a:latin typeface="Calibri" pitchFamily="34" charset="0"/>
              </a:rPr>
              <a:pPr eaLnBrk="1" hangingPunct="1"/>
              <a:t>31</a:t>
            </a:fld>
            <a:endParaRPr lang="en-US" smtClean="0">
              <a:latin typeface="Calibri" pitchFamily="34" charset="0"/>
            </a:endParaRPr>
          </a:p>
        </p:txBody>
      </p:sp>
    </p:spTree>
    <p:extLst>
      <p:ext uri="{BB962C8B-B14F-4D97-AF65-F5344CB8AC3E}">
        <p14:creationId xmlns:p14="http://schemas.microsoft.com/office/powerpoint/2010/main" val="19056361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areas of impact</a:t>
            </a:r>
            <a:endParaRPr lang="en-US" dirty="0"/>
          </a:p>
        </p:txBody>
      </p:sp>
      <p:sp>
        <p:nvSpPr>
          <p:cNvPr id="3" name="Content Placeholder 2"/>
          <p:cNvSpPr>
            <a:spLocks noGrp="1"/>
          </p:cNvSpPr>
          <p:nvPr>
            <p:ph idx="1"/>
          </p:nvPr>
        </p:nvSpPr>
        <p:spPr/>
        <p:txBody>
          <a:bodyPr/>
          <a:lstStyle/>
          <a:p>
            <a:pPr marL="342900" indent="-342900">
              <a:buFont typeface="Arial" pitchFamily="34" charset="0"/>
              <a:buChar char="•"/>
            </a:pPr>
            <a:r>
              <a:rPr lang="en-US" dirty="0" smtClean="0"/>
              <a:t>Measures of Teacher Effectiveness</a:t>
            </a:r>
            <a:br>
              <a:rPr lang="en-US" dirty="0" smtClean="0"/>
            </a:br>
            <a:endParaRPr lang="en-US" dirty="0" smtClean="0"/>
          </a:p>
          <a:p>
            <a:pPr marL="342900" indent="-342900">
              <a:buFont typeface="Arial" pitchFamily="34" charset="0"/>
              <a:buChar char="•"/>
            </a:pPr>
            <a:r>
              <a:rPr lang="en-US" dirty="0" smtClean="0"/>
              <a:t>Procurement policies</a:t>
            </a:r>
            <a:br>
              <a:rPr lang="en-US" dirty="0" smtClean="0"/>
            </a:br>
            <a:endParaRPr lang="en-US" dirty="0" smtClean="0"/>
          </a:p>
          <a:p>
            <a:pPr marL="1085850" lvl="1" indent="-342900"/>
            <a:r>
              <a:rPr lang="en-US" sz="2400" dirty="0" smtClean="0"/>
              <a:t>Publishers’ Criteria for ELA/Literacy</a:t>
            </a:r>
          </a:p>
          <a:p>
            <a:pPr marL="1085850" lvl="1" indent="-342900"/>
            <a:r>
              <a:rPr lang="en-US" sz="2400" dirty="0" smtClean="0"/>
              <a:t>Publishers’ Criteria for Mathematics</a:t>
            </a:r>
            <a:endParaRPr lang="en-US" sz="2400" dirty="0"/>
          </a:p>
        </p:txBody>
      </p:sp>
      <p:sp>
        <p:nvSpPr>
          <p:cNvPr id="4" name="Slide Number Placeholder 3"/>
          <p:cNvSpPr>
            <a:spLocks noGrp="1"/>
          </p:cNvSpPr>
          <p:nvPr>
            <p:ph type="sldNum" sz="quarter" idx="12"/>
          </p:nvPr>
        </p:nvSpPr>
        <p:spPr/>
        <p:txBody>
          <a:bodyPr/>
          <a:lstStyle/>
          <a:p>
            <a:fld id="{D5D39032-14E0-4AE3-8053-D9A3E931DA40}" type="slidenum">
              <a:rPr lang="en-US" smtClean="0"/>
              <a:pPr/>
              <a:t>32</a:t>
            </a:fld>
            <a:endParaRPr lang="en-US" dirty="0"/>
          </a:p>
        </p:txBody>
      </p:sp>
    </p:spTree>
    <p:extLst>
      <p:ext uri="{BB962C8B-B14F-4D97-AF65-F5344CB8AC3E}">
        <p14:creationId xmlns:p14="http://schemas.microsoft.com/office/powerpoint/2010/main" val="2420960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609600" y="152400"/>
            <a:ext cx="8229600" cy="1066800"/>
          </a:xfrm>
        </p:spPr>
        <p:txBody>
          <a:bodyPr/>
          <a:lstStyle/>
          <a:p>
            <a:r>
              <a:rPr lang="en-US" smtClean="0"/>
              <a:t>Principles of the CCSS</a:t>
            </a:r>
          </a:p>
        </p:txBody>
      </p:sp>
      <p:sp>
        <p:nvSpPr>
          <p:cNvPr id="11266" name="Content Placeholder 2"/>
          <p:cNvSpPr>
            <a:spLocks noGrp="1"/>
          </p:cNvSpPr>
          <p:nvPr>
            <p:ph sz="quarter" idx="1"/>
          </p:nvPr>
        </p:nvSpPr>
        <p:spPr>
          <a:xfrm>
            <a:off x="533400" y="1676400"/>
            <a:ext cx="8229600" cy="4324350"/>
          </a:xfrm>
        </p:spPr>
        <p:txBody>
          <a:bodyPr/>
          <a:lstStyle/>
          <a:p>
            <a:pPr algn="ctr"/>
            <a:r>
              <a:rPr lang="en-US" dirty="0"/>
              <a:t>Fewer     -     Clearer     -     </a:t>
            </a:r>
            <a:r>
              <a:rPr lang="en-US" dirty="0" smtClean="0"/>
              <a:t>Higher</a:t>
            </a:r>
          </a:p>
          <a:p>
            <a:pPr algn="ctr"/>
            <a:endParaRPr lang="en-US" dirty="0"/>
          </a:p>
          <a:p>
            <a:pPr marL="342900" indent="-342900">
              <a:buFont typeface="Arial" pitchFamily="34" charset="0"/>
              <a:buChar char="•"/>
            </a:pPr>
            <a:r>
              <a:rPr lang="en-US" dirty="0" smtClean="0"/>
              <a:t>Aligned </a:t>
            </a:r>
            <a:r>
              <a:rPr lang="en-US" dirty="0" smtClean="0"/>
              <a:t>to requirements for college and career readiness</a:t>
            </a:r>
            <a:br>
              <a:rPr lang="en-US" dirty="0" smtClean="0"/>
            </a:br>
            <a:endParaRPr lang="en-US" dirty="0" smtClean="0"/>
          </a:p>
          <a:p>
            <a:pPr marL="342900" indent="-342900">
              <a:buFont typeface="Arial" pitchFamily="34" charset="0"/>
              <a:buChar char="•"/>
            </a:pPr>
            <a:r>
              <a:rPr lang="en-US" dirty="0" smtClean="0"/>
              <a:t>Based on evidence</a:t>
            </a:r>
            <a:br>
              <a:rPr lang="en-US" dirty="0" smtClean="0"/>
            </a:br>
            <a:endParaRPr lang="en-US" dirty="0" smtClean="0"/>
          </a:p>
          <a:p>
            <a:pPr marL="342900" indent="-342900">
              <a:buFont typeface="Arial" pitchFamily="34" charset="0"/>
              <a:buChar char="•"/>
            </a:pPr>
            <a:r>
              <a:rPr lang="en-US" dirty="0" smtClean="0"/>
              <a:t>Honest about time</a:t>
            </a:r>
          </a:p>
          <a:p>
            <a:endParaRPr lang="en-US" dirty="0" smtClean="0"/>
          </a:p>
          <a:p>
            <a:endParaRPr lang="en-US" dirty="0" smtClean="0"/>
          </a:p>
        </p:txBody>
      </p:sp>
    </p:spTree>
    <p:extLst>
      <p:ext uri="{BB962C8B-B14F-4D97-AF65-F5344CB8AC3E}">
        <p14:creationId xmlns:p14="http://schemas.microsoft.com/office/powerpoint/2010/main" val="29310809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in CT and around the nation?</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D5D39032-14E0-4AE3-8053-D9A3E931DA40}" type="slidenum">
              <a:rPr lang="en-US" smtClean="0"/>
              <a:pPr/>
              <a:t>5</a:t>
            </a:fld>
            <a:endParaRPr lang="en-US"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0003" t="24703" r="21454" b="7319"/>
          <a:stretch/>
        </p:blipFill>
        <p:spPr bwMode="auto">
          <a:xfrm>
            <a:off x="783771" y="1143000"/>
            <a:ext cx="7707086" cy="5034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6724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914400"/>
          </a:xfrm>
        </p:spPr>
        <p:txBody>
          <a:bodyPr>
            <a:normAutofit fontScale="90000"/>
          </a:bodyPr>
          <a:lstStyle/>
          <a:p>
            <a:pPr fontAlgn="auto">
              <a:spcAft>
                <a:spcPts val="0"/>
              </a:spcAft>
              <a:defRPr/>
            </a:pPr>
            <a:r>
              <a:rPr lang="en-US" dirty="0" smtClean="0">
                <a:ea typeface="+mj-ea"/>
              </a:rPr>
              <a:t>ELA/Literacy:  3 shifts</a:t>
            </a:r>
            <a:br>
              <a:rPr lang="en-US" dirty="0" smtClean="0">
                <a:ea typeface="+mj-ea"/>
              </a:rPr>
            </a:br>
            <a:r>
              <a:rPr lang="en-US" i="1" dirty="0" smtClean="0">
                <a:ea typeface="+mj-ea"/>
              </a:rPr>
              <a:t>The What</a:t>
            </a:r>
            <a:endParaRPr lang="en-US" dirty="0">
              <a:ea typeface="+mj-ea"/>
            </a:endParaRPr>
          </a:p>
        </p:txBody>
      </p:sp>
      <p:sp>
        <p:nvSpPr>
          <p:cNvPr id="12290" name="Content Placeholder 2"/>
          <p:cNvSpPr>
            <a:spLocks noGrp="1"/>
          </p:cNvSpPr>
          <p:nvPr>
            <p:ph sz="quarter" idx="1"/>
          </p:nvPr>
        </p:nvSpPr>
        <p:spPr>
          <a:xfrm>
            <a:off x="609600" y="1600200"/>
            <a:ext cx="8077200" cy="5257800"/>
          </a:xfrm>
        </p:spPr>
        <p:txBody>
          <a:bodyPr/>
          <a:lstStyle/>
          <a:p>
            <a:pPr marL="595313" indent="-514350">
              <a:spcBef>
                <a:spcPts val="1800"/>
              </a:spcBef>
              <a:buFont typeface="Tw Cen MT" pitchFamily="34" charset="0"/>
              <a:buAutoNum type="arabicPeriod"/>
            </a:pPr>
            <a:r>
              <a:rPr lang="en-US" b="1" dirty="0" smtClean="0"/>
              <a:t>Building knowledge </a:t>
            </a:r>
            <a:r>
              <a:rPr lang="en-US" dirty="0" smtClean="0"/>
              <a:t>through </a:t>
            </a:r>
            <a:r>
              <a:rPr lang="en-US" b="1" dirty="0" smtClean="0"/>
              <a:t>content-rich nonfiction</a:t>
            </a:r>
            <a:r>
              <a:rPr lang="en-US" dirty="0" smtClean="0"/>
              <a:t> </a:t>
            </a:r>
            <a:br>
              <a:rPr lang="en-US" dirty="0" smtClean="0"/>
            </a:br>
            <a:r>
              <a:rPr lang="en-US" b="1" dirty="0" smtClean="0"/>
              <a:t/>
            </a:r>
            <a:br>
              <a:rPr lang="en-US" b="1" dirty="0" smtClean="0"/>
            </a:br>
            <a:endParaRPr lang="en-US" dirty="0" smtClean="0"/>
          </a:p>
        </p:txBody>
      </p:sp>
    </p:spTree>
    <p:extLst>
      <p:ext uri="{BB962C8B-B14F-4D97-AF65-F5344CB8AC3E}">
        <p14:creationId xmlns:p14="http://schemas.microsoft.com/office/powerpoint/2010/main" val="11010943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533400" y="0"/>
            <a:ext cx="8831263" cy="1296988"/>
          </a:xfrm>
        </p:spPr>
        <p:txBody>
          <a:bodyPr>
            <a:normAutofit/>
          </a:bodyPr>
          <a:lstStyle/>
          <a:p>
            <a:r>
              <a:rPr lang="en-US" sz="2400" i="1" dirty="0" smtClean="0"/>
              <a:t>The Why</a:t>
            </a:r>
            <a:r>
              <a:rPr lang="en-US" sz="2400" dirty="0" smtClean="0"/>
              <a:t>:  Shift One</a:t>
            </a:r>
            <a:br>
              <a:rPr lang="en-US" sz="2400" dirty="0" smtClean="0"/>
            </a:br>
            <a:r>
              <a:rPr lang="en-US" sz="2400" dirty="0" smtClean="0"/>
              <a:t>Building knowledge through content-rich nonfiction</a:t>
            </a:r>
          </a:p>
        </p:txBody>
      </p:sp>
      <p:sp>
        <p:nvSpPr>
          <p:cNvPr id="3" name="Content Placeholder 2"/>
          <p:cNvSpPr>
            <a:spLocks noGrp="1"/>
          </p:cNvSpPr>
          <p:nvPr>
            <p:ph sz="quarter" idx="1"/>
          </p:nvPr>
        </p:nvSpPr>
        <p:spPr>
          <a:xfrm>
            <a:off x="474663" y="1295401"/>
            <a:ext cx="7753350" cy="4935538"/>
          </a:xfrm>
        </p:spPr>
        <p:txBody>
          <a:bodyPr>
            <a:noAutofit/>
          </a:bodyPr>
          <a:lstStyle/>
          <a:p>
            <a:pPr marL="342900" indent="-342900" fontAlgn="auto">
              <a:lnSpc>
                <a:spcPct val="90000"/>
              </a:lnSpc>
              <a:spcAft>
                <a:spcPts val="1200"/>
              </a:spcAft>
              <a:buFont typeface="Arial" pitchFamily="34" charset="0"/>
              <a:buChar char="•"/>
              <a:defRPr/>
            </a:pPr>
            <a:r>
              <a:rPr lang="en-US" sz="2400" dirty="0" smtClean="0">
                <a:solidFill>
                  <a:schemeClr val="tx1">
                    <a:lumMod val="85000"/>
                    <a:lumOff val="15000"/>
                  </a:schemeClr>
                </a:solidFill>
                <a:latin typeface="+mj-lt"/>
                <a:ea typeface="+mn-ea"/>
                <a:cs typeface="Big Caslon"/>
              </a:rPr>
              <a:t>Much of our knowledge base comes from informational text</a:t>
            </a:r>
          </a:p>
          <a:p>
            <a:pPr marL="342900" indent="-342900" fontAlgn="auto">
              <a:lnSpc>
                <a:spcPct val="90000"/>
              </a:lnSpc>
              <a:spcAft>
                <a:spcPts val="1200"/>
              </a:spcAft>
              <a:buFont typeface="Arial" pitchFamily="34" charset="0"/>
              <a:buChar char="•"/>
              <a:defRPr/>
            </a:pPr>
            <a:r>
              <a:rPr lang="en-US" sz="2400" dirty="0" smtClean="0">
                <a:solidFill>
                  <a:schemeClr val="tx1">
                    <a:lumMod val="85000"/>
                    <a:lumOff val="15000"/>
                  </a:schemeClr>
                </a:solidFill>
                <a:latin typeface="+mj-lt"/>
                <a:ea typeface="+mn-ea"/>
                <a:cs typeface="Big Caslon"/>
              </a:rPr>
              <a:t>Informational text makes up vast majority of required reading in college/workplace (80%)</a:t>
            </a:r>
          </a:p>
          <a:p>
            <a:pPr marL="342900" indent="-342900" fontAlgn="auto">
              <a:lnSpc>
                <a:spcPct val="90000"/>
              </a:lnSpc>
              <a:spcAft>
                <a:spcPts val="1200"/>
              </a:spcAft>
              <a:buFont typeface="Arial" pitchFamily="34" charset="0"/>
              <a:buChar char="•"/>
              <a:defRPr/>
            </a:pPr>
            <a:r>
              <a:rPr lang="en-US" sz="2400" dirty="0" smtClean="0">
                <a:solidFill>
                  <a:schemeClr val="tx1">
                    <a:lumMod val="85000"/>
                    <a:lumOff val="15000"/>
                  </a:schemeClr>
                </a:solidFill>
                <a:ea typeface="+mn-ea"/>
                <a:cs typeface="Big Caslon"/>
              </a:rPr>
              <a:t>Informational text harder for students to comprehend than narrative text</a:t>
            </a:r>
            <a:endParaRPr lang="en-US" sz="2400" dirty="0" smtClean="0">
              <a:solidFill>
                <a:schemeClr val="tx1">
                  <a:lumMod val="85000"/>
                  <a:lumOff val="15000"/>
                </a:schemeClr>
              </a:solidFill>
              <a:latin typeface="+mj-lt"/>
              <a:ea typeface="+mn-ea"/>
              <a:cs typeface="Big Caslon"/>
            </a:endParaRPr>
          </a:p>
          <a:p>
            <a:pPr marL="342900" indent="-342900" fontAlgn="auto">
              <a:lnSpc>
                <a:spcPct val="90000"/>
              </a:lnSpc>
              <a:spcAft>
                <a:spcPts val="1200"/>
              </a:spcAft>
              <a:buFont typeface="Arial" pitchFamily="34" charset="0"/>
              <a:buChar char="•"/>
              <a:defRPr/>
            </a:pPr>
            <a:r>
              <a:rPr lang="en-US" sz="2400" dirty="0" smtClean="0">
                <a:solidFill>
                  <a:schemeClr val="tx1">
                    <a:lumMod val="85000"/>
                    <a:lumOff val="15000"/>
                  </a:schemeClr>
                </a:solidFill>
                <a:latin typeface="+mj-lt"/>
                <a:ea typeface="+mn-ea"/>
                <a:cs typeface="Big Caslon"/>
              </a:rPr>
              <a:t>Yet students are asked to read very little of it in elementary (7 - 15%) and middle school</a:t>
            </a:r>
          </a:p>
          <a:p>
            <a:pPr marL="342900" indent="-342900" fontAlgn="auto">
              <a:lnSpc>
                <a:spcPct val="90000"/>
              </a:lnSpc>
              <a:spcAft>
                <a:spcPts val="1200"/>
              </a:spcAft>
              <a:buFont typeface="Arial" pitchFamily="34" charset="0"/>
              <a:buChar char="•"/>
              <a:defRPr/>
            </a:pPr>
            <a:r>
              <a:rPr lang="en-US" sz="2400" dirty="0" smtClean="0">
                <a:solidFill>
                  <a:schemeClr val="tx1">
                    <a:lumMod val="85000"/>
                    <a:lumOff val="15000"/>
                  </a:schemeClr>
                </a:solidFill>
                <a:latin typeface="+mj-lt"/>
                <a:ea typeface="+mn-ea"/>
                <a:cs typeface="Big Caslon"/>
              </a:rPr>
              <a:t>CCSS moves percentages to </a:t>
            </a:r>
          </a:p>
          <a:p>
            <a:pPr marL="708660" lvl="1" indent="-342900">
              <a:lnSpc>
                <a:spcPct val="90000"/>
              </a:lnSpc>
              <a:spcAft>
                <a:spcPts val="1200"/>
              </a:spcAft>
              <a:defRPr/>
            </a:pPr>
            <a:r>
              <a:rPr lang="en-US" sz="2100" dirty="0" smtClean="0">
                <a:solidFill>
                  <a:schemeClr val="tx1">
                    <a:lumMod val="85000"/>
                    <a:lumOff val="15000"/>
                  </a:schemeClr>
                </a:solidFill>
                <a:latin typeface="+mj-lt"/>
                <a:ea typeface="+mn-ea"/>
                <a:cs typeface="Big Caslon"/>
              </a:rPr>
              <a:t>50:50 at elementary level </a:t>
            </a:r>
          </a:p>
          <a:p>
            <a:pPr marL="708660" lvl="1" indent="-342900">
              <a:lnSpc>
                <a:spcPct val="90000"/>
              </a:lnSpc>
              <a:spcAft>
                <a:spcPts val="1200"/>
              </a:spcAft>
              <a:defRPr/>
            </a:pPr>
            <a:r>
              <a:rPr lang="en-US" sz="2100" dirty="0" smtClean="0">
                <a:solidFill>
                  <a:schemeClr val="tx1">
                    <a:lumMod val="85000"/>
                    <a:lumOff val="15000"/>
                  </a:schemeClr>
                </a:solidFill>
                <a:latin typeface="+mj-lt"/>
                <a:ea typeface="+mn-ea"/>
                <a:cs typeface="Big Caslon"/>
              </a:rPr>
              <a:t>75:25 at secondary level (includes ELA, science, social studies)</a:t>
            </a:r>
            <a:endParaRPr lang="en-US" sz="2100" dirty="0" smtClean="0">
              <a:solidFill>
                <a:schemeClr val="tx1">
                  <a:lumMod val="75000"/>
                  <a:lumOff val="25000"/>
                </a:schemeClr>
              </a:solidFill>
              <a:latin typeface="+mj-lt"/>
              <a:ea typeface="ＭＳ Ｐゴシック" pitchFamily="31" charset="-128"/>
              <a:cs typeface="Big Caslon"/>
            </a:endParaRPr>
          </a:p>
          <a:p>
            <a:pPr marL="320040" indent="-320040" fontAlgn="auto">
              <a:lnSpc>
                <a:spcPct val="90000"/>
              </a:lnSpc>
              <a:spcAft>
                <a:spcPts val="0"/>
              </a:spcAft>
              <a:buFont typeface="Wingdings"/>
              <a:buChar char=""/>
              <a:defRPr/>
            </a:pPr>
            <a:endParaRPr lang="en-US" dirty="0">
              <a:solidFill>
                <a:schemeClr val="tx1">
                  <a:lumMod val="85000"/>
                  <a:lumOff val="15000"/>
                </a:schemeClr>
              </a:solidFill>
              <a:latin typeface="Big Caslon"/>
              <a:ea typeface="+mn-ea"/>
              <a:cs typeface="Big Caslon"/>
            </a:endParaRPr>
          </a:p>
        </p:txBody>
      </p:sp>
    </p:spTree>
    <p:extLst>
      <p:ext uri="{BB962C8B-B14F-4D97-AF65-F5344CB8AC3E}">
        <p14:creationId xmlns:p14="http://schemas.microsoft.com/office/powerpoint/2010/main" val="717127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914400"/>
          </a:xfrm>
        </p:spPr>
        <p:txBody>
          <a:bodyPr>
            <a:normAutofit fontScale="90000"/>
          </a:bodyPr>
          <a:lstStyle/>
          <a:p>
            <a:pPr fontAlgn="auto">
              <a:spcAft>
                <a:spcPts val="0"/>
              </a:spcAft>
              <a:defRPr/>
            </a:pPr>
            <a:r>
              <a:rPr lang="en-US" dirty="0" smtClean="0">
                <a:ea typeface="+mj-ea"/>
              </a:rPr>
              <a:t>ELA/Literacy:  3 shifts</a:t>
            </a:r>
            <a:br>
              <a:rPr lang="en-US" dirty="0" smtClean="0">
                <a:ea typeface="+mj-ea"/>
              </a:rPr>
            </a:br>
            <a:r>
              <a:rPr lang="en-US" i="1" dirty="0" smtClean="0">
                <a:ea typeface="+mj-ea"/>
              </a:rPr>
              <a:t>The What</a:t>
            </a:r>
            <a:endParaRPr lang="en-US" dirty="0">
              <a:ea typeface="+mj-ea"/>
            </a:endParaRPr>
          </a:p>
        </p:txBody>
      </p:sp>
      <p:sp>
        <p:nvSpPr>
          <p:cNvPr id="12290" name="Content Placeholder 2"/>
          <p:cNvSpPr>
            <a:spLocks noGrp="1"/>
          </p:cNvSpPr>
          <p:nvPr>
            <p:ph sz="quarter" idx="1"/>
          </p:nvPr>
        </p:nvSpPr>
        <p:spPr>
          <a:xfrm>
            <a:off x="609600" y="1600200"/>
            <a:ext cx="8077200" cy="5257800"/>
          </a:xfrm>
        </p:spPr>
        <p:txBody>
          <a:bodyPr/>
          <a:lstStyle/>
          <a:p>
            <a:pPr marL="595313" indent="-514350">
              <a:spcBef>
                <a:spcPts val="1800"/>
              </a:spcBef>
              <a:buFont typeface="Tw Cen MT" pitchFamily="34" charset="0"/>
              <a:buAutoNum type="arabicPeriod"/>
            </a:pPr>
            <a:r>
              <a:rPr lang="en-US" b="1" dirty="0" smtClean="0"/>
              <a:t>Building knowledge </a:t>
            </a:r>
            <a:r>
              <a:rPr lang="en-US" dirty="0" smtClean="0"/>
              <a:t>through </a:t>
            </a:r>
            <a:r>
              <a:rPr lang="en-US" b="1" dirty="0" smtClean="0"/>
              <a:t>content-rich nonfiction</a:t>
            </a:r>
            <a:r>
              <a:rPr lang="en-US" dirty="0" smtClean="0"/>
              <a:t> </a:t>
            </a:r>
            <a:br>
              <a:rPr lang="en-US" dirty="0" smtClean="0"/>
            </a:br>
            <a:endParaRPr lang="en-US" dirty="0" smtClean="0"/>
          </a:p>
          <a:p>
            <a:pPr marL="595313" indent="-514350">
              <a:spcBef>
                <a:spcPts val="1800"/>
              </a:spcBef>
              <a:buFont typeface="Tw Cen MT" pitchFamily="34" charset="0"/>
              <a:buAutoNum type="arabicPeriod"/>
            </a:pPr>
            <a:r>
              <a:rPr lang="en-US" dirty="0" smtClean="0"/>
              <a:t>Reading, writing, and speaking grounded in </a:t>
            </a:r>
            <a:r>
              <a:rPr lang="en-US" b="1" dirty="0" smtClean="0"/>
              <a:t>evidence from text, </a:t>
            </a:r>
            <a:r>
              <a:rPr lang="en-US" dirty="0" smtClean="0"/>
              <a:t>both literary and informational</a:t>
            </a:r>
            <a:r>
              <a:rPr lang="en-US" b="1" u="sng" dirty="0" smtClean="0"/>
              <a:t/>
            </a:r>
            <a:br>
              <a:rPr lang="en-US" b="1" u="sng" dirty="0" smtClean="0"/>
            </a:br>
            <a:endParaRPr lang="en-US" b="1" u="sng" dirty="0" smtClean="0"/>
          </a:p>
        </p:txBody>
      </p:sp>
    </p:spTree>
    <p:extLst>
      <p:ext uri="{BB962C8B-B14F-4D97-AF65-F5344CB8AC3E}">
        <p14:creationId xmlns:p14="http://schemas.microsoft.com/office/powerpoint/2010/main" val="40725040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81000" y="-8906"/>
            <a:ext cx="8534400" cy="1219200"/>
          </a:xfrm>
        </p:spPr>
        <p:txBody>
          <a:bodyPr>
            <a:normAutofit/>
          </a:bodyPr>
          <a:lstStyle/>
          <a:p>
            <a:r>
              <a:rPr lang="en-US" sz="2400" i="1" dirty="0" smtClean="0"/>
              <a:t>The Why</a:t>
            </a:r>
            <a:r>
              <a:rPr lang="en-US" sz="2400" dirty="0" smtClean="0"/>
              <a:t>:  Shift Two </a:t>
            </a:r>
            <a:br>
              <a:rPr lang="en-US" sz="2400" dirty="0" smtClean="0"/>
            </a:br>
            <a:r>
              <a:rPr lang="en-US" sz="2400" dirty="0" smtClean="0"/>
              <a:t>Reading, writing &amp; speaking grounded in evidence, both literary and informational</a:t>
            </a:r>
          </a:p>
        </p:txBody>
      </p:sp>
      <p:sp>
        <p:nvSpPr>
          <p:cNvPr id="3" name="Content Placeholder 2"/>
          <p:cNvSpPr>
            <a:spLocks noGrp="1"/>
          </p:cNvSpPr>
          <p:nvPr>
            <p:ph sz="quarter" idx="1"/>
          </p:nvPr>
        </p:nvSpPr>
        <p:spPr>
          <a:xfrm>
            <a:off x="457200" y="1295400"/>
            <a:ext cx="8045450" cy="4525963"/>
          </a:xfrm>
        </p:spPr>
        <p:txBody>
          <a:bodyPr>
            <a:noAutofit/>
          </a:bodyPr>
          <a:lstStyle/>
          <a:p>
            <a:pPr marL="342900" indent="-342900" fontAlgn="auto">
              <a:spcAft>
                <a:spcPts val="1200"/>
              </a:spcAft>
              <a:buFont typeface="Arial" pitchFamily="34" charset="0"/>
              <a:buChar char="•"/>
              <a:defRPr/>
            </a:pPr>
            <a:r>
              <a:rPr lang="en-US" sz="2400" dirty="0" smtClean="0">
                <a:latin typeface="+mj-lt"/>
                <a:ea typeface="+mn-ea"/>
                <a:cs typeface="Big Caslon"/>
              </a:rPr>
              <a:t>Most college and workplace writing is evidence-based and expository in nature (not narrative)</a:t>
            </a:r>
          </a:p>
          <a:p>
            <a:pPr marL="342900" indent="-342900" fontAlgn="auto">
              <a:spcAft>
                <a:spcPts val="1200"/>
              </a:spcAft>
              <a:buFont typeface="Arial" pitchFamily="34" charset="0"/>
              <a:buChar char="•"/>
              <a:defRPr/>
            </a:pPr>
            <a:r>
              <a:rPr lang="en-US" sz="2400" dirty="0" smtClean="0">
                <a:ea typeface="+mn-ea"/>
                <a:cs typeface="Big Caslon"/>
              </a:rPr>
              <a:t>Ability to cite evidence differentiates student performance on NAEP</a:t>
            </a:r>
          </a:p>
          <a:p>
            <a:pPr marL="342900" indent="-342900" fontAlgn="auto">
              <a:spcAft>
                <a:spcPts val="1200"/>
              </a:spcAft>
              <a:buFont typeface="Arial" pitchFamily="34" charset="0"/>
              <a:buChar char="•"/>
              <a:defRPr/>
            </a:pPr>
            <a:r>
              <a:rPr lang="en-US" sz="2400" dirty="0" smtClean="0">
                <a:ea typeface="+mn-ea"/>
                <a:cs typeface="Big Caslon"/>
              </a:rPr>
              <a:t>Standards in writing ask students to respond to evidence-based writing prompts (inform/argue)</a:t>
            </a:r>
          </a:p>
          <a:p>
            <a:pPr marL="342900" indent="-342900" fontAlgn="auto">
              <a:spcAft>
                <a:spcPts val="1200"/>
              </a:spcAft>
              <a:buFont typeface="Arial" pitchFamily="34" charset="0"/>
              <a:buChar char="•"/>
              <a:defRPr/>
            </a:pPr>
            <a:r>
              <a:rPr lang="en-US" sz="2400" dirty="0" smtClean="0">
                <a:latin typeface="+mj-lt"/>
                <a:ea typeface="+mn-ea"/>
                <a:cs typeface="Big Caslon"/>
              </a:rPr>
              <a:t>Standards in speaking and listening require students to prepare for and refer to evidence on ideas under discussion</a:t>
            </a:r>
          </a:p>
          <a:p>
            <a:pPr marL="342900" indent="-342900" fontAlgn="auto">
              <a:spcAft>
                <a:spcPts val="1200"/>
              </a:spcAft>
              <a:buFont typeface="Arial" pitchFamily="34" charset="0"/>
              <a:buChar char="•"/>
              <a:defRPr/>
            </a:pPr>
            <a:r>
              <a:rPr lang="en-US" sz="2400" dirty="0" smtClean="0">
                <a:latin typeface="+mj-lt"/>
                <a:ea typeface="+mn-ea"/>
                <a:cs typeface="Big Caslon"/>
              </a:rPr>
              <a:t>Standards in reading require students to respond to </a:t>
            </a:r>
            <a:br>
              <a:rPr lang="en-US" sz="2400" dirty="0" smtClean="0">
                <a:latin typeface="+mj-lt"/>
                <a:ea typeface="+mn-ea"/>
                <a:cs typeface="Big Caslon"/>
              </a:rPr>
            </a:br>
            <a:r>
              <a:rPr lang="en-US" sz="2400" dirty="0" smtClean="0">
                <a:latin typeface="+mj-lt"/>
                <a:ea typeface="+mn-ea"/>
                <a:cs typeface="Big Caslon"/>
              </a:rPr>
              <a:t>text-dependent questions with evidence-based claims</a:t>
            </a:r>
          </a:p>
          <a:p>
            <a:pPr marL="320040" indent="-320040" fontAlgn="auto">
              <a:spcAft>
                <a:spcPts val="0"/>
              </a:spcAft>
              <a:buFont typeface="Wingdings"/>
              <a:buNone/>
              <a:defRPr/>
            </a:pPr>
            <a:endParaRPr lang="en-US" dirty="0" smtClean="0">
              <a:solidFill>
                <a:schemeClr val="tx1">
                  <a:lumMod val="85000"/>
                  <a:lumOff val="15000"/>
                </a:schemeClr>
              </a:solidFill>
              <a:latin typeface="Big Caslon"/>
              <a:ea typeface="+mn-ea"/>
              <a:cs typeface="Big Caslon"/>
            </a:endParaRPr>
          </a:p>
          <a:p>
            <a:pPr marL="320040" indent="-320040" fontAlgn="auto">
              <a:spcAft>
                <a:spcPts val="0"/>
              </a:spcAft>
              <a:buFont typeface="Wingdings" charset="2"/>
              <a:buChar char="§"/>
              <a:defRPr/>
            </a:pPr>
            <a:endParaRPr lang="en-US" sz="2000" dirty="0" smtClean="0">
              <a:solidFill>
                <a:schemeClr val="tx1">
                  <a:lumMod val="85000"/>
                  <a:lumOff val="15000"/>
                </a:schemeClr>
              </a:solidFill>
              <a:latin typeface="Big Caslon"/>
              <a:ea typeface="+mn-ea"/>
              <a:cs typeface="Big Caslon"/>
            </a:endParaRPr>
          </a:p>
          <a:p>
            <a:pPr marL="320040" indent="-320040" fontAlgn="auto">
              <a:spcAft>
                <a:spcPts val="0"/>
              </a:spcAft>
              <a:buFont typeface="Wingdings" charset="2"/>
              <a:buChar char="§"/>
              <a:defRPr/>
            </a:pPr>
            <a:endParaRPr lang="en-US" dirty="0">
              <a:solidFill>
                <a:schemeClr val="tx1">
                  <a:lumMod val="75000"/>
                  <a:lumOff val="25000"/>
                </a:schemeClr>
              </a:solidFill>
              <a:latin typeface="Big Caslon"/>
              <a:ea typeface="+mn-ea"/>
              <a:cs typeface="Big Caslon"/>
            </a:endParaRPr>
          </a:p>
        </p:txBody>
      </p:sp>
    </p:spTree>
    <p:extLst>
      <p:ext uri="{BB962C8B-B14F-4D97-AF65-F5344CB8AC3E}">
        <p14:creationId xmlns:p14="http://schemas.microsoft.com/office/powerpoint/2010/main" val="3299471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Template_Basic 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sz="2800" dirty="0" smtClean="0">
            <a:solidFill>
              <a:schemeClr val="tx1">
                <a:lumMod val="50000"/>
                <a:lumOff val="50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Template_Basic Blue</Template>
  <TotalTime>250</TotalTime>
  <Words>1249</Words>
  <Application>Microsoft Office PowerPoint</Application>
  <PresentationFormat>On-screen Show (4:3)</PresentationFormat>
  <Paragraphs>249</Paragraphs>
  <Slides>32</Slides>
  <Notes>16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PPT Template_Basic Blue</vt:lpstr>
      <vt:lpstr>Update on Common Core State Standards</vt:lpstr>
      <vt:lpstr>Agenda for the day</vt:lpstr>
      <vt:lpstr>Rationale for the CCSS</vt:lpstr>
      <vt:lpstr>Principles of the CCSS</vt:lpstr>
      <vt:lpstr>Where we are in CT and around the nation?</vt:lpstr>
      <vt:lpstr>ELA/Literacy:  3 shifts The What</vt:lpstr>
      <vt:lpstr>The Why:  Shift One Building knowledge through content-rich nonfiction</vt:lpstr>
      <vt:lpstr>ELA/Literacy:  3 shifts The What</vt:lpstr>
      <vt:lpstr>The Why:  Shift Two  Reading, writing &amp; speaking grounded in evidence, both literary and informational</vt:lpstr>
      <vt:lpstr>ELA/Literacy:  3 shifts The What</vt:lpstr>
      <vt:lpstr>The Why:  Shift Three  Regular Practice with Complex Text and its Academic Language</vt:lpstr>
      <vt:lpstr>Mathematics:  3 shifts The What</vt:lpstr>
      <vt:lpstr>The Why: Shift One  Focus strongly where the Standards focus</vt:lpstr>
      <vt:lpstr>Traditional U.S. Approach</vt:lpstr>
      <vt:lpstr>Focusing attention within Number and Operations</vt:lpstr>
      <vt:lpstr>Mathematics:  3 shifts The What</vt:lpstr>
      <vt:lpstr>The Why:  Shift Two  Coherence Think across grades, and link to major topics within grades</vt:lpstr>
      <vt:lpstr>Coherence: Think across grades</vt:lpstr>
      <vt:lpstr>PowerPoint Presentation</vt:lpstr>
      <vt:lpstr>Coherence: Link to major topics within grades</vt:lpstr>
      <vt:lpstr>Mathematics:  3 shifts The What</vt:lpstr>
      <vt:lpstr>The Why: Shift Three   Rigor  In major topics, pursue conceptual understanding, procedural skill and fluency, and application</vt:lpstr>
      <vt:lpstr>PowerPoint Presentation</vt:lpstr>
      <vt:lpstr>Required Fluencies in K-6</vt:lpstr>
      <vt:lpstr>Mathematical Practices</vt:lpstr>
      <vt:lpstr>General Notes about Implementation</vt:lpstr>
      <vt:lpstr>PowerPoint Presentation</vt:lpstr>
      <vt:lpstr>Achievethecore.org Twitter handle:  @achievethecore</vt:lpstr>
      <vt:lpstr>PARCC’s Fundamental Advance</vt:lpstr>
      <vt:lpstr>PARCC’s Core Commitments to Mathematics Assessment Quality </vt:lpstr>
      <vt:lpstr>PARCC’s Core Commitments to ELA/Literacy Assessment Quality </vt:lpstr>
      <vt:lpstr>Other areas of impact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Common Core State Standards</dc:title>
  <dc:creator>Sandra</dc:creator>
  <cp:lastModifiedBy>Sandra</cp:lastModifiedBy>
  <cp:revision>8</cp:revision>
  <cp:lastPrinted>2012-06-25T22:07:29Z</cp:lastPrinted>
  <dcterms:created xsi:type="dcterms:W3CDTF">2012-08-21T16:06:41Z</dcterms:created>
  <dcterms:modified xsi:type="dcterms:W3CDTF">2012-08-21T20:17:03Z</dcterms:modified>
</cp:coreProperties>
</file>