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1" r:id="rId2"/>
    <p:sldId id="262" r:id="rId3"/>
    <p:sldId id="298" r:id="rId4"/>
    <p:sldId id="330" r:id="rId5"/>
    <p:sldId id="323" r:id="rId6"/>
    <p:sldId id="268" r:id="rId7"/>
    <p:sldId id="265" r:id="rId8"/>
    <p:sldId id="331" r:id="rId9"/>
    <p:sldId id="316" r:id="rId10"/>
    <p:sldId id="317" r:id="rId11"/>
    <p:sldId id="340" r:id="rId12"/>
    <p:sldId id="319" r:id="rId13"/>
    <p:sldId id="341" r:id="rId14"/>
    <p:sldId id="342" r:id="rId15"/>
    <p:sldId id="343" r:id="rId16"/>
    <p:sldId id="337" r:id="rId17"/>
    <p:sldId id="336" r:id="rId18"/>
    <p:sldId id="338" r:id="rId19"/>
    <p:sldId id="315" r:id="rId20"/>
    <p:sldId id="264" r:id="rId21"/>
    <p:sldId id="261" r:id="rId22"/>
    <p:sldId id="333" r:id="rId23"/>
    <p:sldId id="296" r:id="rId24"/>
    <p:sldId id="334" r:id="rId25"/>
    <p:sldId id="328" r:id="rId26"/>
    <p:sldId id="335" r:id="rId27"/>
  </p:sldIdLst>
  <p:sldSz cx="13004800" cy="9753600"/>
  <p:notesSz cx="6858000" cy="9144000"/>
  <p:embeddedFontLst>
    <p:embeddedFont>
      <p:font typeface="바탕" pitchFamily="18" charset="-127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Rockwell Extra Bold" charset="0"/>
      <p:bold r:id="rId35"/>
    </p:embeddedFont>
    <p:embeddedFont>
      <p:font typeface="Rockwell" charset="0"/>
      <p:regular r:id="rId36"/>
      <p:bold r:id="rId37"/>
      <p:italic r:id="rId38"/>
      <p:boldItalic r:id="rId39"/>
    </p:embeddedFont>
  </p:embeddedFontLst>
  <p:defaultTextStyle>
    <a:defPPr>
      <a:defRPr lang="fr-FR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505"/>
    <a:srgbClr val="088468"/>
    <a:srgbClr val="343434"/>
    <a:srgbClr val="FDE295"/>
    <a:srgbClr val="9F7603"/>
    <a:srgbClr val="AD8003"/>
    <a:srgbClr val="FCD978"/>
    <a:srgbClr val="13C2CB"/>
    <a:srgbClr val="15191C"/>
    <a:srgbClr val="F2A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595" autoAdjust="0"/>
  </p:normalViewPr>
  <p:slideViewPr>
    <p:cSldViewPr>
      <p:cViewPr>
        <p:scale>
          <a:sx n="50" d="100"/>
          <a:sy n="50" d="100"/>
        </p:scale>
        <p:origin x="-1781" y="-35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ams\Desktop\Data%20for%20A&amp;S%20SD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ams\Desktop\Data%20for%20A&amp;S%20SD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ams\Desktop\Data%20for%20A&amp;S%20SD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ams\Desktop\Data%20for%20A&amp;S%20SD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ams\Desktop\Data%20for%20A&amp;S%20SD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ams\Desktop\Data%20for%20A&amp;S%20SD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ams\Desktop\SDD%20Data\Data%20for%20A&amp;S%20SDD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3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'HSA, Grad Data, AP'!$A$48</c:f>
              <c:strCache>
                <c:ptCount val="1"/>
                <c:pt idx="0">
                  <c:v>BCPS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elete val="1"/>
          </c:dLbls>
          <c:cat>
            <c:strRef>
              <c:f>'HSA, Grad Data, AP'!$B$47:$E$47</c:f>
              <c:strCache>
                <c:ptCount val="4"/>
                <c:pt idx="0">
                  <c:v>Composite</c:v>
                </c:pt>
                <c:pt idx="1">
                  <c:v>Critical Reading</c:v>
                </c:pt>
                <c:pt idx="2">
                  <c:v>Mathematics</c:v>
                </c:pt>
                <c:pt idx="3">
                  <c:v>Writing</c:v>
                </c:pt>
              </c:strCache>
            </c:strRef>
          </c:cat>
          <c:val>
            <c:numRef>
              <c:f>'HSA, Grad Data, AP'!$B$48:$E$48</c:f>
              <c:numCache>
                <c:formatCode>General</c:formatCode>
                <c:ptCount val="4"/>
                <c:pt idx="0">
                  <c:v>1485</c:v>
                </c:pt>
                <c:pt idx="1">
                  <c:v>486</c:v>
                </c:pt>
                <c:pt idx="2">
                  <c:v>489</c:v>
                </c:pt>
                <c:pt idx="3">
                  <c:v>483</c:v>
                </c:pt>
              </c:numCache>
            </c:numRef>
          </c:val>
        </c:ser>
        <c:ser>
          <c:idx val="1"/>
          <c:order val="1"/>
          <c:tx>
            <c:strRef>
              <c:f>'HSA, Grad Data, AP'!$A$49</c:f>
              <c:strCache>
                <c:ptCount val="1"/>
                <c:pt idx="0">
                  <c:v>Howard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elete val="1"/>
          </c:dLbls>
          <c:cat>
            <c:strRef>
              <c:f>'HSA, Grad Data, AP'!$B$47:$E$47</c:f>
              <c:strCache>
                <c:ptCount val="4"/>
                <c:pt idx="0">
                  <c:v>Composite</c:v>
                </c:pt>
                <c:pt idx="1">
                  <c:v>Critical Reading</c:v>
                </c:pt>
                <c:pt idx="2">
                  <c:v>Mathematics</c:v>
                </c:pt>
                <c:pt idx="3">
                  <c:v>Writing</c:v>
                </c:pt>
              </c:strCache>
            </c:strRef>
          </c:cat>
          <c:val>
            <c:numRef>
              <c:f>'HSA, Grad Data, AP'!$B$49:$E$49</c:f>
              <c:numCache>
                <c:formatCode>General</c:formatCode>
                <c:ptCount val="4"/>
                <c:pt idx="0">
                  <c:v>1643</c:v>
                </c:pt>
                <c:pt idx="1">
                  <c:v>540</c:v>
                </c:pt>
                <c:pt idx="2">
                  <c:v>560</c:v>
                </c:pt>
                <c:pt idx="3">
                  <c:v>542</c:v>
                </c:pt>
              </c:numCache>
            </c:numRef>
          </c:val>
        </c:ser>
        <c:ser>
          <c:idx val="2"/>
          <c:order val="2"/>
          <c:tx>
            <c:strRef>
              <c:f>'HSA, Grad Data, AP'!$A$50</c:f>
              <c:strCache>
                <c:ptCount val="1"/>
                <c:pt idx="0">
                  <c:v>Montgomery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'HSA, Grad Data, AP'!$B$47:$E$47</c:f>
              <c:strCache>
                <c:ptCount val="4"/>
                <c:pt idx="0">
                  <c:v>Composite</c:v>
                </c:pt>
                <c:pt idx="1">
                  <c:v>Critical Reading</c:v>
                </c:pt>
                <c:pt idx="2">
                  <c:v>Mathematics</c:v>
                </c:pt>
                <c:pt idx="3">
                  <c:v>Writing</c:v>
                </c:pt>
              </c:strCache>
            </c:strRef>
          </c:cat>
          <c:val>
            <c:numRef>
              <c:f>'HSA, Grad Data, AP'!$B$50:$E$50</c:f>
              <c:numCache>
                <c:formatCode>General</c:formatCode>
                <c:ptCount val="4"/>
                <c:pt idx="0">
                  <c:v>1637</c:v>
                </c:pt>
                <c:pt idx="1">
                  <c:v>542</c:v>
                </c:pt>
                <c:pt idx="2">
                  <c:v>555</c:v>
                </c:pt>
                <c:pt idx="3">
                  <c:v>541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5928576"/>
        <c:axId val="85934464"/>
        <c:axId val="0"/>
      </c:bar3DChart>
      <c:catAx>
        <c:axId val="85928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85934464"/>
        <c:crosses val="autoZero"/>
        <c:auto val="1"/>
        <c:lblAlgn val="ctr"/>
        <c:lblOffset val="100"/>
        <c:noMultiLvlLbl val="0"/>
      </c:catAx>
      <c:valAx>
        <c:axId val="85934464"/>
        <c:scaling>
          <c:orientation val="minMax"/>
          <c:max val="2400"/>
          <c:min val="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85928576"/>
        <c:crosses val="autoZero"/>
        <c:crossBetween val="between"/>
        <c:majorUnit val="400"/>
        <c:minorUnit val="100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2400" baseline="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 baseline="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400" baseline="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2992115227399853"/>
          <c:y val="0.89329773846762361"/>
          <c:w val="0.86857299599845106"/>
          <c:h val="5.8757056052925062E-2"/>
        </c:manualLayout>
      </c:layout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2011 End of Grade 10 HSA Status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966049382716083E-2"/>
          <c:y val="0.11420552929840566"/>
          <c:w val="0.9460339506172839"/>
          <c:h val="0.8115187861677155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</c:dPt>
          <c:dLbls>
            <c:dLbl>
              <c:idx val="0"/>
              <c:layout>
                <c:manualLayout>
                  <c:x val="2.0061728395061734E-2"/>
                  <c:y val="-0.15152576368830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580246913580245E-2"/>
                  <c:y val="-7.5762881844151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04938271605117E-2"/>
                  <c:y val="-4.2090489913417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'HSA, Grad Data, AP'!$A$14:$A$16</c:f>
              <c:strCache>
                <c:ptCount val="3"/>
                <c:pt idx="0">
                  <c:v>BCPS</c:v>
                </c:pt>
                <c:pt idx="1">
                  <c:v>Howard</c:v>
                </c:pt>
                <c:pt idx="2">
                  <c:v>Montgomery</c:v>
                </c:pt>
              </c:strCache>
            </c:strRef>
          </c:cat>
          <c:val>
            <c:numRef>
              <c:f>'HSA, Grad Data, AP'!$B$14:$B$16</c:f>
              <c:numCache>
                <c:formatCode>General</c:formatCode>
                <c:ptCount val="3"/>
                <c:pt idx="0">
                  <c:v>72.8</c:v>
                </c:pt>
                <c:pt idx="1">
                  <c:v>90.2</c:v>
                </c:pt>
                <c:pt idx="2">
                  <c:v>74.2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979136"/>
        <c:axId val="85980672"/>
        <c:axId val="0"/>
      </c:bar3DChart>
      <c:catAx>
        <c:axId val="859791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aseline="0">
                <a:solidFill>
                  <a:schemeClr val="bg1"/>
                </a:solidFill>
              </a:defRPr>
            </a:pPr>
            <a:endParaRPr lang="en-US"/>
          </a:p>
        </c:txPr>
        <c:crossAx val="85980672"/>
        <c:crosses val="autoZero"/>
        <c:auto val="1"/>
        <c:lblAlgn val="ctr"/>
        <c:lblOffset val="100"/>
        <c:noMultiLvlLbl val="0"/>
      </c:catAx>
      <c:valAx>
        <c:axId val="85980672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aseline="0">
                <a:solidFill>
                  <a:schemeClr val="bg1"/>
                </a:solidFill>
              </a:defRPr>
            </a:pPr>
            <a:endParaRPr lang="en-US"/>
          </a:p>
        </c:txPr>
        <c:crossAx val="85979136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</c:dPt>
          <c:cat>
            <c:strRef>
              <c:f>'HSA, Grad Data, AP'!$A$14:$A$16</c:f>
              <c:strCache>
                <c:ptCount val="3"/>
                <c:pt idx="0">
                  <c:v>BCPS</c:v>
                </c:pt>
                <c:pt idx="1">
                  <c:v>Howard</c:v>
                </c:pt>
                <c:pt idx="2">
                  <c:v>Montgomery</c:v>
                </c:pt>
              </c:strCache>
            </c:strRef>
          </c:cat>
          <c:val>
            <c:numRef>
              <c:f>'HSA, Grad Data, AP'!$B$14:$B$16</c:f>
              <c:numCache>
                <c:formatCode>General</c:formatCode>
                <c:ptCount val="3"/>
                <c:pt idx="0">
                  <c:v>72.8</c:v>
                </c:pt>
                <c:pt idx="1">
                  <c:v>90.2</c:v>
                </c:pt>
                <c:pt idx="2">
                  <c:v>74.2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759104"/>
        <c:axId val="89760896"/>
        <c:axId val="0"/>
      </c:bar3DChart>
      <c:catAx>
        <c:axId val="897591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aseline="0">
                <a:solidFill>
                  <a:schemeClr val="bg1"/>
                </a:solidFill>
              </a:defRPr>
            </a:pPr>
            <a:endParaRPr lang="en-US"/>
          </a:p>
        </c:txPr>
        <c:crossAx val="89760896"/>
        <c:crosses val="autoZero"/>
        <c:auto val="1"/>
        <c:lblAlgn val="ctr"/>
        <c:lblOffset val="100"/>
        <c:noMultiLvlLbl val="0"/>
      </c:catAx>
      <c:valAx>
        <c:axId val="897608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aseline="0">
                <a:solidFill>
                  <a:schemeClr val="bg1"/>
                </a:solidFill>
              </a:defRPr>
            </a:pPr>
            <a:endParaRPr lang="en-US"/>
          </a:p>
        </c:txPr>
        <c:crossAx val="89759104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>
          <a:solidFill>
            <a:schemeClr val="accent1"/>
          </a:solidFill>
        </a:ln>
      </c:spPr>
    </c:sideWall>
    <c:backWall>
      <c:thickness val="0"/>
      <c:spPr>
        <a:noFill/>
        <a:ln>
          <a:solidFill>
            <a:schemeClr val="accent1"/>
          </a:solidFill>
        </a:ln>
      </c:spPr>
    </c:backWall>
    <c:plotArea>
      <c:layout>
        <c:manualLayout>
          <c:layoutTarget val="inner"/>
          <c:xMode val="edge"/>
          <c:yMode val="edge"/>
          <c:x val="8.2274837173131138E-2"/>
          <c:y val="4.1172301260143394E-2"/>
          <c:w val="0.8236950763099109"/>
          <c:h val="0.874417775570038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'Composite MSA Data'!$K$25</c:f>
              <c:strCache>
                <c:ptCount val="1"/>
                <c:pt idx="0">
                  <c:v>BCPS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'Composite MSA Data'!$L$24:$M$24</c:f>
              <c:strCache>
                <c:ptCount val="2"/>
                <c:pt idx="0">
                  <c:v>Reading</c:v>
                </c:pt>
                <c:pt idx="1">
                  <c:v>Math</c:v>
                </c:pt>
              </c:strCache>
            </c:strRef>
          </c:cat>
          <c:val>
            <c:numRef>
              <c:f>'Composite MSA Data'!$L$25:$M$25</c:f>
              <c:numCache>
                <c:formatCode>0.0</c:formatCode>
                <c:ptCount val="2"/>
                <c:pt idx="0">
                  <c:v>86.3</c:v>
                </c:pt>
                <c:pt idx="1">
                  <c:v>85.5</c:v>
                </c:pt>
              </c:numCache>
            </c:numRef>
          </c:val>
        </c:ser>
        <c:ser>
          <c:idx val="1"/>
          <c:order val="1"/>
          <c:tx>
            <c:strRef>
              <c:f>'Composite MSA Data'!$K$26</c:f>
              <c:strCache>
                <c:ptCount val="1"/>
                <c:pt idx="0">
                  <c:v>Howard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'Composite MSA Data'!$L$24:$M$24</c:f>
              <c:strCache>
                <c:ptCount val="2"/>
                <c:pt idx="0">
                  <c:v>Reading</c:v>
                </c:pt>
                <c:pt idx="1">
                  <c:v>Math</c:v>
                </c:pt>
              </c:strCache>
            </c:strRef>
          </c:cat>
          <c:val>
            <c:numRef>
              <c:f>'Composite MSA Data'!$L$26:$M$26</c:f>
              <c:numCache>
                <c:formatCode>0.0</c:formatCode>
                <c:ptCount val="2"/>
                <c:pt idx="0">
                  <c:v>92.5</c:v>
                </c:pt>
                <c:pt idx="1">
                  <c:v>91.5</c:v>
                </c:pt>
              </c:numCache>
            </c:numRef>
          </c:val>
        </c:ser>
        <c:ser>
          <c:idx val="2"/>
          <c:order val="2"/>
          <c:tx>
            <c:strRef>
              <c:f>'Composite MSA Data'!$K$27</c:f>
              <c:strCache>
                <c:ptCount val="1"/>
                <c:pt idx="0">
                  <c:v>Montgomery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'Composite MSA Data'!$L$24:$M$24</c:f>
              <c:strCache>
                <c:ptCount val="2"/>
                <c:pt idx="0">
                  <c:v>Reading</c:v>
                </c:pt>
                <c:pt idx="1">
                  <c:v>Math</c:v>
                </c:pt>
              </c:strCache>
            </c:strRef>
          </c:cat>
          <c:val>
            <c:numRef>
              <c:f>'Composite MSA Data'!$L$27:$M$27</c:f>
              <c:numCache>
                <c:formatCode>0.0</c:formatCode>
                <c:ptCount val="2"/>
                <c:pt idx="0">
                  <c:v>90.4</c:v>
                </c:pt>
                <c:pt idx="1">
                  <c:v>85.5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779200"/>
        <c:axId val="90055424"/>
        <c:axId val="0"/>
      </c:bar3DChart>
      <c:catAx>
        <c:axId val="89779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90055424"/>
        <c:crosses val="autoZero"/>
        <c:auto val="1"/>
        <c:lblAlgn val="ctr"/>
        <c:lblOffset val="100"/>
        <c:noMultiLvlLbl val="0"/>
      </c:catAx>
      <c:valAx>
        <c:axId val="90055424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en-US"/>
          </a:p>
        </c:txPr>
        <c:crossAx val="89779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664892582871567"/>
          <c:y val="0.90293667889021556"/>
          <c:w val="0.7051411976280797"/>
          <c:h val="9.317928582270768E-2"/>
        </c:manualLayout>
      </c:layout>
      <c:overlay val="0"/>
      <c:txPr>
        <a:bodyPr/>
        <a:lstStyle/>
        <a:p>
          <a:pPr>
            <a:defRPr sz="2400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02750984339821"/>
          <c:y val="0.11803490639045153"/>
          <c:w val="0.81141155409664756"/>
          <c:h val="0.691951104265261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'MSA Data'!$B$5</c:f>
              <c:strCache>
                <c:ptCount val="1"/>
                <c:pt idx="0">
                  <c:v>BCPS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'MSA Data'!$A$9:$A$11</c:f>
              <c:strCache>
                <c:ptCount val="3"/>
                <c:pt idx="0">
                  <c:v>Grade 6</c:v>
                </c:pt>
                <c:pt idx="1">
                  <c:v>Grade 7</c:v>
                </c:pt>
                <c:pt idx="2">
                  <c:v>Grade 8</c:v>
                </c:pt>
              </c:strCache>
            </c:strRef>
          </c:cat>
          <c:val>
            <c:numRef>
              <c:f>'MSA Data'!$B$9:$B$11</c:f>
              <c:numCache>
                <c:formatCode>0.0</c:formatCode>
                <c:ptCount val="3"/>
                <c:pt idx="0">
                  <c:v>84</c:v>
                </c:pt>
                <c:pt idx="1">
                  <c:v>79.2</c:v>
                </c:pt>
                <c:pt idx="2">
                  <c:v>82.1</c:v>
                </c:pt>
              </c:numCache>
            </c:numRef>
          </c:val>
        </c:ser>
        <c:ser>
          <c:idx val="1"/>
          <c:order val="1"/>
          <c:tx>
            <c:strRef>
              <c:f>'MSA Data'!$C$5</c:f>
              <c:strCache>
                <c:ptCount val="1"/>
                <c:pt idx="0">
                  <c:v>Howard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'MSA Data'!$A$9:$A$11</c:f>
              <c:strCache>
                <c:ptCount val="3"/>
                <c:pt idx="0">
                  <c:v>Grade 6</c:v>
                </c:pt>
                <c:pt idx="1">
                  <c:v>Grade 7</c:v>
                </c:pt>
                <c:pt idx="2">
                  <c:v>Grade 8</c:v>
                </c:pt>
              </c:strCache>
            </c:strRef>
          </c:cat>
          <c:val>
            <c:numRef>
              <c:f>'MSA Data'!$C$9:$C$11</c:f>
              <c:numCache>
                <c:formatCode>0.0</c:formatCode>
                <c:ptCount val="3"/>
                <c:pt idx="0">
                  <c:v>91.5</c:v>
                </c:pt>
                <c:pt idx="1">
                  <c:v>90.6</c:v>
                </c:pt>
                <c:pt idx="2">
                  <c:v>90.6</c:v>
                </c:pt>
              </c:numCache>
            </c:numRef>
          </c:val>
        </c:ser>
        <c:ser>
          <c:idx val="2"/>
          <c:order val="2"/>
          <c:tx>
            <c:strRef>
              <c:f>'MSA Data'!$D$5</c:f>
              <c:strCache>
                <c:ptCount val="1"/>
                <c:pt idx="0">
                  <c:v>Montgomery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'MSA Data'!$A$9:$A$11</c:f>
              <c:strCache>
                <c:ptCount val="3"/>
                <c:pt idx="0">
                  <c:v>Grade 6</c:v>
                </c:pt>
                <c:pt idx="1">
                  <c:v>Grade 7</c:v>
                </c:pt>
                <c:pt idx="2">
                  <c:v>Grade 8</c:v>
                </c:pt>
              </c:strCache>
            </c:strRef>
          </c:cat>
          <c:val>
            <c:numRef>
              <c:f>'MSA Data'!$D$9:$D$11</c:f>
              <c:numCache>
                <c:formatCode>0.0</c:formatCode>
                <c:ptCount val="3"/>
                <c:pt idx="0">
                  <c:v>90.2</c:v>
                </c:pt>
                <c:pt idx="1">
                  <c:v>89</c:v>
                </c:pt>
                <c:pt idx="2">
                  <c:v>87.6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107904"/>
        <c:axId val="90109440"/>
        <c:axId val="0"/>
      </c:bar3DChart>
      <c:catAx>
        <c:axId val="90107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en-US"/>
          </a:p>
        </c:txPr>
        <c:crossAx val="90109440"/>
        <c:crosses val="autoZero"/>
        <c:auto val="1"/>
        <c:lblAlgn val="ctr"/>
        <c:lblOffset val="100"/>
        <c:noMultiLvlLbl val="0"/>
      </c:catAx>
      <c:valAx>
        <c:axId val="90109440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en-US"/>
          </a:p>
        </c:txPr>
        <c:crossAx val="90107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7266209779333184E-2"/>
          <c:y val="0.89652209912809899"/>
          <c:w val="0.89032638281325749"/>
          <c:h val="0.10091063237281106"/>
        </c:manualLayout>
      </c:layout>
      <c:overlay val="0"/>
      <c:txPr>
        <a:bodyPr/>
        <a:lstStyle/>
        <a:p>
          <a:pPr>
            <a:defRPr sz="2400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ln>
          <a:solidFill>
            <a:schemeClr val="bg1"/>
          </a:solidFill>
        </a:ln>
      </c:spPr>
    </c:sideWall>
    <c:backWall>
      <c:thickness val="0"/>
      <c:spPr>
        <a:ln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7.0941358024691356E-2"/>
          <c:y val="9.7369333333038752E-2"/>
          <c:w val="0.89790512297073977"/>
          <c:h val="0.735859346566253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'MSA Data'!$B$17</c:f>
              <c:strCache>
                <c:ptCount val="1"/>
                <c:pt idx="0">
                  <c:v>BCPS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'MSA Data'!$A$21:$A$23</c:f>
              <c:strCache>
                <c:ptCount val="3"/>
                <c:pt idx="0">
                  <c:v>Grade 6</c:v>
                </c:pt>
                <c:pt idx="1">
                  <c:v>Grade 7</c:v>
                </c:pt>
                <c:pt idx="2">
                  <c:v>Grade 8</c:v>
                </c:pt>
              </c:strCache>
            </c:strRef>
          </c:cat>
          <c:val>
            <c:numRef>
              <c:f>'MSA Data'!$B$21:$B$23</c:f>
              <c:numCache>
                <c:formatCode>0.0</c:formatCode>
                <c:ptCount val="3"/>
                <c:pt idx="0">
                  <c:v>80</c:v>
                </c:pt>
                <c:pt idx="1">
                  <c:v>74.5</c:v>
                </c:pt>
                <c:pt idx="2">
                  <c:v>67.599999999999994</c:v>
                </c:pt>
              </c:numCache>
            </c:numRef>
          </c:val>
        </c:ser>
        <c:ser>
          <c:idx val="1"/>
          <c:order val="1"/>
          <c:tx>
            <c:strRef>
              <c:f>'MSA Data'!$C$17</c:f>
              <c:strCache>
                <c:ptCount val="1"/>
                <c:pt idx="0">
                  <c:v>Howard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'MSA Data'!$A$21:$A$23</c:f>
              <c:strCache>
                <c:ptCount val="3"/>
                <c:pt idx="0">
                  <c:v>Grade 6</c:v>
                </c:pt>
                <c:pt idx="1">
                  <c:v>Grade 7</c:v>
                </c:pt>
                <c:pt idx="2">
                  <c:v>Grade 8</c:v>
                </c:pt>
              </c:strCache>
            </c:strRef>
          </c:cat>
          <c:val>
            <c:numRef>
              <c:f>'MSA Data'!$C$21:$C$23</c:f>
              <c:numCache>
                <c:formatCode>0.0</c:formatCode>
                <c:ptCount val="3"/>
                <c:pt idx="0">
                  <c:v>91.6</c:v>
                </c:pt>
                <c:pt idx="1">
                  <c:v>90</c:v>
                </c:pt>
                <c:pt idx="2">
                  <c:v>85.9</c:v>
                </c:pt>
              </c:numCache>
            </c:numRef>
          </c:val>
        </c:ser>
        <c:ser>
          <c:idx val="2"/>
          <c:order val="2"/>
          <c:tx>
            <c:strRef>
              <c:f>'MSA Data'!$D$17</c:f>
              <c:strCache>
                <c:ptCount val="1"/>
                <c:pt idx="0">
                  <c:v>Montgomery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1.6975308641975391E-2"/>
                  <c:y val="2.572166891928565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453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18518518518583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'MSA Data'!$A$21:$A$23</c:f>
              <c:strCache>
                <c:ptCount val="3"/>
                <c:pt idx="0">
                  <c:v>Grade 6</c:v>
                </c:pt>
                <c:pt idx="1">
                  <c:v>Grade 7</c:v>
                </c:pt>
                <c:pt idx="2">
                  <c:v>Grade 8</c:v>
                </c:pt>
              </c:strCache>
            </c:strRef>
          </c:cat>
          <c:val>
            <c:numRef>
              <c:f>'MSA Data'!$D$21:$D$23</c:f>
              <c:numCache>
                <c:formatCode>0.0</c:formatCode>
                <c:ptCount val="3"/>
                <c:pt idx="0">
                  <c:v>85.3</c:v>
                </c:pt>
                <c:pt idx="1">
                  <c:v>81.5</c:v>
                </c:pt>
                <c:pt idx="2">
                  <c:v>76.7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476672"/>
        <c:axId val="106478208"/>
        <c:axId val="0"/>
      </c:bar3DChart>
      <c:catAx>
        <c:axId val="106476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aseline="0">
                <a:solidFill>
                  <a:schemeClr val="bg1"/>
                </a:solidFill>
              </a:defRPr>
            </a:pPr>
            <a:endParaRPr lang="en-US"/>
          </a:p>
        </c:txPr>
        <c:crossAx val="106478208"/>
        <c:crosses val="autoZero"/>
        <c:auto val="1"/>
        <c:lblAlgn val="ctr"/>
        <c:lblOffset val="100"/>
        <c:noMultiLvlLbl val="0"/>
      </c:catAx>
      <c:valAx>
        <c:axId val="106478208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800" baseline="0">
                <a:solidFill>
                  <a:schemeClr val="bg1"/>
                </a:solidFill>
              </a:defRPr>
            </a:pPr>
            <a:endParaRPr lang="en-US"/>
          </a:p>
        </c:txPr>
        <c:crossAx val="106476672"/>
        <c:crosses val="autoZero"/>
        <c:crossBetween val="between"/>
        <c:majorUnit val="20"/>
        <c:minorUnit val="0.4"/>
      </c:valAx>
    </c:plotArea>
    <c:legend>
      <c:legendPos val="r"/>
      <c:layout>
        <c:manualLayout>
          <c:xMode val="edge"/>
          <c:yMode val="edge"/>
          <c:x val="8.6525469038592928E-2"/>
          <c:y val="0.8977710884192277"/>
          <c:w val="0.81779551861573085"/>
          <c:h val="9.8791351144497233E-2"/>
        </c:manualLayout>
      </c:layout>
      <c:overlay val="0"/>
      <c:txPr>
        <a:bodyPr/>
        <a:lstStyle/>
        <a:p>
          <a:pPr>
            <a:defRPr sz="2400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4-Year Adjusted Cohort Graduation Rate Comparisons by Service Group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ln>
          <a:solidFill>
            <a:schemeClr val="bg1"/>
          </a:solidFill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6.1739938757655294E-2"/>
          <c:y val="0.10494562151745399"/>
          <c:w val="0.795254690385924"/>
          <c:h val="0.76053317271926357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'HSA, Grad Data, AP'!$F$33</c:f>
              <c:strCache>
                <c:ptCount val="1"/>
                <c:pt idx="0">
                  <c:v>General Education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'HSA, Grad Data, AP'!$A$34</c:f>
              <c:strCache>
                <c:ptCount val="1"/>
                <c:pt idx="0">
                  <c:v>BCPS</c:v>
                </c:pt>
              </c:strCache>
            </c:strRef>
          </c:cat>
          <c:val>
            <c:numRef>
              <c:f>'HSA, Grad Data, AP'!$F$34</c:f>
              <c:numCache>
                <c:formatCode>0.00</c:formatCode>
                <c:ptCount val="1"/>
                <c:pt idx="0">
                  <c:v>85.179999999999978</c:v>
                </c:pt>
              </c:numCache>
            </c:numRef>
          </c:val>
        </c:ser>
        <c:ser>
          <c:idx val="0"/>
          <c:order val="1"/>
          <c:tx>
            <c:strRef>
              <c:f>'HSA, Grad Data, AP'!$E$33</c:f>
              <c:strCache>
                <c:ptCount val="1"/>
                <c:pt idx="0">
                  <c:v>Special Ed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'HSA, Grad Data, AP'!$A$34</c:f>
              <c:strCache>
                <c:ptCount val="1"/>
                <c:pt idx="0">
                  <c:v>BCPS</c:v>
                </c:pt>
              </c:strCache>
            </c:strRef>
          </c:cat>
          <c:val>
            <c:numRef>
              <c:f>'HSA, Grad Data, AP'!$E$34</c:f>
              <c:numCache>
                <c:formatCode>0.00</c:formatCode>
                <c:ptCount val="1"/>
                <c:pt idx="0">
                  <c:v>52.49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520960"/>
        <c:axId val="106522496"/>
        <c:axId val="0"/>
      </c:bar3DChart>
      <c:catAx>
        <c:axId val="106520960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2400" baseline="0">
                <a:solidFill>
                  <a:schemeClr val="bg1"/>
                </a:solidFill>
              </a:defRPr>
            </a:pPr>
            <a:endParaRPr lang="en-US"/>
          </a:p>
        </c:txPr>
        <c:crossAx val="106522496"/>
        <c:crosses val="autoZero"/>
        <c:auto val="1"/>
        <c:lblAlgn val="ctr"/>
        <c:lblOffset val="100"/>
        <c:noMultiLvlLbl val="0"/>
      </c:catAx>
      <c:valAx>
        <c:axId val="10652249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06520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10449885600483"/>
          <c:y val="0.73087053517671263"/>
          <c:w val="0.22402794617023244"/>
          <c:h val="0.15670830716026676"/>
        </c:manualLayout>
      </c:layout>
      <c:overlay val="0"/>
      <c:txPr>
        <a:bodyPr/>
        <a:lstStyle/>
        <a:p>
          <a:pPr>
            <a:defRPr sz="2000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0">
          <a:solidFill>
            <a:schemeClr val="tx1"/>
          </a:solidFill>
        </a:ln>
      </c:spPr>
    </c:floor>
    <c:side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  <a:ln w="25400">
          <a:noFill/>
        </a:ln>
      </c:spPr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5785982008682408E-2"/>
          <c:y val="9.2826565369805766E-3"/>
          <c:w val="0.87738894356955666"/>
          <c:h val="0.8940184547244095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Tier III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3333.3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Tier II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3333.3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Tier I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3333.3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7811968"/>
        <c:axId val="107813504"/>
        <c:axId val="0"/>
      </c:bar3DChart>
      <c:catAx>
        <c:axId val="10781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07813504"/>
        <c:crosses val="autoZero"/>
        <c:auto val="1"/>
        <c:lblAlgn val="ctr"/>
        <c:lblOffset val="100"/>
        <c:noMultiLvlLbl val="0"/>
      </c:catAx>
      <c:valAx>
        <c:axId val="1078135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</c:spPr>
        <c:crossAx val="10781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0.05732</cdr:x>
      <cdr:y>0.12222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685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dirty="0" smtClean="0"/>
            <a:t>Tier III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0.59774</cdr:x>
      <cdr:y>0.21875</cdr:y>
    </cdr:from>
    <cdr:to>
      <cdr:x>0.81579</cdr:x>
      <cdr:y>0.33896</cdr:y>
    </cdr:to>
    <cdr:sp macro="" textlink="">
      <cdr:nvSpPr>
        <cdr:cNvPr id="27" name="TextBox 10"/>
        <cdr:cNvSpPr txBox="1"/>
      </cdr:nvSpPr>
      <cdr:spPr>
        <a:xfrm xmlns:a="http://schemas.openxmlformats.org/drawingml/2006/main">
          <a:off x="11449272" y="1512168"/>
          <a:ext cx="4176464" cy="8309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60000"/>
          </a:schemeClr>
        </a:solidFill>
        <a:ln xmlns:a="http://schemas.openxmlformats.org/drawingml/2006/main" w="0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2400" i="1" dirty="0" smtClean="0">
              <a:solidFill>
                <a:sysClr val="window" lastClr="FFFFFF"/>
              </a:solidFill>
            </a:rPr>
            <a:t>Multiple subgroups not meeting standards</a:t>
          </a:r>
        </a:p>
      </cdr:txBody>
    </cdr:sp>
  </cdr:relSizeAnchor>
  <cdr:relSizeAnchor xmlns:cdr="http://schemas.openxmlformats.org/drawingml/2006/chartDrawing">
    <cdr:from>
      <cdr:x>0.6015</cdr:x>
      <cdr:y>0.39362</cdr:y>
    </cdr:from>
    <cdr:to>
      <cdr:x>0.81579</cdr:x>
      <cdr:y>0.51639</cdr:y>
    </cdr:to>
    <cdr:sp macro="" textlink="">
      <cdr:nvSpPr>
        <cdr:cNvPr id="28" name="TextBox 10"/>
        <cdr:cNvSpPr txBox="1"/>
      </cdr:nvSpPr>
      <cdr:spPr>
        <a:xfrm xmlns:a="http://schemas.openxmlformats.org/drawingml/2006/main">
          <a:off x="11521281" y="2720983"/>
          <a:ext cx="4104455" cy="84867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6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400" i="1" dirty="0" smtClean="0">
              <a:solidFill>
                <a:sysClr val="window" lastClr="FFFFFF"/>
              </a:solidFill>
            </a:rPr>
            <a:t>Achievement lagging for targeted subgroups</a:t>
          </a:r>
        </a:p>
      </cdr:txBody>
    </cdr:sp>
  </cdr:relSizeAnchor>
  <cdr:relSizeAnchor xmlns:cdr="http://schemas.openxmlformats.org/drawingml/2006/chartDrawing">
    <cdr:from>
      <cdr:x>0.60526</cdr:x>
      <cdr:y>0.60638</cdr:y>
    </cdr:from>
    <cdr:to>
      <cdr:x>0.81579</cdr:x>
      <cdr:y>0.72915</cdr:y>
    </cdr:to>
    <cdr:sp macro="" textlink="">
      <cdr:nvSpPr>
        <cdr:cNvPr id="29" name="TextBox 10"/>
        <cdr:cNvSpPr txBox="1"/>
      </cdr:nvSpPr>
      <cdr:spPr>
        <a:xfrm xmlns:a="http://schemas.openxmlformats.org/drawingml/2006/main">
          <a:off x="11593288" y="4191785"/>
          <a:ext cx="4032448" cy="84867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6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400" i="1" dirty="0" smtClean="0">
              <a:solidFill>
                <a:sysClr val="window" lastClr="FFFFFF"/>
              </a:solidFill>
            </a:rPr>
            <a:t>All subgroups meeting or exceeding standards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E911E-17AB-46BD-B948-1D5629F702DC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3BFC7-7A43-4819-AD48-E13FAE18C7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51C1F-B3F5-4722-94E8-DD3B181AA123}" type="datetimeFigureOut">
              <a:rPr lang="fr-FR" smtClean="0"/>
              <a:pPr/>
              <a:t>21/08/2012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D07A3-0E0D-4A38-85B1-2E3E209298A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5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D07A3-0E0D-4A38-85B1-2E3E209298A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1CEF-A932-4551-99DD-5098C6F260CB}" type="datetimeFigureOut">
              <a:rPr lang="fr-FR" smtClean="0"/>
              <a:pPr/>
              <a:t>21/08/2012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769-A997-43D2-897B-87BFEF3B2A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1CEF-A932-4551-99DD-5098C6F260CB}" type="datetimeFigureOut">
              <a:rPr lang="fr-FR" smtClean="0"/>
              <a:pPr/>
              <a:t>21/08/2012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769-A997-43D2-897B-87BFEF3B2A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3408943" y="555414"/>
            <a:ext cx="4161084" cy="1183527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25689" y="555414"/>
            <a:ext cx="12266507" cy="118352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1CEF-A932-4551-99DD-5098C6F260CB}" type="datetimeFigureOut">
              <a:rPr lang="fr-FR" smtClean="0"/>
              <a:pPr/>
              <a:t>21/08/2012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769-A997-43D2-897B-87BFEF3B2A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1CEF-A932-4551-99DD-5098C6F260CB}" type="datetimeFigureOut">
              <a:rPr lang="fr-FR" smtClean="0"/>
              <a:pPr/>
              <a:t>21/08/2012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769-A997-43D2-897B-87BFEF3B2A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1CEF-A932-4551-99DD-5098C6F260CB}" type="datetimeFigureOut">
              <a:rPr lang="fr-FR" smtClean="0"/>
              <a:pPr/>
              <a:t>21/08/2012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769-A997-43D2-897B-87BFEF3B2A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25689" y="3237654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356232" y="3237654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1CEF-A932-4551-99DD-5098C6F260CB}" type="datetimeFigureOut">
              <a:rPr lang="fr-FR" smtClean="0"/>
              <a:pPr/>
              <a:t>21/08/2012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769-A997-43D2-897B-87BFEF3B2A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1CEF-A932-4551-99DD-5098C6F260CB}" type="datetimeFigureOut">
              <a:rPr lang="fr-FR" smtClean="0"/>
              <a:pPr/>
              <a:t>21/08/2012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769-A997-43D2-897B-87BFEF3B2A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1CEF-A932-4551-99DD-5098C6F260CB}" type="datetimeFigureOut">
              <a:rPr lang="fr-FR" smtClean="0"/>
              <a:pPr/>
              <a:t>21/08/2012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769-A997-43D2-897B-87BFEF3B2A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1CEF-A932-4551-99DD-5098C6F260CB}" type="datetimeFigureOut">
              <a:rPr lang="fr-FR" smtClean="0"/>
              <a:pPr/>
              <a:t>21/08/2012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769-A997-43D2-897B-87BFEF3B2A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1CEF-A932-4551-99DD-5098C6F260CB}" type="datetimeFigureOut">
              <a:rPr lang="fr-FR" smtClean="0"/>
              <a:pPr/>
              <a:t>21/08/2012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769-A997-43D2-897B-87BFEF3B2A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1CEF-A932-4551-99DD-5098C6F260CB}" type="datetimeFigureOut">
              <a:rPr lang="fr-FR" smtClean="0"/>
              <a:pPr/>
              <a:t>21/08/2012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769-A997-43D2-897B-87BFEF3B2A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B1CEF-A932-4551-99DD-5098C6F260CB}" type="datetimeFigureOut">
              <a:rPr lang="fr-FR" smtClean="0"/>
              <a:pPr/>
              <a:t>21/08/2012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FF769-A997-43D2-897B-87BFEF3B2A5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597744" y="6244952"/>
            <a:ext cx="11665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Rockwell" pitchFamily="18" charset="0"/>
              </a:rPr>
              <a:t>DEVELOPING </a:t>
            </a:r>
            <a:r>
              <a:rPr lang="en-US" sz="5400" b="1" dirty="0" smtClean="0">
                <a:solidFill>
                  <a:srgbClr val="FFC000"/>
                </a:solidFill>
                <a:latin typeface="Rockwell" pitchFamily="18" charset="0"/>
              </a:rPr>
              <a:t>GREAT </a:t>
            </a:r>
            <a:r>
              <a:rPr lang="en-US" sz="5400" b="1" dirty="0" smtClean="0">
                <a:solidFill>
                  <a:schemeClr val="bg1"/>
                </a:solidFill>
                <a:latin typeface="Rockwell" pitchFamily="18" charset="0"/>
              </a:rPr>
              <a:t>TEACHERS</a:t>
            </a:r>
          </a:p>
        </p:txBody>
      </p:sp>
      <p:pic>
        <p:nvPicPr>
          <p:cNvPr id="15" name="Picture 14" descr="BCPS_logo_2006.jpg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78864" y="7685112"/>
            <a:ext cx="1872208" cy="1651948"/>
          </a:xfrm>
          <a:prstGeom prst="rect">
            <a:avLst/>
          </a:prstGeom>
        </p:spPr>
      </p:pic>
      <p:sp>
        <p:nvSpPr>
          <p:cNvPr id="8" name="ZoneTexte 32"/>
          <p:cNvSpPr txBox="1"/>
          <p:nvPr/>
        </p:nvSpPr>
        <p:spPr>
          <a:xfrm>
            <a:off x="453728" y="8261176"/>
            <a:ext cx="3016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S. Dallas Dance, Ph.D.,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Superintendent</a:t>
            </a:r>
            <a:endParaRPr lang="fr-FR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8" descr="BCPS - Rountree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94184">
            <a:off x="1646544" y="1309765"/>
            <a:ext cx="5733548" cy="4125728"/>
          </a:xfrm>
          <a:prstGeom prst="rect">
            <a:avLst/>
          </a:prstGeom>
          <a:ln w="127000">
            <a:solidFill>
              <a:schemeClr val="bg1"/>
            </a:solidFill>
            <a:miter lim="800000"/>
          </a:ln>
        </p:spPr>
      </p:pic>
      <p:pic>
        <p:nvPicPr>
          <p:cNvPr id="11" name="Picture 10" descr="DSC_01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94585">
            <a:off x="7630463" y="1955125"/>
            <a:ext cx="4349152" cy="2911416"/>
          </a:xfrm>
          <a:prstGeom prst="rect">
            <a:avLst/>
          </a:prstGeom>
          <a:ln w="127000">
            <a:solidFill>
              <a:schemeClr val="bg1"/>
            </a:solidFill>
            <a:miter lim="800000"/>
          </a:ln>
        </p:spPr>
      </p:pic>
      <p:sp>
        <p:nvSpPr>
          <p:cNvPr id="12" name="ZoneTexte 32"/>
          <p:cNvSpPr txBox="1"/>
          <p:nvPr/>
        </p:nvSpPr>
        <p:spPr>
          <a:xfrm>
            <a:off x="4342160" y="790113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Presentation to Towson University College of Education Faculty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August 22, 2012</a:t>
            </a:r>
            <a:endParaRPr lang="fr-FR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1608" y="447644"/>
            <a:ext cx="98543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4-YEAR </a:t>
            </a:r>
            <a:r>
              <a:rPr lang="fr-FR" sz="5000" b="1" dirty="0" err="1" smtClean="0">
                <a:solidFill>
                  <a:schemeClr val="bg1"/>
                </a:solidFill>
                <a:latin typeface="Rockwell" pitchFamily="18" charset="0"/>
              </a:rPr>
              <a:t>ADJUSTED</a:t>
            </a:r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fr-FR" sz="5000" b="1" dirty="0" err="1" smtClean="0">
                <a:solidFill>
                  <a:schemeClr val="bg1"/>
                </a:solidFill>
                <a:latin typeface="Rockwell" pitchFamily="18" charset="0"/>
              </a:rPr>
              <a:t>COHORT</a:t>
            </a:r>
            <a:r>
              <a:rPr lang="fr-FR" sz="5000" b="1" dirty="0" smtClean="0">
                <a:solidFill>
                  <a:srgbClr val="F6B505"/>
                </a:solidFill>
                <a:latin typeface="Rockwell" pitchFamily="18" charset="0"/>
              </a:rPr>
              <a:t> </a:t>
            </a:r>
          </a:p>
          <a:p>
            <a:r>
              <a:rPr lang="fr-FR" sz="5000" b="1" dirty="0" smtClean="0">
                <a:solidFill>
                  <a:srgbClr val="F6B505"/>
                </a:solidFill>
                <a:latin typeface="Rockwell" pitchFamily="18" charset="0"/>
              </a:rPr>
              <a:t>GRADUATION RATE FOR 2011</a:t>
            </a:r>
            <a:endParaRPr lang="fr-FR" sz="5000" b="1" dirty="0">
              <a:solidFill>
                <a:srgbClr val="F6B505"/>
              </a:solidFill>
              <a:latin typeface="Rockwell" pitchFamily="18" charset="0"/>
            </a:endParaRPr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/>
        </p:nvGraphicFramePr>
        <p:xfrm>
          <a:off x="2001806" y="2233594"/>
          <a:ext cx="871543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BCPS_logo_2006.jp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8864" y="7685112"/>
            <a:ext cx="1872208" cy="1651948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1608" y="447644"/>
            <a:ext cx="119108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2011 END OF </a:t>
            </a:r>
            <a:r>
              <a:rPr lang="fr-FR" sz="5000" b="1" dirty="0" smtClean="0">
                <a:solidFill>
                  <a:srgbClr val="FFC000"/>
                </a:solidFill>
                <a:latin typeface="Rockwell" pitchFamily="18" charset="0"/>
              </a:rPr>
              <a:t>GRADE 10 </a:t>
            </a:r>
            <a:r>
              <a:rPr lang="fr-FR" sz="5000" b="1" dirty="0" err="1" smtClean="0">
                <a:solidFill>
                  <a:srgbClr val="F6B505"/>
                </a:solidFill>
                <a:latin typeface="Rockwell" pitchFamily="18" charset="0"/>
              </a:rPr>
              <a:t>HSA</a:t>
            </a:r>
            <a:r>
              <a:rPr lang="fr-FR" sz="5000" b="1" dirty="0" smtClean="0">
                <a:solidFill>
                  <a:srgbClr val="F6B505"/>
                </a:solidFill>
                <a:latin typeface="Rockwell" pitchFamily="18" charset="0"/>
              </a:rPr>
              <a:t> </a:t>
            </a:r>
            <a:r>
              <a:rPr lang="fr-FR" sz="5000" b="1" dirty="0" err="1" smtClean="0">
                <a:solidFill>
                  <a:srgbClr val="F6B505"/>
                </a:solidFill>
                <a:latin typeface="Rockwell" pitchFamily="18" charset="0"/>
              </a:rPr>
              <a:t>STATUS</a:t>
            </a:r>
            <a:r>
              <a:rPr lang="fr-FR" sz="5000" b="1" dirty="0" smtClean="0">
                <a:solidFill>
                  <a:srgbClr val="F6B505"/>
                </a:solidFill>
                <a:latin typeface="Rockwell" pitchFamily="18" charset="0"/>
              </a:rPr>
              <a:t> </a:t>
            </a:r>
          </a:p>
          <a:p>
            <a:r>
              <a:rPr lang="fr-FR" sz="4000" b="1" dirty="0" smtClean="0">
                <a:solidFill>
                  <a:schemeClr val="bg1"/>
                </a:solidFill>
                <a:latin typeface="Rockwell" pitchFamily="18" charset="0"/>
              </a:rPr>
              <a:t>(% PASSING)</a:t>
            </a:r>
            <a:endParaRPr lang="fr-FR" sz="4000" b="1" dirty="0">
              <a:solidFill>
                <a:schemeClr val="bg1"/>
              </a:solidFill>
              <a:latin typeface="Rockwell" pitchFamily="18" charset="0"/>
            </a:endParaRPr>
          </a:p>
        </p:txBody>
      </p:sp>
      <p:graphicFrame>
        <p:nvGraphicFramePr>
          <p:cNvPr id="25" name="Content Placeholder 6"/>
          <p:cNvGraphicFramePr>
            <a:graphicFrameLocks/>
          </p:cNvGraphicFramePr>
          <p:nvPr/>
        </p:nvGraphicFramePr>
        <p:xfrm>
          <a:off x="2001806" y="2447908"/>
          <a:ext cx="8625738" cy="480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BCPS_logo_2006.jp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8864" y="7685112"/>
            <a:ext cx="1872208" cy="16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1727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5736" y="268288"/>
            <a:ext cx="103686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2012 </a:t>
            </a:r>
            <a:r>
              <a:rPr lang="fr-FR" sz="5000" b="1" dirty="0" smtClean="0">
                <a:solidFill>
                  <a:srgbClr val="FFC000"/>
                </a:solidFill>
                <a:latin typeface="Rockwell" pitchFamily="18" charset="0"/>
              </a:rPr>
              <a:t>MSA READING AND MATH</a:t>
            </a:r>
          </a:p>
          <a:p>
            <a:r>
              <a:rPr lang="fr-FR" sz="5000" b="1" dirty="0" smtClean="0">
                <a:solidFill>
                  <a:srgbClr val="F6B505"/>
                </a:solidFill>
                <a:latin typeface="Rockwell" pitchFamily="18" charset="0"/>
              </a:rPr>
              <a:t>PERFORMANCE, GRADES 3-8</a:t>
            </a:r>
          </a:p>
          <a:p>
            <a:r>
              <a:rPr lang="fr-FR" sz="4000" b="1" dirty="0" smtClean="0">
                <a:solidFill>
                  <a:schemeClr val="bg1"/>
                </a:solidFill>
                <a:latin typeface="Rockwell" pitchFamily="18" charset="0"/>
              </a:rPr>
              <a:t>(% PROFICIENT AND ADVANCED) </a:t>
            </a:r>
            <a:endParaRPr lang="fr-FR" sz="4000" b="1" dirty="0">
              <a:solidFill>
                <a:schemeClr val="bg1"/>
              </a:solidFill>
              <a:latin typeface="Rockwell" pitchFamily="18" charset="0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2787624" y="2860576"/>
          <a:ext cx="79632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58184" y="2644552"/>
            <a:ext cx="1584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Reading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6536" y="2644552"/>
            <a:ext cx="1584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BCPS_logo_2006.jp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8864" y="7685112"/>
            <a:ext cx="1872208" cy="1651948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1608" y="447644"/>
            <a:ext cx="1234665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2012 </a:t>
            </a:r>
            <a:r>
              <a:rPr lang="fr-FR" sz="5000" b="1" dirty="0" err="1" smtClean="0">
                <a:solidFill>
                  <a:srgbClr val="FFC000"/>
                </a:solidFill>
                <a:latin typeface="Rockwell" pitchFamily="18" charset="0"/>
              </a:rPr>
              <a:t>MSA</a:t>
            </a:r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  </a:t>
            </a:r>
            <a:r>
              <a:rPr lang="fr-FR" sz="5000" b="1" dirty="0" smtClean="0">
                <a:solidFill>
                  <a:srgbClr val="F6B505"/>
                </a:solidFill>
                <a:latin typeface="Rockwell" pitchFamily="18" charset="0"/>
              </a:rPr>
              <a:t>READING PERFORMANCE </a:t>
            </a:r>
          </a:p>
          <a:p>
            <a:r>
              <a:rPr lang="fr-FR" sz="5000" b="1" dirty="0" smtClean="0">
                <a:solidFill>
                  <a:srgbClr val="F6B505"/>
                </a:solidFill>
                <a:latin typeface="Rockwell" pitchFamily="18" charset="0"/>
              </a:rPr>
              <a:t>MIDDLE </a:t>
            </a:r>
            <a:r>
              <a:rPr lang="fr-FR" sz="4000" b="1" dirty="0" smtClean="0">
                <a:solidFill>
                  <a:schemeClr val="bg1"/>
                </a:solidFill>
                <a:latin typeface="Rockwell" pitchFamily="18" charset="0"/>
              </a:rPr>
              <a:t>(% PROFICIENT AND ADVANCED)</a:t>
            </a:r>
          </a:p>
          <a:p>
            <a:endParaRPr lang="fr-FR" sz="5000" b="1" dirty="0" smtClean="0">
              <a:solidFill>
                <a:srgbClr val="F6B505"/>
              </a:solidFill>
              <a:latin typeface="Rockwell" pitchFamily="18" charset="0"/>
            </a:endParaRPr>
          </a:p>
          <a:p>
            <a:endParaRPr lang="fr-FR" sz="5000" b="1" dirty="0">
              <a:solidFill>
                <a:srgbClr val="F6B505"/>
              </a:solidFill>
              <a:latin typeface="Rockwell" pitchFamily="18" charset="0"/>
            </a:endParaRP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/>
        </p:nvGraphicFramePr>
        <p:xfrm>
          <a:off x="2216120" y="2305032"/>
          <a:ext cx="8515352" cy="537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BCPS_logo_2006.jp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8864" y="7685112"/>
            <a:ext cx="1872208" cy="16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218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1608" y="447644"/>
            <a:ext cx="119537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2012</a:t>
            </a:r>
            <a:r>
              <a:rPr lang="fr-FR" sz="5000" b="1" dirty="0" smtClean="0">
                <a:solidFill>
                  <a:srgbClr val="FFC000"/>
                </a:solidFill>
                <a:latin typeface="Rockwell" pitchFamily="18" charset="0"/>
              </a:rPr>
              <a:t> </a:t>
            </a:r>
            <a:r>
              <a:rPr lang="fr-FR" sz="5000" b="1" dirty="0" err="1" smtClean="0">
                <a:solidFill>
                  <a:srgbClr val="FFC000"/>
                </a:solidFill>
                <a:latin typeface="Rockwell" pitchFamily="18" charset="0"/>
              </a:rPr>
              <a:t>MSA</a:t>
            </a:r>
            <a:r>
              <a:rPr lang="fr-FR" sz="5000" b="1" dirty="0" smtClean="0">
                <a:solidFill>
                  <a:srgbClr val="FFC000"/>
                </a:solidFill>
                <a:latin typeface="Rockwell" pitchFamily="18" charset="0"/>
              </a:rPr>
              <a:t> MATH PERFORMANCE </a:t>
            </a:r>
          </a:p>
          <a:p>
            <a:r>
              <a:rPr lang="fr-FR" sz="5000" b="1" dirty="0" smtClean="0">
                <a:solidFill>
                  <a:srgbClr val="FFC000"/>
                </a:solidFill>
                <a:latin typeface="Rockwell" pitchFamily="18" charset="0"/>
              </a:rPr>
              <a:t>MIDDLE </a:t>
            </a:r>
            <a:r>
              <a:rPr lang="fr-FR" sz="4000" b="1" dirty="0" smtClean="0">
                <a:solidFill>
                  <a:schemeClr val="bg1"/>
                </a:solidFill>
                <a:latin typeface="Rockwell" pitchFamily="18" charset="0"/>
              </a:rPr>
              <a:t>(% PROFICIENT AND ADVANCED)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/>
        </p:nvGraphicFramePr>
        <p:xfrm>
          <a:off x="2573310" y="2447908"/>
          <a:ext cx="837247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BCPS_logo_2006.jp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8864" y="7685112"/>
            <a:ext cx="1872208" cy="16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1865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1608" y="447644"/>
            <a:ext cx="953504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4 -YEAR ADJUSTED COHORT </a:t>
            </a:r>
          </a:p>
          <a:p>
            <a:r>
              <a:rPr lang="fr-FR" sz="5000" b="1" dirty="0" smtClean="0">
                <a:solidFill>
                  <a:srgbClr val="FFC000"/>
                </a:solidFill>
                <a:latin typeface="Rockwell" pitchFamily="18" charset="0"/>
              </a:rPr>
              <a:t>GRADUATION RATE </a:t>
            </a:r>
          </a:p>
          <a:p>
            <a:r>
              <a:rPr lang="fr-FR" sz="5000" b="1" dirty="0" smtClean="0">
                <a:solidFill>
                  <a:srgbClr val="FFC000"/>
                </a:solidFill>
                <a:latin typeface="Rockwell" pitchFamily="18" charset="0"/>
              </a:rPr>
              <a:t>BY SERVICE GROUP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2325936" y="2716560"/>
          <a:ext cx="99371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BCPS_logo_2006.jp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8864" y="7685112"/>
            <a:ext cx="1872208" cy="16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5506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760" y="700336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MAIN </a:t>
            </a:r>
            <a:r>
              <a:rPr lang="fr-FR" sz="5000" b="1" dirty="0" smtClean="0">
                <a:solidFill>
                  <a:srgbClr val="FFC000"/>
                </a:solidFill>
                <a:latin typeface="Rockwell" pitchFamily="18" charset="0"/>
              </a:rPr>
              <a:t>FOCUS</a:t>
            </a:r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 AREAS</a:t>
            </a:r>
            <a:endParaRPr lang="fr-FR" sz="5000" b="1" dirty="0" smtClean="0">
              <a:solidFill>
                <a:srgbClr val="F6B505"/>
              </a:solidFill>
              <a:latin typeface="Rockwell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1880" y="3004592"/>
            <a:ext cx="8110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Middle School </a:t>
            </a:r>
            <a:r>
              <a:rPr lang="en-US" sz="5400" dirty="0" smtClean="0">
                <a:solidFill>
                  <a:srgbClr val="FFC000"/>
                </a:solidFill>
              </a:rPr>
              <a:t>Achievement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5896" y="5164832"/>
            <a:ext cx="5205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6B505"/>
                </a:solidFill>
              </a:rPr>
              <a:t>Special</a:t>
            </a:r>
            <a:r>
              <a:rPr lang="en-US" sz="5400" dirty="0" smtClean="0">
                <a:solidFill>
                  <a:schemeClr val="bg1"/>
                </a:solidFill>
              </a:rPr>
              <a:t> Education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3" name="Picture 12" descr="BCPS_logo_2006.jpg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78864" y="7901136"/>
            <a:ext cx="1872208" cy="16519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PS_logo_2006.jpg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872" y="7901136"/>
            <a:ext cx="1872208" cy="16519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7744" y="484312"/>
            <a:ext cx="11089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ASSOCIATION FOR</a:t>
            </a:r>
          </a:p>
          <a:p>
            <a:r>
              <a:rPr lang="fr-FR" sz="5000" b="1" dirty="0" smtClean="0">
                <a:solidFill>
                  <a:srgbClr val="F6B505"/>
                </a:solidFill>
                <a:latin typeface="Rockwell" pitchFamily="18" charset="0"/>
              </a:rPr>
              <a:t>MIDDLE LEVEL EDUCATION</a:t>
            </a:r>
            <a:endParaRPr lang="fr-FR" sz="5000" b="1" dirty="0">
              <a:solidFill>
                <a:srgbClr val="F6B505"/>
              </a:solidFill>
              <a:latin typeface="Rockwell" pitchFamily="18" charset="0"/>
            </a:endParaRPr>
          </a:p>
        </p:txBody>
      </p:sp>
      <p:pic>
        <p:nvPicPr>
          <p:cNvPr id="4" name="Image 12" descr="Co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3848" y="3004592"/>
            <a:ext cx="507937" cy="469841"/>
          </a:xfrm>
          <a:prstGeom prst="rect">
            <a:avLst/>
          </a:prstGeom>
        </p:spPr>
      </p:pic>
      <p:pic>
        <p:nvPicPr>
          <p:cNvPr id="5" name="Image 12" descr="Co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3848" y="3724672"/>
            <a:ext cx="507937" cy="469841"/>
          </a:xfrm>
          <a:prstGeom prst="rect">
            <a:avLst/>
          </a:prstGeom>
        </p:spPr>
      </p:pic>
      <p:pic>
        <p:nvPicPr>
          <p:cNvPr id="6" name="Image 12" descr="Co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3848" y="4516760"/>
            <a:ext cx="507937" cy="469841"/>
          </a:xfrm>
          <a:prstGeom prst="rect">
            <a:avLst/>
          </a:prstGeom>
        </p:spPr>
      </p:pic>
      <p:pic>
        <p:nvPicPr>
          <p:cNvPr id="7" name="Image 12" descr="Co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3848" y="5164832"/>
            <a:ext cx="507937" cy="469841"/>
          </a:xfrm>
          <a:prstGeom prst="rect">
            <a:avLst/>
          </a:prstGeom>
        </p:spPr>
      </p:pic>
      <p:pic>
        <p:nvPicPr>
          <p:cNvPr id="8" name="Image 12" descr="Co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3848" y="5812904"/>
            <a:ext cx="507937" cy="469841"/>
          </a:xfrm>
          <a:prstGeom prst="rect">
            <a:avLst/>
          </a:prstGeom>
        </p:spPr>
      </p:pic>
      <p:pic>
        <p:nvPicPr>
          <p:cNvPr id="9" name="Image 12" descr="Co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5856" y="2356520"/>
            <a:ext cx="507937" cy="4698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97944" y="2356520"/>
            <a:ext cx="99084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Knowledge of young adolescents and their developmental characteristics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7944" y="3004592"/>
            <a:ext cx="81351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Knowledge of the philosophy, organization, and curriculum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7944" y="3724672"/>
            <a:ext cx="91037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Knowledge of developmentally and culturally responsive practices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7944" y="4444752"/>
            <a:ext cx="40126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Appropriate field experience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97944" y="5092824"/>
            <a:ext cx="57166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Collaborative knowledge and experience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7944" y="5740896"/>
            <a:ext cx="96327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Preparation in the knowledge base of two or more subject matter fields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64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760" y="700336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MAIN </a:t>
            </a:r>
            <a:r>
              <a:rPr lang="fr-FR" sz="5000" b="1" dirty="0" smtClean="0">
                <a:solidFill>
                  <a:srgbClr val="FFC000"/>
                </a:solidFill>
                <a:latin typeface="Rockwell" pitchFamily="18" charset="0"/>
              </a:rPr>
              <a:t>FOCUS</a:t>
            </a:r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 AREAS</a:t>
            </a:r>
            <a:endParaRPr lang="fr-FR" sz="5000" b="1" dirty="0" smtClean="0">
              <a:solidFill>
                <a:srgbClr val="F6B505"/>
              </a:solidFill>
              <a:latin typeface="Rockwell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9832" y="2860576"/>
            <a:ext cx="8110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Middle School </a:t>
            </a:r>
            <a:r>
              <a:rPr lang="en-US" sz="5400" dirty="0" smtClean="0">
                <a:solidFill>
                  <a:srgbClr val="FFC000"/>
                </a:solidFill>
              </a:rPr>
              <a:t>Achievement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3848" y="5236840"/>
            <a:ext cx="5205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6B505"/>
                </a:solidFill>
              </a:rPr>
              <a:t>Special</a:t>
            </a:r>
            <a:r>
              <a:rPr lang="en-US" sz="5400" dirty="0" smtClean="0">
                <a:solidFill>
                  <a:schemeClr val="bg1"/>
                </a:solidFill>
              </a:rPr>
              <a:t> Education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BCPS_logo_2006.jpg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6856" y="7829128"/>
            <a:ext cx="1872208" cy="16519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hart 41"/>
          <p:cNvGraphicFramePr/>
          <p:nvPr/>
        </p:nvGraphicFramePr>
        <p:xfrm>
          <a:off x="-1418480" y="700336"/>
          <a:ext cx="15769752" cy="734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01608" y="447644"/>
            <a:ext cx="12503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DIFFERENTIATED-TIERED </a:t>
            </a:r>
            <a:r>
              <a:rPr lang="fr-FR" sz="5000" b="1" dirty="0" smtClean="0">
                <a:solidFill>
                  <a:srgbClr val="FFC000"/>
                </a:solidFill>
                <a:latin typeface="Rockwell" pitchFamily="18" charset="0"/>
              </a:rPr>
              <a:t>SUPPORT MODEL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478064" y="2428528"/>
            <a:ext cx="1800200" cy="314156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65896" y="1996480"/>
            <a:ext cx="4071966" cy="86998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More central staff-directed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Less self-directed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9712" y="5164832"/>
            <a:ext cx="4000528" cy="86998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More self-directed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Less central staff-directed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5062240" y="3868688"/>
            <a:ext cx="1216167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Tier II</a:t>
            </a:r>
            <a:endParaRPr lang="en-US" altLang="ko-K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6400189" y="2860576"/>
            <a:ext cx="988540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Tier </a:t>
            </a:r>
          </a:p>
          <a:p>
            <a:pPr algn="ctr">
              <a:lnSpc>
                <a:spcPct val="80000"/>
              </a:lnSpc>
            </a:pP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III</a:t>
            </a:r>
            <a:endParaRPr lang="en-US" altLang="ko-K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75"/>
          <p:cNvSpPr txBox="1">
            <a:spLocks noChangeArrowheads="1"/>
          </p:cNvSpPr>
          <p:nvPr/>
        </p:nvSpPr>
        <p:spPr bwMode="auto">
          <a:xfrm>
            <a:off x="5047139" y="5092824"/>
            <a:ext cx="1102353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Tier I</a:t>
            </a:r>
            <a:endParaRPr lang="en-US" altLang="ko-K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5422280" y="2644553"/>
            <a:ext cx="1008112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Tier </a:t>
            </a:r>
          </a:p>
          <a:p>
            <a:pPr algn="ctr">
              <a:lnSpc>
                <a:spcPct val="80000"/>
              </a:lnSpc>
            </a:pP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III</a:t>
            </a:r>
            <a:endParaRPr lang="en-US" altLang="ko-K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7582520" y="4588768"/>
            <a:ext cx="701807" cy="1268396"/>
          </a:xfrm>
          <a:prstGeom prst="rightBrac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7510512" y="1924472"/>
            <a:ext cx="701807" cy="1268396"/>
          </a:xfrm>
          <a:prstGeom prst="rightBrac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7510512" y="3220616"/>
            <a:ext cx="701807" cy="1268396"/>
          </a:xfrm>
          <a:prstGeom prst="rightBrac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descr="BCPS_logo_2006.jp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6856" y="8101652"/>
            <a:ext cx="1872208" cy="1651948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1608" y="447644"/>
            <a:ext cx="57502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 err="1" smtClean="0">
                <a:solidFill>
                  <a:schemeClr val="bg1"/>
                </a:solidFill>
                <a:latin typeface="Rockwell" pitchFamily="18" charset="0"/>
              </a:rPr>
              <a:t>WE</a:t>
            </a:r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 DO SO </a:t>
            </a:r>
            <a:r>
              <a:rPr lang="fr-FR" sz="5000" b="1" dirty="0" err="1" smtClean="0">
                <a:solidFill>
                  <a:schemeClr val="bg1"/>
                </a:solidFill>
                <a:latin typeface="Rockwell" pitchFamily="18" charset="0"/>
              </a:rPr>
              <a:t>MANY</a:t>
            </a:r>
            <a:endParaRPr lang="fr-FR" sz="5000" b="1" dirty="0" smtClean="0">
              <a:solidFill>
                <a:schemeClr val="bg1"/>
              </a:solidFill>
              <a:latin typeface="Rockwell" pitchFamily="18" charset="0"/>
            </a:endParaRPr>
          </a:p>
          <a:p>
            <a:r>
              <a:rPr lang="fr-FR" sz="5000" b="1" dirty="0" err="1" smtClean="0">
                <a:solidFill>
                  <a:schemeClr val="bg1"/>
                </a:solidFill>
                <a:latin typeface="Rockwell" pitchFamily="18" charset="0"/>
              </a:rPr>
              <a:t>THINGS</a:t>
            </a:r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  </a:t>
            </a:r>
            <a:r>
              <a:rPr lang="fr-FR" sz="5000" b="1" dirty="0" err="1" smtClean="0">
                <a:solidFill>
                  <a:srgbClr val="F6B505"/>
                </a:solidFill>
                <a:latin typeface="Rockwell" pitchFamily="18" charset="0"/>
              </a:rPr>
              <a:t>WELL</a:t>
            </a:r>
            <a:r>
              <a:rPr lang="fr-FR" sz="5000" b="1" dirty="0" smtClean="0">
                <a:solidFill>
                  <a:srgbClr val="F6B505"/>
                </a:solidFill>
                <a:latin typeface="Rockwell" pitchFamily="18" charset="0"/>
              </a:rPr>
              <a:t>.</a:t>
            </a:r>
            <a:endParaRPr lang="fr-FR" sz="5000" b="1" dirty="0">
              <a:solidFill>
                <a:srgbClr val="F6B505"/>
              </a:solidFill>
              <a:latin typeface="Rockwell" pitchFamily="18" charset="0"/>
            </a:endParaRPr>
          </a:p>
        </p:txBody>
      </p:sp>
      <p:pic>
        <p:nvPicPr>
          <p:cNvPr id="13" name="Image 12" descr="Co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0302" y="2876536"/>
            <a:ext cx="507937" cy="469841"/>
          </a:xfrm>
          <a:prstGeom prst="rect">
            <a:avLst/>
          </a:prstGeom>
        </p:spPr>
      </p:pic>
      <p:pic>
        <p:nvPicPr>
          <p:cNvPr id="16" name="Image 15" descr="Co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0302" y="3621141"/>
            <a:ext cx="507937" cy="469841"/>
          </a:xfrm>
          <a:prstGeom prst="rect">
            <a:avLst/>
          </a:prstGeom>
        </p:spPr>
      </p:pic>
      <p:pic>
        <p:nvPicPr>
          <p:cNvPr id="17" name="Image 16" descr="Co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0302" y="4376734"/>
            <a:ext cx="507937" cy="469841"/>
          </a:xfrm>
          <a:prstGeom prst="rect">
            <a:avLst/>
          </a:prstGeom>
        </p:spPr>
      </p:pic>
      <p:pic>
        <p:nvPicPr>
          <p:cNvPr id="18" name="Image 17" descr="Co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0302" y="5091114"/>
            <a:ext cx="507937" cy="469841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073244" y="2805098"/>
            <a:ext cx="71049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Rockwell" pitchFamily="18" charset="0"/>
              </a:rPr>
              <a:t>4</a:t>
            </a:r>
            <a:r>
              <a:rPr lang="en-US" sz="3000" baseline="30000" dirty="0" smtClean="0">
                <a:solidFill>
                  <a:schemeClr val="bg1"/>
                </a:solidFill>
                <a:latin typeface="Rockwell" pitchFamily="18" charset="0"/>
              </a:rPr>
              <a:t>th</a:t>
            </a:r>
            <a:r>
              <a:rPr lang="en-US" sz="3000" dirty="0" smtClean="0">
                <a:solidFill>
                  <a:schemeClr val="bg1"/>
                </a:solidFill>
                <a:latin typeface="Rockwell" pitchFamily="18" charset="0"/>
              </a:rPr>
              <a:t> highest </a:t>
            </a:r>
            <a:r>
              <a:rPr lang="en-US" sz="3000" dirty="0" smtClean="0">
                <a:solidFill>
                  <a:srgbClr val="FFC000"/>
                </a:solidFill>
                <a:latin typeface="Rockwell" pitchFamily="18" charset="0"/>
              </a:rPr>
              <a:t>graduation rate </a:t>
            </a:r>
            <a:r>
              <a:rPr lang="en-US" sz="3000" dirty="0" smtClean="0">
                <a:solidFill>
                  <a:schemeClr val="bg1"/>
                </a:solidFill>
                <a:latin typeface="Rockwell" pitchFamily="18" charset="0"/>
              </a:rPr>
              <a:t>in the nation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073244" y="3536984"/>
            <a:ext cx="91759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Rockwell" pitchFamily="18" charset="0"/>
              </a:rPr>
              <a:t>&gt; 50% of </a:t>
            </a:r>
            <a:r>
              <a:rPr lang="en-US" sz="3000" dirty="0" smtClean="0">
                <a:solidFill>
                  <a:srgbClr val="FFC000"/>
                </a:solidFill>
                <a:latin typeface="Rockwell" pitchFamily="18" charset="0"/>
              </a:rPr>
              <a:t>high schools among the best in the nation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073244" y="4251364"/>
            <a:ext cx="89303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Rockwell" pitchFamily="18" charset="0"/>
              </a:rPr>
              <a:t>13 National and 16 Maryland </a:t>
            </a:r>
            <a:r>
              <a:rPr lang="en-US" sz="3000" dirty="0" smtClean="0">
                <a:solidFill>
                  <a:srgbClr val="F6B505"/>
                </a:solidFill>
                <a:latin typeface="Rockwell" pitchFamily="18" charset="0"/>
              </a:rPr>
              <a:t>Blue Ribbon Schools</a:t>
            </a:r>
            <a:endParaRPr lang="fr-FR" sz="30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89092" y="5019676"/>
            <a:ext cx="106901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C000"/>
                </a:solidFill>
                <a:latin typeface="Rockwell" pitchFamily="18" charset="0"/>
              </a:rPr>
              <a:t>Multiple excellence awards </a:t>
            </a:r>
            <a:r>
              <a:rPr lang="en-US" sz="3000" dirty="0" smtClean="0">
                <a:solidFill>
                  <a:schemeClr val="bg1"/>
                </a:solidFill>
                <a:latin typeface="Rockwell" pitchFamily="18" charset="0"/>
              </a:rPr>
              <a:t>for: 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Rockwell" pitchFamily="18" charset="0"/>
              </a:rPr>
              <a:t>Title I			Physical education			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Rockwell" pitchFamily="18" charset="0"/>
              </a:rPr>
              <a:t>Magnet programs	Budget and facilities management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Rockwell" pitchFamily="18" charset="0"/>
              </a:rPr>
              <a:t>Arts education		Music education…</a:t>
            </a:r>
            <a:endParaRPr lang="fr-FR" sz="30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11" name="Picture 10" descr="BCPS_logo_2006.jp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8864" y="7685112"/>
            <a:ext cx="1872208" cy="1651948"/>
          </a:xfrm>
          <a:prstGeom prst="rect">
            <a:avLst/>
          </a:prstGeom>
        </p:spPr>
      </p:pic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Step-Bo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05098"/>
            <a:ext cx="3022222" cy="314920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85976" y="916360"/>
            <a:ext cx="79206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FOUR CRITICAL GOALS</a:t>
            </a:r>
            <a:endParaRPr lang="fr-FR" sz="5000" b="1" dirty="0">
              <a:solidFill>
                <a:srgbClr val="F6B505"/>
              </a:solidFill>
              <a:latin typeface="Rockwell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09712" y="3004592"/>
            <a:ext cx="396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 smtClean="0">
                <a:solidFill>
                  <a:schemeClr val="bg1"/>
                </a:solidFill>
                <a:latin typeface="Rockwell" pitchFamily="18" charset="0"/>
              </a:rPr>
              <a:t>1</a:t>
            </a:r>
            <a:endParaRPr lang="fr-FR" sz="3000" b="1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25736" y="3580656"/>
            <a:ext cx="2183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err="1" smtClean="0">
                <a:latin typeface="Calibri" pitchFamily="34" charset="0"/>
              </a:rPr>
              <a:t>Blueprint</a:t>
            </a:r>
            <a:r>
              <a:rPr lang="fr-FR" sz="3200" i="1" dirty="0" smtClean="0">
                <a:latin typeface="Calibri" pitchFamily="34" charset="0"/>
              </a:rPr>
              <a:t> 2.0</a:t>
            </a:r>
            <a:endParaRPr lang="fr-FR" sz="3200" i="1" dirty="0">
              <a:latin typeface="Calibri" pitchFamily="34" charset="0"/>
            </a:endParaRPr>
          </a:p>
        </p:txBody>
      </p:sp>
      <p:pic>
        <p:nvPicPr>
          <p:cNvPr id="23" name="Image 22" descr="Step-Bo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4048" y="2788568"/>
            <a:ext cx="3022222" cy="314920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3550072" y="3004592"/>
            <a:ext cx="396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 smtClean="0">
                <a:solidFill>
                  <a:schemeClr val="bg1"/>
                </a:solidFill>
                <a:latin typeface="Rockwell" pitchFamily="18" charset="0"/>
              </a:rPr>
              <a:t>2</a:t>
            </a:r>
            <a:endParaRPr lang="fr-FR" sz="3000" b="1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622080" y="3508648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alibri" pitchFamily="34" charset="0"/>
              </a:rPr>
              <a:t>High-</a:t>
            </a:r>
            <a:r>
              <a:rPr lang="fr-FR" sz="3200" dirty="0" err="1" smtClean="0">
                <a:latin typeface="Calibri" pitchFamily="34" charset="0"/>
              </a:rPr>
              <a:t>quality</a:t>
            </a:r>
            <a:r>
              <a:rPr lang="fr-FR" sz="3200" dirty="0" smtClean="0">
                <a:latin typeface="Calibri" pitchFamily="34" charset="0"/>
              </a:rPr>
              <a:t> curriculum</a:t>
            </a:r>
            <a:endParaRPr lang="fr-FR" sz="3200" dirty="0">
              <a:latin typeface="Calibri" pitchFamily="34" charset="0"/>
            </a:endParaRPr>
          </a:p>
        </p:txBody>
      </p:sp>
      <p:pic>
        <p:nvPicPr>
          <p:cNvPr id="26" name="Image 25" descr="Step-Bo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6416" y="2788568"/>
            <a:ext cx="3022222" cy="3149207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6790432" y="3004592"/>
            <a:ext cx="396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 smtClean="0">
                <a:solidFill>
                  <a:schemeClr val="bg1"/>
                </a:solidFill>
                <a:latin typeface="Rockwell" pitchFamily="18" charset="0"/>
              </a:rPr>
              <a:t>3</a:t>
            </a:r>
            <a:endParaRPr lang="fr-FR" sz="3000" b="1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006456" y="3508648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alibri" pitchFamily="34" charset="0"/>
              </a:rPr>
              <a:t>Professional </a:t>
            </a:r>
            <a:r>
              <a:rPr lang="fr-FR" sz="3200" dirty="0" err="1" smtClean="0">
                <a:latin typeface="Calibri" pitchFamily="34" charset="0"/>
              </a:rPr>
              <a:t>development</a:t>
            </a:r>
            <a:endParaRPr lang="fr-FR" sz="3200" dirty="0">
              <a:latin typeface="Calibri" pitchFamily="34" charset="0"/>
            </a:endParaRPr>
          </a:p>
        </p:txBody>
      </p:sp>
      <p:pic>
        <p:nvPicPr>
          <p:cNvPr id="36" name="Image 14" descr="Step-Bo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2578" y="2805098"/>
            <a:ext cx="3022222" cy="3149207"/>
          </a:xfrm>
          <a:prstGeom prst="rect">
            <a:avLst/>
          </a:prstGeom>
        </p:spPr>
      </p:pic>
      <p:sp>
        <p:nvSpPr>
          <p:cNvPr id="13" name="ZoneTexte 26"/>
          <p:cNvSpPr txBox="1"/>
          <p:nvPr/>
        </p:nvSpPr>
        <p:spPr>
          <a:xfrm>
            <a:off x="10174808" y="3004592"/>
            <a:ext cx="396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 smtClean="0">
                <a:solidFill>
                  <a:schemeClr val="bg1"/>
                </a:solidFill>
                <a:latin typeface="Rockwell" pitchFamily="18" charset="0"/>
              </a:rPr>
              <a:t>4</a:t>
            </a:r>
            <a:endParaRPr lang="fr-FR" sz="3000" b="1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14" name="ZoneTexte 27"/>
          <p:cNvSpPr txBox="1"/>
          <p:nvPr/>
        </p:nvSpPr>
        <p:spPr>
          <a:xfrm>
            <a:off x="10030792" y="3508648"/>
            <a:ext cx="2974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latin typeface="Calibri" pitchFamily="34" charset="0"/>
              </a:rPr>
              <a:t>Timely</a:t>
            </a:r>
            <a:r>
              <a:rPr lang="fr-FR" sz="3200" dirty="0" smtClean="0">
                <a:latin typeface="Calibri" pitchFamily="34" charset="0"/>
              </a:rPr>
              <a:t>,</a:t>
            </a:r>
          </a:p>
          <a:p>
            <a:r>
              <a:rPr lang="fr-FR" sz="3200" dirty="0" smtClean="0">
                <a:latin typeface="Calibri" pitchFamily="34" charset="0"/>
              </a:rPr>
              <a:t>transparent, </a:t>
            </a:r>
          </a:p>
          <a:p>
            <a:r>
              <a:rPr lang="fr-FR" sz="3200" dirty="0" smtClean="0">
                <a:latin typeface="Calibri" pitchFamily="34" charset="0"/>
              </a:rPr>
              <a:t>and </a:t>
            </a:r>
            <a:r>
              <a:rPr lang="fr-FR" sz="3200" dirty="0" err="1" smtClean="0">
                <a:latin typeface="Calibri" pitchFamily="34" charset="0"/>
              </a:rPr>
              <a:t>clear</a:t>
            </a:r>
            <a:r>
              <a:rPr lang="fr-FR" sz="3200" dirty="0" smtClean="0">
                <a:latin typeface="Calibri" pitchFamily="34" charset="0"/>
              </a:rPr>
              <a:t> communications</a:t>
            </a:r>
            <a:endParaRPr lang="fr-FR" sz="3200" dirty="0">
              <a:latin typeface="Calibri" pitchFamily="34" charset="0"/>
            </a:endParaRPr>
          </a:p>
        </p:txBody>
      </p:sp>
      <p:pic>
        <p:nvPicPr>
          <p:cNvPr id="18" name="Picture 17" descr="BCPS_logo_2006.jp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8864" y="7685112"/>
            <a:ext cx="1872208" cy="1651948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8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1608" y="447644"/>
            <a:ext cx="77603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NEW </a:t>
            </a:r>
            <a:r>
              <a:rPr lang="fr-FR" sz="5000" b="1" dirty="0" err="1" smtClean="0">
                <a:solidFill>
                  <a:schemeClr val="bg1"/>
                </a:solidFill>
                <a:latin typeface="Rockwell" pitchFamily="18" charset="0"/>
              </a:rPr>
              <a:t>TEACHERS</a:t>
            </a:r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</a:p>
          <a:p>
            <a:r>
              <a:rPr lang="fr-FR" sz="5000" b="1" dirty="0" err="1" smtClean="0">
                <a:solidFill>
                  <a:schemeClr val="bg1"/>
                </a:solidFill>
                <a:latin typeface="Rockwell" pitchFamily="18" charset="0"/>
              </a:rPr>
              <a:t>NEED</a:t>
            </a:r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 TO BE </a:t>
            </a:r>
            <a:r>
              <a:rPr lang="fr-FR" sz="5000" b="1" dirty="0" err="1" smtClean="0">
                <a:solidFill>
                  <a:schemeClr val="bg1"/>
                </a:solidFill>
                <a:latin typeface="Rockwell" pitchFamily="18" charset="0"/>
              </a:rPr>
              <a:t>ADEPT</a:t>
            </a:r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 IN</a:t>
            </a:r>
            <a:endParaRPr lang="fr-FR" sz="5000" b="1" dirty="0">
              <a:solidFill>
                <a:srgbClr val="F6B505"/>
              </a:solidFill>
              <a:latin typeface="Rockwell" pitchFamily="18" charset="0"/>
            </a:endParaRPr>
          </a:p>
        </p:txBody>
      </p:sp>
      <p:pic>
        <p:nvPicPr>
          <p:cNvPr id="19" name="Image 18" descr="Lin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5078" y="2876536"/>
            <a:ext cx="50794" cy="253968"/>
          </a:xfrm>
          <a:prstGeom prst="rect">
            <a:avLst/>
          </a:prstGeom>
        </p:spPr>
      </p:pic>
      <p:pic>
        <p:nvPicPr>
          <p:cNvPr id="20" name="Image 19" descr="Lin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9854" y="2836882"/>
            <a:ext cx="50794" cy="253968"/>
          </a:xfrm>
          <a:prstGeom prst="rect">
            <a:avLst/>
          </a:prstGeom>
        </p:spPr>
      </p:pic>
      <p:pic>
        <p:nvPicPr>
          <p:cNvPr id="22" name="Image 21" descr="Lin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5078" y="5265774"/>
            <a:ext cx="50794" cy="253968"/>
          </a:xfrm>
          <a:prstGeom prst="rect">
            <a:avLst/>
          </a:prstGeom>
        </p:spPr>
      </p:pic>
      <p:pic>
        <p:nvPicPr>
          <p:cNvPr id="23" name="Image 22" descr="Lin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9854" y="5226120"/>
            <a:ext cx="50794" cy="253968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430830" y="2733660"/>
            <a:ext cx="2871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Boosting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the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depth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of </a:t>
            </a:r>
            <a:r>
              <a:rPr lang="fr-FR" sz="2400" b="1" dirty="0" smtClean="0">
                <a:solidFill>
                  <a:srgbClr val="FFC000"/>
                </a:solidFill>
                <a:latin typeface="Rockwell" pitchFamily="18" charset="0"/>
              </a:rPr>
              <a:t>curriculum 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content</a:t>
            </a:r>
            <a:endParaRPr lang="fr-FR" sz="2400" b="1" dirty="0" smtClean="0">
              <a:solidFill>
                <a:srgbClr val="F6B505"/>
              </a:solidFill>
              <a:latin typeface="Rockwell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145606" y="2733660"/>
            <a:ext cx="2829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Being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fr-FR" sz="2400" b="1" dirty="0" smtClean="0">
                <a:solidFill>
                  <a:srgbClr val="FFC000"/>
                </a:solidFill>
                <a:latin typeface="Rockwell" pitchFamily="18" charset="0"/>
              </a:rPr>
              <a:t>collaborative 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–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both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with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colleagues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and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students</a:t>
            </a:r>
            <a:endParaRPr lang="fr-FR" sz="2400" b="1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9102075" y="5176669"/>
            <a:ext cx="3016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Using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fr-FR" sz="2400" b="1" dirty="0" smtClean="0">
                <a:solidFill>
                  <a:srgbClr val="FFC000"/>
                </a:solidFill>
                <a:latin typeface="Rockwell" pitchFamily="18" charset="0"/>
              </a:rPr>
              <a:t>data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inform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instructional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decisions</a:t>
            </a:r>
            <a:endParaRPr lang="fr-FR" sz="2400" b="1" dirty="0" smtClean="0">
              <a:solidFill>
                <a:srgbClr val="FFC000"/>
              </a:solidFill>
              <a:latin typeface="Rockwell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430831" y="5162552"/>
            <a:ext cx="301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Integrating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  <a:latin typeface="Rockwell" pitchFamily="18" charset="0"/>
              </a:rPr>
              <a:t>innovative</a:t>
            </a:r>
            <a:r>
              <a:rPr lang="fr-FR" sz="2400" b="1" dirty="0" smtClean="0">
                <a:solidFill>
                  <a:srgbClr val="FFC000"/>
                </a:solidFill>
                <a:latin typeface="Rockwell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teaching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strategies</a:t>
            </a:r>
            <a:endParaRPr lang="fr-FR" sz="2400" b="1" dirty="0">
              <a:solidFill>
                <a:srgbClr val="FFC000"/>
              </a:solidFill>
              <a:latin typeface="Rockwell" pitchFamily="18" charset="0"/>
            </a:endParaRPr>
          </a:p>
        </p:txBody>
      </p:sp>
      <p:pic>
        <p:nvPicPr>
          <p:cNvPr id="11" name="Picture 10" descr="BCPS_logo_2006.jp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8864" y="7685112"/>
            <a:ext cx="1872208" cy="1651948"/>
          </a:xfrm>
          <a:prstGeom prst="rect">
            <a:avLst/>
          </a:prstGeom>
        </p:spPr>
      </p:pic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3888" y="8117160"/>
            <a:ext cx="9793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DEVELOPING </a:t>
            </a:r>
            <a:r>
              <a:rPr lang="en-US" sz="4000" b="1" dirty="0" smtClean="0">
                <a:solidFill>
                  <a:srgbClr val="FFC000"/>
                </a:solidFill>
                <a:latin typeface="Rockwell" pitchFamily="18" charset="0"/>
              </a:rPr>
              <a:t>GREAT </a:t>
            </a: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TEACHERS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880" y="1564432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2480" y="1564432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1608" y="447644"/>
            <a:ext cx="102693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THIS </a:t>
            </a:r>
            <a:r>
              <a:rPr lang="fr-FR" sz="5000" b="1" dirty="0" err="1" smtClean="0">
                <a:solidFill>
                  <a:schemeClr val="bg1"/>
                </a:solidFill>
                <a:latin typeface="Rockwell" pitchFamily="18" charset="0"/>
              </a:rPr>
              <a:t>NATION’S</a:t>
            </a:r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fr-FR" sz="5000" b="1" dirty="0" err="1" smtClean="0">
                <a:solidFill>
                  <a:schemeClr val="bg1"/>
                </a:solidFill>
                <a:latin typeface="Rockwell" pitchFamily="18" charset="0"/>
              </a:rPr>
              <a:t>STUDENTS</a:t>
            </a:r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 SAY </a:t>
            </a:r>
          </a:p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THAT </a:t>
            </a:r>
            <a:r>
              <a:rPr lang="fr-FR" sz="5000" b="1" dirty="0" err="1" smtClean="0">
                <a:solidFill>
                  <a:srgbClr val="FFC000"/>
                </a:solidFill>
                <a:latin typeface="Rockwell" pitchFamily="18" charset="0"/>
              </a:rPr>
              <a:t>SCHOOL</a:t>
            </a:r>
            <a:r>
              <a:rPr lang="fr-FR" sz="5000" b="1" dirty="0" smtClean="0">
                <a:solidFill>
                  <a:srgbClr val="FFC000"/>
                </a:solidFill>
                <a:latin typeface="Rockwell" pitchFamily="18" charset="0"/>
              </a:rPr>
              <a:t> IS </a:t>
            </a:r>
            <a:r>
              <a:rPr lang="fr-FR" sz="5000" b="1" dirty="0" err="1" smtClean="0">
                <a:solidFill>
                  <a:srgbClr val="FFC000"/>
                </a:solidFill>
                <a:latin typeface="Rockwell" pitchFamily="18" charset="0"/>
              </a:rPr>
              <a:t>TOO</a:t>
            </a:r>
            <a:r>
              <a:rPr lang="fr-FR" sz="5000" b="1" dirty="0" smtClean="0">
                <a:solidFill>
                  <a:srgbClr val="FFC000"/>
                </a:solidFill>
                <a:latin typeface="Rockwell" pitchFamily="18" charset="0"/>
              </a:rPr>
              <a:t> </a:t>
            </a:r>
            <a:r>
              <a:rPr lang="fr-FR" sz="5000" b="1" dirty="0" err="1" smtClean="0">
                <a:solidFill>
                  <a:srgbClr val="FFC000"/>
                </a:solidFill>
                <a:latin typeface="Rockwell" pitchFamily="18" charset="0"/>
              </a:rPr>
              <a:t>EASY</a:t>
            </a:r>
            <a:r>
              <a:rPr lang="fr-FR" sz="5000" b="1" dirty="0" smtClean="0">
                <a:solidFill>
                  <a:srgbClr val="F6B505"/>
                </a:solidFill>
                <a:latin typeface="Rockwell" pitchFamily="18" charset="0"/>
              </a:rPr>
              <a:t>.</a:t>
            </a:r>
            <a:endParaRPr lang="fr-FR" sz="5000" b="1" dirty="0">
              <a:solidFill>
                <a:srgbClr val="F6B505"/>
              </a:solidFill>
              <a:latin typeface="Rockwell" pitchFamily="18" charset="0"/>
            </a:endParaRPr>
          </a:p>
        </p:txBody>
      </p:sp>
      <p:pic>
        <p:nvPicPr>
          <p:cNvPr id="13" name="Image 12" descr="Co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0302" y="2876536"/>
            <a:ext cx="507937" cy="469841"/>
          </a:xfrm>
          <a:prstGeom prst="rect">
            <a:avLst/>
          </a:prstGeom>
        </p:spPr>
      </p:pic>
      <p:pic>
        <p:nvPicPr>
          <p:cNvPr id="16" name="Image 15" descr="Co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0302" y="3621141"/>
            <a:ext cx="507937" cy="469841"/>
          </a:xfrm>
          <a:prstGeom prst="rect">
            <a:avLst/>
          </a:prstGeom>
        </p:spPr>
      </p:pic>
      <p:pic>
        <p:nvPicPr>
          <p:cNvPr id="17" name="Image 16" descr="Co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0302" y="4376734"/>
            <a:ext cx="507937" cy="469841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073244" y="2805098"/>
            <a:ext cx="86411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Rockwell" pitchFamily="18" charset="0"/>
              </a:rPr>
              <a:t>37% of Grade 4 students said math was too easy.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073244" y="3536984"/>
            <a:ext cx="89964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Rockwell" pitchFamily="18" charset="0"/>
              </a:rPr>
              <a:t>57% of Grade 8 students said history was too easy.</a:t>
            </a:r>
            <a:endParaRPr lang="en-US" sz="3000" dirty="0" smtClean="0">
              <a:solidFill>
                <a:srgbClr val="FFC000"/>
              </a:solidFill>
              <a:latin typeface="Rockwell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073244" y="4251364"/>
            <a:ext cx="8965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Rockwell" pitchFamily="18" charset="0"/>
              </a:rPr>
              <a:t>39% of seniors said they were rarely required to write about in-class readings.</a:t>
            </a:r>
            <a:endParaRPr lang="fr-FR" sz="30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9" name="Picture 8" descr="BCPS_logo_2006.jp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8864" y="7685112"/>
            <a:ext cx="1872208" cy="16519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3888" y="8117160"/>
            <a:ext cx="9793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DEVELOPING </a:t>
            </a:r>
            <a:r>
              <a:rPr lang="en-US" sz="4000" b="1" dirty="0" smtClean="0">
                <a:solidFill>
                  <a:srgbClr val="FFC000"/>
                </a:solidFill>
                <a:latin typeface="Rockwell" pitchFamily="18" charset="0"/>
              </a:rPr>
              <a:t>GREAT </a:t>
            </a: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TEACHERS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880" y="1564432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2480" y="1564432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1608" y="447644"/>
            <a:ext cx="77603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NEW TEACHERS </a:t>
            </a:r>
          </a:p>
          <a:p>
            <a:r>
              <a:rPr lang="fr-FR" sz="5000" b="1" dirty="0" err="1" smtClean="0">
                <a:solidFill>
                  <a:schemeClr val="bg1"/>
                </a:solidFill>
                <a:latin typeface="Rockwell" pitchFamily="18" charset="0"/>
              </a:rPr>
              <a:t>NEED</a:t>
            </a:r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 TO BE </a:t>
            </a:r>
            <a:r>
              <a:rPr lang="fr-FR" sz="5000" b="1" dirty="0" err="1" smtClean="0">
                <a:solidFill>
                  <a:schemeClr val="bg1"/>
                </a:solidFill>
                <a:latin typeface="Rockwell" pitchFamily="18" charset="0"/>
              </a:rPr>
              <a:t>ADEPT</a:t>
            </a:r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 IN</a:t>
            </a:r>
            <a:endParaRPr lang="fr-FR" sz="5000" b="1" dirty="0">
              <a:solidFill>
                <a:srgbClr val="F6B505"/>
              </a:solidFill>
              <a:latin typeface="Rockwell" pitchFamily="18" charset="0"/>
            </a:endParaRPr>
          </a:p>
        </p:txBody>
      </p:sp>
      <p:pic>
        <p:nvPicPr>
          <p:cNvPr id="19" name="Image 18" descr="Lin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5078" y="2876536"/>
            <a:ext cx="50794" cy="253968"/>
          </a:xfrm>
          <a:prstGeom prst="rect">
            <a:avLst/>
          </a:prstGeom>
        </p:spPr>
      </p:pic>
      <p:pic>
        <p:nvPicPr>
          <p:cNvPr id="20" name="Image 19" descr="Lin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9854" y="2836882"/>
            <a:ext cx="50794" cy="253968"/>
          </a:xfrm>
          <a:prstGeom prst="rect">
            <a:avLst/>
          </a:prstGeom>
        </p:spPr>
      </p:pic>
      <p:pic>
        <p:nvPicPr>
          <p:cNvPr id="22" name="Image 21" descr="Lin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5078" y="5265774"/>
            <a:ext cx="50794" cy="253968"/>
          </a:xfrm>
          <a:prstGeom prst="rect">
            <a:avLst/>
          </a:prstGeom>
        </p:spPr>
      </p:pic>
      <p:pic>
        <p:nvPicPr>
          <p:cNvPr id="23" name="Image 22" descr="Lin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9854" y="5226120"/>
            <a:ext cx="50794" cy="253968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430830" y="2733660"/>
            <a:ext cx="2871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Boosting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the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depth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of </a:t>
            </a:r>
            <a:r>
              <a:rPr lang="fr-FR" sz="2400" b="1" dirty="0" smtClean="0">
                <a:solidFill>
                  <a:srgbClr val="FFC000"/>
                </a:solidFill>
                <a:latin typeface="Rockwell" pitchFamily="18" charset="0"/>
              </a:rPr>
              <a:t>curriculum 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content</a:t>
            </a:r>
            <a:endParaRPr lang="fr-FR" sz="2400" b="1" dirty="0" smtClean="0">
              <a:solidFill>
                <a:srgbClr val="F6B505"/>
              </a:solidFill>
              <a:latin typeface="Rockwell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145606" y="2733660"/>
            <a:ext cx="2829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Being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fr-FR" sz="2400" b="1" dirty="0" smtClean="0">
                <a:solidFill>
                  <a:srgbClr val="FFC000"/>
                </a:solidFill>
                <a:latin typeface="Rockwell" pitchFamily="18" charset="0"/>
              </a:rPr>
              <a:t>collaborative 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–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both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with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colleagues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and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students</a:t>
            </a:r>
            <a:endParaRPr lang="fr-FR" sz="2400" b="1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9166696" y="5740896"/>
            <a:ext cx="3016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Using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fr-FR" sz="2400" b="1" dirty="0" smtClean="0">
                <a:solidFill>
                  <a:srgbClr val="FFC000"/>
                </a:solidFill>
                <a:latin typeface="Rockwell" pitchFamily="18" charset="0"/>
              </a:rPr>
              <a:t>data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inform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instructional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decisions</a:t>
            </a:r>
            <a:endParaRPr lang="fr-FR" sz="2400" b="1" dirty="0" smtClean="0">
              <a:solidFill>
                <a:srgbClr val="FFC000"/>
              </a:solidFill>
              <a:latin typeface="Rockwell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494288" y="5740896"/>
            <a:ext cx="301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Integrating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  <a:latin typeface="Rockwell" pitchFamily="18" charset="0"/>
              </a:rPr>
              <a:t>innovative</a:t>
            </a:r>
            <a:r>
              <a:rPr lang="fr-FR" sz="2400" b="1" dirty="0" smtClean="0">
                <a:solidFill>
                  <a:srgbClr val="FFC000"/>
                </a:solidFill>
                <a:latin typeface="Rockwell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teaching</a:t>
            </a:r>
            <a:r>
              <a:rPr lang="fr-FR" sz="2400" b="1" dirty="0" smtClean="0">
                <a:solidFill>
                  <a:schemeClr val="bg1"/>
                </a:solidFill>
                <a:latin typeface="Rockwell" pitchFamily="18" charset="0"/>
              </a:rPr>
              <a:t>  </a:t>
            </a:r>
            <a:r>
              <a:rPr lang="fr-FR" sz="2400" b="1" dirty="0" err="1" smtClean="0">
                <a:solidFill>
                  <a:schemeClr val="bg1"/>
                </a:solidFill>
                <a:latin typeface="Rockwell" pitchFamily="18" charset="0"/>
              </a:rPr>
              <a:t>strategies</a:t>
            </a:r>
            <a:endParaRPr lang="fr-FR" sz="2400" b="1" dirty="0">
              <a:solidFill>
                <a:srgbClr val="FFC000"/>
              </a:solidFill>
              <a:latin typeface="Rockwell" pitchFamily="18" charset="0"/>
            </a:endParaRPr>
          </a:p>
        </p:txBody>
      </p:sp>
      <p:pic>
        <p:nvPicPr>
          <p:cNvPr id="11" name="Picture 10" descr="BCPS_logo_2006.jp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8864" y="7685112"/>
            <a:ext cx="1872208" cy="1651948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3888" y="8117160"/>
            <a:ext cx="9793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DEVELOPING </a:t>
            </a:r>
            <a:r>
              <a:rPr lang="en-US" sz="4000" b="1" dirty="0" smtClean="0">
                <a:solidFill>
                  <a:srgbClr val="FFC000"/>
                </a:solidFill>
                <a:latin typeface="Rockwell" pitchFamily="18" charset="0"/>
              </a:rPr>
              <a:t>GREAT </a:t>
            </a: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TEACHERS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880" y="1564432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2480" y="1564432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744" y="7973144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Baltimore County Public  Schools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And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Towson University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4008" y="7829128"/>
            <a:ext cx="65024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Baltimore County </a:t>
            </a:r>
            <a:r>
              <a:rPr lang="en-US" sz="2800" b="1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Public Schools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Towson University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8864" y="7973144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2" descr="Coch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3848" y="3004592"/>
            <a:ext cx="507937" cy="4698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25936" y="2932584"/>
            <a:ext cx="2106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lain" startAt="24"/>
            </a:pPr>
            <a:r>
              <a:rPr lang="en-US" sz="3000" dirty="0" smtClean="0">
                <a:solidFill>
                  <a:schemeClr val="bg1"/>
                </a:solidFill>
                <a:latin typeface="Rockwell" pitchFamily="18" charset="0"/>
              </a:rPr>
              <a:t>Cohort</a:t>
            </a:r>
            <a:r>
              <a:rPr lang="en-US" sz="2800" dirty="0" smtClean="0">
                <a:solidFill>
                  <a:schemeClr val="bg1"/>
                </a:solidFill>
                <a:latin typeface="Rockwell" pitchFamily="18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720" y="988368"/>
            <a:ext cx="92366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Rockwell Extra Bold" pitchFamily="18" charset="0"/>
              </a:rPr>
              <a:t>WE DO SO MANY THINGS </a:t>
            </a:r>
          </a:p>
          <a:p>
            <a:r>
              <a:rPr lang="en-US" sz="5000" b="1" dirty="0" smtClean="0">
                <a:solidFill>
                  <a:srgbClr val="FFC000"/>
                </a:solidFill>
                <a:latin typeface="Rockwell Extra Bold" pitchFamily="18" charset="0"/>
              </a:rPr>
              <a:t>TOGETHER.</a:t>
            </a:r>
            <a:endParaRPr lang="en-US" sz="5000" b="1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10" name="Image 12" descr="Coch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1840" y="3868688"/>
            <a:ext cx="507937" cy="4698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25936" y="3796680"/>
            <a:ext cx="77139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47 professional development school partnerships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2" name="Image 12" descr="Coch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3848" y="4876800"/>
            <a:ext cx="507937" cy="4698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5936" y="4804792"/>
            <a:ext cx="77364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6 Baltimore County public schools are supported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4" name="Image 12" descr="Coch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5856" y="5956920"/>
            <a:ext cx="507937" cy="4698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97944" y="5956920"/>
            <a:ext cx="4920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Teacher educators in residence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11" grpId="0"/>
      <p:bldP spid="11" grpId="1"/>
      <p:bldP spid="11" grpId="2"/>
      <p:bldP spid="13" grpId="0"/>
      <p:bldP spid="13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9912" y="8117160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DEVELOPING </a:t>
            </a:r>
            <a:r>
              <a:rPr lang="en-US" sz="4000" b="1" dirty="0" smtClean="0">
                <a:solidFill>
                  <a:srgbClr val="FFC000"/>
                </a:solidFill>
                <a:latin typeface="Rockwell" pitchFamily="18" charset="0"/>
              </a:rPr>
              <a:t>GREAT </a:t>
            </a: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TEACHERS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880" y="1564432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2480" y="1564432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brocato\Desktop\Imagery.jpg"/>
          <p:cNvPicPr>
            <a:picLocks noChangeAspect="1" noChangeArrowheads="1"/>
          </p:cNvPicPr>
          <p:nvPr/>
        </p:nvPicPr>
        <p:blipFill>
          <a:blip r:embed="rId2" cstate="print"/>
          <a:srcRect l="14076" t="2207" r="17830" b="4414"/>
          <a:stretch>
            <a:fillRect/>
          </a:stretch>
        </p:blipFill>
        <p:spPr bwMode="auto">
          <a:xfrm>
            <a:off x="6358384" y="484312"/>
            <a:ext cx="6072230" cy="7081677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501608" y="447644"/>
            <a:ext cx="694292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 smtClean="0">
                <a:solidFill>
                  <a:srgbClr val="F6B505"/>
                </a:solidFill>
                <a:latin typeface="Rockwell" pitchFamily="18" charset="0"/>
              </a:rPr>
              <a:t>HIGH-</a:t>
            </a:r>
            <a:r>
              <a:rPr lang="fr-FR" sz="5000" b="1" dirty="0" err="1" smtClean="0">
                <a:solidFill>
                  <a:srgbClr val="F6B505"/>
                </a:solidFill>
                <a:latin typeface="Rockwell" pitchFamily="18" charset="0"/>
              </a:rPr>
              <a:t>PERFORMING</a:t>
            </a:r>
            <a:endParaRPr lang="fr-FR" sz="5000" b="1" dirty="0" smtClean="0">
              <a:solidFill>
                <a:schemeClr val="bg1"/>
              </a:solidFill>
              <a:latin typeface="Rockwell" pitchFamily="18" charset="0"/>
            </a:endParaRPr>
          </a:p>
          <a:p>
            <a:r>
              <a:rPr lang="fr-FR" sz="5000" b="1" dirty="0" err="1" smtClean="0">
                <a:solidFill>
                  <a:schemeClr val="bg1"/>
                </a:solidFill>
                <a:latin typeface="Rockwell" pitchFamily="18" charset="0"/>
              </a:rPr>
              <a:t>SCHOOLS</a:t>
            </a:r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 IN</a:t>
            </a:r>
          </a:p>
          <a:p>
            <a:r>
              <a:rPr lang="fr-FR" sz="5000" b="1" dirty="0" smtClean="0">
                <a:solidFill>
                  <a:srgbClr val="F6B505"/>
                </a:solidFill>
                <a:latin typeface="Rockwell" pitchFamily="18" charset="0"/>
              </a:rPr>
              <a:t>EVERY</a:t>
            </a:r>
          </a:p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COMMUNITY</a:t>
            </a:r>
            <a:endParaRPr lang="fr-FR" sz="5000" b="1" dirty="0">
              <a:solidFill>
                <a:srgbClr val="F6B505"/>
              </a:solidFill>
              <a:latin typeface="Rockwell" pitchFamily="18" charset="0"/>
            </a:endParaRPr>
          </a:p>
        </p:txBody>
      </p:sp>
      <p:pic>
        <p:nvPicPr>
          <p:cNvPr id="4" name="Picture 3" descr="BCPS_logo_2006.jp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8864" y="7685112"/>
            <a:ext cx="1872208" cy="1651948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1608" y="447644"/>
            <a:ext cx="40110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ALL</a:t>
            </a:r>
          </a:p>
          <a:p>
            <a:r>
              <a:rPr lang="fr-FR" sz="5000" b="1" dirty="0" err="1" smtClean="0">
                <a:solidFill>
                  <a:srgbClr val="F6B505"/>
                </a:solidFill>
                <a:latin typeface="Rockwell" pitchFamily="18" charset="0"/>
              </a:rPr>
              <a:t>MEANS</a:t>
            </a:r>
            <a:r>
              <a:rPr lang="fr-FR" sz="5000" b="1" dirty="0" smtClean="0">
                <a:solidFill>
                  <a:srgbClr val="F6B505"/>
                </a:solidFill>
                <a:latin typeface="Rockwell" pitchFamily="18" charset="0"/>
              </a:rPr>
              <a:t> </a:t>
            </a:r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ALL</a:t>
            </a:r>
            <a:endParaRPr lang="fr-FR" sz="5000" b="1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14" name="Image 13" descr="Splas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6216" y="2356520"/>
            <a:ext cx="6624736" cy="4416491"/>
          </a:xfrm>
          <a:prstGeom prst="rect">
            <a:avLst/>
          </a:prstGeom>
          <a:ln w="79375">
            <a:solidFill>
              <a:schemeClr val="bg1"/>
            </a:solidFill>
          </a:ln>
        </p:spPr>
      </p:pic>
      <p:pic>
        <p:nvPicPr>
          <p:cNvPr id="15" name="Image 14" descr="Lin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1840" y="7037040"/>
            <a:ext cx="50794" cy="25396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33848" y="6965032"/>
            <a:ext cx="3988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6B505"/>
                </a:solidFill>
                <a:latin typeface="Rockwell" pitchFamily="18" charset="0"/>
              </a:rPr>
              <a:t>President Barack Obama</a:t>
            </a:r>
            <a:endParaRPr lang="fr-FR" sz="2400" b="1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17824" y="2356520"/>
            <a:ext cx="2569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Rockwell" pitchFamily="18" charset="0"/>
              </a:rPr>
              <a:t>“Brainpower does not discriminate by gender or race or faith or background. Everybody has got the capacity to create and improve our lives in so many ways.”</a:t>
            </a:r>
            <a:endParaRPr lang="fr-F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6" descr="BCPS_logo_2006.jpg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78864" y="7685112"/>
            <a:ext cx="1872208" cy="1651948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6" grpId="0" build="allAtOnce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1608" y="447644"/>
            <a:ext cx="37785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OUR </a:t>
            </a:r>
            <a:r>
              <a:rPr lang="fr-FR" sz="5000" b="1" dirty="0" err="1" smtClean="0">
                <a:solidFill>
                  <a:schemeClr val="bg1"/>
                </a:solidFill>
                <a:latin typeface="Rockwell" pitchFamily="18" charset="0"/>
              </a:rPr>
              <a:t>OWN</a:t>
            </a:r>
            <a:endParaRPr lang="fr-FR" sz="5000" b="1" dirty="0" smtClean="0">
              <a:solidFill>
                <a:schemeClr val="bg1"/>
              </a:solidFill>
              <a:latin typeface="Rockwell" pitchFamily="18" charset="0"/>
            </a:endParaRPr>
          </a:p>
          <a:p>
            <a:r>
              <a:rPr lang="fr-FR" sz="5000" b="1" dirty="0" err="1" smtClean="0">
                <a:solidFill>
                  <a:srgbClr val="F6B505"/>
                </a:solidFill>
                <a:latin typeface="Rockwell" pitchFamily="18" charset="0"/>
              </a:rPr>
              <a:t>CHILDREN</a:t>
            </a:r>
            <a:endParaRPr lang="fr-FR" sz="5000" b="1" dirty="0">
              <a:solidFill>
                <a:srgbClr val="F6B505"/>
              </a:solidFill>
              <a:latin typeface="Rockwell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69752" y="386868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Calibri" pitchFamily="34" charset="0"/>
              </a:rPr>
              <a:t>I </a:t>
            </a:r>
            <a:r>
              <a:rPr lang="fr-FR" sz="3600" dirty="0" err="1" smtClean="0">
                <a:solidFill>
                  <a:schemeClr val="bg1"/>
                </a:solidFill>
                <a:latin typeface="Calibri" pitchFamily="34" charset="0"/>
              </a:rPr>
              <a:t>want</a:t>
            </a:r>
            <a:r>
              <a:rPr lang="fr-FR" sz="3600" dirty="0" smtClean="0">
                <a:solidFill>
                  <a:schemeClr val="bg1"/>
                </a:solidFill>
                <a:latin typeface="Calibri" pitchFamily="34" charset="0"/>
              </a:rPr>
              <a:t> for </a:t>
            </a:r>
            <a:r>
              <a:rPr lang="fr-FR" sz="3600" dirty="0" err="1" smtClean="0">
                <a:solidFill>
                  <a:schemeClr val="bg1"/>
                </a:solidFill>
                <a:latin typeface="Calibri" pitchFamily="34" charset="0"/>
              </a:rPr>
              <a:t>every</a:t>
            </a:r>
            <a:r>
              <a:rPr lang="fr-FR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  <a:latin typeface="Calibri" pitchFamily="34" charset="0"/>
              </a:rPr>
              <a:t>child</a:t>
            </a:r>
            <a:r>
              <a:rPr lang="fr-FR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fr-FR" sz="3600" dirty="0" err="1" smtClean="0">
                <a:solidFill>
                  <a:schemeClr val="bg1"/>
                </a:solidFill>
                <a:latin typeface="Calibri" pitchFamily="34" charset="0"/>
              </a:rPr>
              <a:t>what</a:t>
            </a:r>
            <a:r>
              <a:rPr lang="fr-FR" sz="3600" dirty="0" smtClean="0">
                <a:solidFill>
                  <a:schemeClr val="bg1"/>
                </a:solidFill>
                <a:latin typeface="Calibri" pitchFamily="34" charset="0"/>
              </a:rPr>
              <a:t> I </a:t>
            </a:r>
            <a:r>
              <a:rPr lang="fr-FR" sz="3600" dirty="0" err="1" smtClean="0">
                <a:solidFill>
                  <a:schemeClr val="bg1"/>
                </a:solidFill>
                <a:latin typeface="Calibri" pitchFamily="34" charset="0"/>
              </a:rPr>
              <a:t>want</a:t>
            </a:r>
            <a:r>
              <a:rPr lang="fr-FR" sz="3600" dirty="0" smtClean="0">
                <a:solidFill>
                  <a:schemeClr val="bg1"/>
                </a:solidFill>
                <a:latin typeface="Calibri" pitchFamily="34" charset="0"/>
              </a:rPr>
              <a:t> for </a:t>
            </a:r>
            <a:r>
              <a:rPr lang="fr-FR" sz="3600" dirty="0" err="1" smtClean="0">
                <a:solidFill>
                  <a:schemeClr val="bg1"/>
                </a:solidFill>
                <a:latin typeface="Calibri" pitchFamily="34" charset="0"/>
              </a:rPr>
              <a:t>my</a:t>
            </a:r>
            <a:r>
              <a:rPr lang="fr-FR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  <a:latin typeface="Calibri" pitchFamily="34" charset="0"/>
              </a:rPr>
              <a:t>own</a:t>
            </a:r>
            <a:r>
              <a:rPr lang="fr-FR" sz="3600" dirty="0" smtClean="0">
                <a:solidFill>
                  <a:schemeClr val="bg1"/>
                </a:solidFill>
                <a:latin typeface="Calibri" pitchFamily="34" charset="0"/>
              </a:rPr>
              <a:t> son.</a:t>
            </a:r>
          </a:p>
        </p:txBody>
      </p:sp>
      <p:pic>
        <p:nvPicPr>
          <p:cNvPr id="22" name="Image 21" descr="Case-study-Image-Placehol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376" y="988368"/>
            <a:ext cx="6164967" cy="6750945"/>
          </a:xfrm>
          <a:prstGeom prst="rect">
            <a:avLst/>
          </a:prstGeom>
        </p:spPr>
      </p:pic>
      <p:pic>
        <p:nvPicPr>
          <p:cNvPr id="27" name="Picture 26" descr="Dr Dance and Myles.JPG"/>
          <p:cNvPicPr>
            <a:picLocks noChangeAspect="1"/>
          </p:cNvPicPr>
          <p:nvPr/>
        </p:nvPicPr>
        <p:blipFill>
          <a:blip r:embed="rId4" cstate="print"/>
          <a:srcRect t="15210" b="13329"/>
          <a:stretch>
            <a:fillRect/>
          </a:stretch>
        </p:blipFill>
        <p:spPr>
          <a:xfrm>
            <a:off x="6790432" y="1780456"/>
            <a:ext cx="5086350" cy="5472608"/>
          </a:xfrm>
          <a:prstGeom prst="rect">
            <a:avLst/>
          </a:prstGeom>
        </p:spPr>
      </p:pic>
      <p:pic>
        <p:nvPicPr>
          <p:cNvPr id="6" name="Picture 5" descr="BCPS_logo_2006.jpg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78864" y="7685112"/>
            <a:ext cx="1872208" cy="1651948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9912" y="8117160"/>
            <a:ext cx="9793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DEVELOPING </a:t>
            </a:r>
            <a:r>
              <a:rPr lang="en-US" sz="4000" b="1" dirty="0" smtClean="0">
                <a:solidFill>
                  <a:srgbClr val="FFC000"/>
                </a:solidFill>
                <a:latin typeface="Rockwell" pitchFamily="18" charset="0"/>
              </a:rPr>
              <a:t>GREAT </a:t>
            </a: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TEACHERS</a:t>
            </a:r>
          </a:p>
        </p:txBody>
      </p:sp>
      <p:pic>
        <p:nvPicPr>
          <p:cNvPr id="4" name="Picture 3" descr="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2480" y="1564432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1880" y="1564432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1608" y="447644"/>
            <a:ext cx="79609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Rockwell" pitchFamily="18" charset="0"/>
              </a:rPr>
              <a:t>2011 </a:t>
            </a:r>
            <a:r>
              <a:rPr lang="fr-FR" sz="5000" b="1" dirty="0" smtClean="0">
                <a:solidFill>
                  <a:srgbClr val="F6B505"/>
                </a:solidFill>
                <a:latin typeface="Rockwell" pitchFamily="18" charset="0"/>
              </a:rPr>
              <a:t>SAT MEAN SCORES</a:t>
            </a:r>
            <a:endParaRPr lang="fr-FR" sz="5000" b="1" dirty="0">
              <a:solidFill>
                <a:srgbClr val="F6B505"/>
              </a:solidFill>
              <a:latin typeface="Rockwell" pitchFamily="18" charset="0"/>
            </a:endParaRPr>
          </a:p>
        </p:txBody>
      </p:sp>
      <p:graphicFrame>
        <p:nvGraphicFramePr>
          <p:cNvPr id="24" name="Content Placeholder 3"/>
          <p:cNvGraphicFramePr>
            <a:graphicFrameLocks/>
          </p:cNvGraphicFramePr>
          <p:nvPr/>
        </p:nvGraphicFramePr>
        <p:xfrm>
          <a:off x="1749872" y="1852464"/>
          <a:ext cx="9296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BCPS_logo_2006.jp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8864" y="7685112"/>
            <a:ext cx="1872208" cy="1651948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</TotalTime>
  <Words>498</Words>
  <Application>Microsoft Office PowerPoint</Application>
  <PresentationFormat>Custom</PresentationFormat>
  <Paragraphs>126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바탕</vt:lpstr>
      <vt:lpstr>Calibri</vt:lpstr>
      <vt:lpstr>Times New Roman</vt:lpstr>
      <vt:lpstr>Rockwell Extra Bold</vt:lpstr>
      <vt:lpstr>Rockwell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Spencer, Diana</dc:creator>
  <cp:lastModifiedBy>Owner</cp:lastModifiedBy>
  <cp:revision>715</cp:revision>
  <dcterms:created xsi:type="dcterms:W3CDTF">2011-05-23T18:55:56Z</dcterms:created>
  <dcterms:modified xsi:type="dcterms:W3CDTF">2012-08-22T01:47:26Z</dcterms:modified>
</cp:coreProperties>
</file>