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8408A-B723-4073-BD07-D6A99420B8F9}" type="doc">
      <dgm:prSet loTypeId="urn:microsoft.com/office/officeart/2005/8/layout/funnel1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E069F7-67D8-492E-87F5-2833B7AF5B6A}">
      <dgm:prSet phldrT="[Text]"/>
      <dgm:spPr/>
      <dgm:t>
        <a:bodyPr/>
        <a:lstStyle/>
        <a:p>
          <a:r>
            <a:rPr lang="en-US" dirty="0" smtClean="0"/>
            <a:t>Time Issues</a:t>
          </a:r>
          <a:endParaRPr lang="en-US" dirty="0"/>
        </a:p>
      </dgm:t>
    </dgm:pt>
    <dgm:pt modelId="{72AF0DEA-88D1-48B4-981F-3E29230C70AB}" type="parTrans" cxnId="{E82A32F2-F671-4269-980E-2A9B676A516A}">
      <dgm:prSet/>
      <dgm:spPr/>
      <dgm:t>
        <a:bodyPr/>
        <a:lstStyle/>
        <a:p>
          <a:endParaRPr lang="en-US"/>
        </a:p>
      </dgm:t>
    </dgm:pt>
    <dgm:pt modelId="{408C6BFB-54CB-4FEC-91D9-5EFD0AA8691C}" type="sibTrans" cxnId="{E82A32F2-F671-4269-980E-2A9B676A516A}">
      <dgm:prSet/>
      <dgm:spPr/>
      <dgm:t>
        <a:bodyPr/>
        <a:lstStyle/>
        <a:p>
          <a:endParaRPr lang="en-US"/>
        </a:p>
      </dgm:t>
    </dgm:pt>
    <dgm:pt modelId="{E3B56746-5F72-481F-B456-590ABF94D7FA}">
      <dgm:prSet phldrT="[Text]"/>
      <dgm:spPr/>
      <dgm:t>
        <a:bodyPr/>
        <a:lstStyle/>
        <a:p>
          <a:r>
            <a:rPr lang="en-US" dirty="0" smtClean="0"/>
            <a:t>Data Issues</a:t>
          </a:r>
          <a:endParaRPr lang="en-US" dirty="0"/>
        </a:p>
      </dgm:t>
    </dgm:pt>
    <dgm:pt modelId="{22D65594-963F-46F0-A7FB-3C6515D636D6}" type="parTrans" cxnId="{E05EBE09-617A-436B-B1A6-38FBA3E10680}">
      <dgm:prSet/>
      <dgm:spPr/>
      <dgm:t>
        <a:bodyPr/>
        <a:lstStyle/>
        <a:p>
          <a:endParaRPr lang="en-US"/>
        </a:p>
      </dgm:t>
    </dgm:pt>
    <dgm:pt modelId="{094D113C-0C79-4C80-95BF-B8889CE57A65}" type="sibTrans" cxnId="{E05EBE09-617A-436B-B1A6-38FBA3E10680}">
      <dgm:prSet/>
      <dgm:spPr/>
      <dgm:t>
        <a:bodyPr/>
        <a:lstStyle/>
        <a:p>
          <a:endParaRPr lang="en-US"/>
        </a:p>
      </dgm:t>
    </dgm:pt>
    <dgm:pt modelId="{FD9732CC-4384-4319-9BFE-128A3C95E10C}">
      <dgm:prSet phldrT="[Text]"/>
      <dgm:spPr/>
      <dgm:t>
        <a:bodyPr/>
        <a:lstStyle/>
        <a:p>
          <a:r>
            <a:rPr lang="en-US" dirty="0" smtClean="0"/>
            <a:t>Scope Issues</a:t>
          </a:r>
          <a:endParaRPr lang="en-US" dirty="0"/>
        </a:p>
      </dgm:t>
    </dgm:pt>
    <dgm:pt modelId="{423C62BA-AC8E-4B92-8022-16937BF34AD4}" type="parTrans" cxnId="{1B1EEF19-9810-409E-A270-97E43A459580}">
      <dgm:prSet/>
      <dgm:spPr/>
      <dgm:t>
        <a:bodyPr/>
        <a:lstStyle/>
        <a:p>
          <a:endParaRPr lang="en-US"/>
        </a:p>
      </dgm:t>
    </dgm:pt>
    <dgm:pt modelId="{CAD20B3E-21BA-44FA-9A65-FEE17CBFB829}" type="sibTrans" cxnId="{1B1EEF19-9810-409E-A270-97E43A459580}">
      <dgm:prSet/>
      <dgm:spPr/>
      <dgm:t>
        <a:bodyPr/>
        <a:lstStyle/>
        <a:p>
          <a:endParaRPr lang="en-US"/>
        </a:p>
      </dgm:t>
    </dgm:pt>
    <dgm:pt modelId="{7D896B71-6B1A-44DE-B5FB-D89B6B685F22}">
      <dgm:prSet phldrT="[Text]"/>
      <dgm:spPr/>
      <dgm:t>
        <a:bodyPr/>
        <a:lstStyle/>
        <a:p>
          <a:r>
            <a:rPr lang="en-US" dirty="0" smtClean="0"/>
            <a:t>Working without a net while evaluating a person’s livelihood.</a:t>
          </a:r>
          <a:endParaRPr lang="en-US" dirty="0"/>
        </a:p>
      </dgm:t>
    </dgm:pt>
    <dgm:pt modelId="{D2B8A5C9-EEF4-435B-A691-A1C3C64BF1AA}" type="parTrans" cxnId="{91DC2DB8-2D15-4B78-957E-EA2797394F54}">
      <dgm:prSet/>
      <dgm:spPr/>
      <dgm:t>
        <a:bodyPr/>
        <a:lstStyle/>
        <a:p>
          <a:endParaRPr lang="en-US"/>
        </a:p>
      </dgm:t>
    </dgm:pt>
    <dgm:pt modelId="{441A7AF2-4BAE-4966-85C7-017867ABAF67}" type="sibTrans" cxnId="{91DC2DB8-2D15-4B78-957E-EA2797394F54}">
      <dgm:prSet/>
      <dgm:spPr/>
      <dgm:t>
        <a:bodyPr/>
        <a:lstStyle/>
        <a:p>
          <a:endParaRPr lang="en-US"/>
        </a:p>
      </dgm:t>
    </dgm:pt>
    <dgm:pt modelId="{14ED1AD2-65A2-4410-9FB7-1C569D45D323}" type="pres">
      <dgm:prSet presAssocID="{0B68408A-B723-4073-BD07-D6A99420B8F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C66FF9-43F6-48E5-8305-EC04E5F8425A}" type="pres">
      <dgm:prSet presAssocID="{0B68408A-B723-4073-BD07-D6A99420B8F9}" presName="ellipse" presStyleLbl="trBgShp" presStyleIdx="0" presStyleCnt="1"/>
      <dgm:spPr/>
    </dgm:pt>
    <dgm:pt modelId="{82A6268C-4ACE-4CF9-B5FE-5696312965BF}" type="pres">
      <dgm:prSet presAssocID="{0B68408A-B723-4073-BD07-D6A99420B8F9}" presName="arrow1" presStyleLbl="fgShp" presStyleIdx="0" presStyleCnt="1"/>
      <dgm:spPr/>
    </dgm:pt>
    <dgm:pt modelId="{CC8CBFA4-A47B-4ADE-9645-D659C62FBCDA}" type="pres">
      <dgm:prSet presAssocID="{0B68408A-B723-4073-BD07-D6A99420B8F9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DDAF14-2F80-47F3-9C45-178092133051}" type="pres">
      <dgm:prSet presAssocID="{E3B56746-5F72-481F-B456-590ABF94D7FA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AC56C-AE5F-4517-94F1-5135009B1EB0}" type="pres">
      <dgm:prSet presAssocID="{FD9732CC-4384-4319-9BFE-128A3C95E10C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1CDFE-D1E2-4DC7-8FA0-357A25A8D7DC}" type="pres">
      <dgm:prSet presAssocID="{7D896B71-6B1A-44DE-B5FB-D89B6B685F22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4B66BD-B46D-4A19-AA7F-3121D0B677FE}" type="pres">
      <dgm:prSet presAssocID="{0B68408A-B723-4073-BD07-D6A99420B8F9}" presName="funnel" presStyleLbl="trAlignAcc1" presStyleIdx="0" presStyleCnt="1"/>
      <dgm:spPr/>
    </dgm:pt>
  </dgm:ptLst>
  <dgm:cxnLst>
    <dgm:cxn modelId="{132F6E0A-A735-4F51-A21F-8B3A943A4449}" type="presOf" srcId="{FD9732CC-4384-4319-9BFE-128A3C95E10C}" destId="{79DDAF14-2F80-47F3-9C45-178092133051}" srcOrd="0" destOrd="0" presId="urn:microsoft.com/office/officeart/2005/8/layout/funnel1"/>
    <dgm:cxn modelId="{E05EBE09-617A-436B-B1A6-38FBA3E10680}" srcId="{0B68408A-B723-4073-BD07-D6A99420B8F9}" destId="{E3B56746-5F72-481F-B456-590ABF94D7FA}" srcOrd="1" destOrd="0" parTransId="{22D65594-963F-46F0-A7FB-3C6515D636D6}" sibTransId="{094D113C-0C79-4C80-95BF-B8889CE57A65}"/>
    <dgm:cxn modelId="{1B1EEF19-9810-409E-A270-97E43A459580}" srcId="{0B68408A-B723-4073-BD07-D6A99420B8F9}" destId="{FD9732CC-4384-4319-9BFE-128A3C95E10C}" srcOrd="2" destOrd="0" parTransId="{423C62BA-AC8E-4B92-8022-16937BF34AD4}" sibTransId="{CAD20B3E-21BA-44FA-9A65-FEE17CBFB829}"/>
    <dgm:cxn modelId="{91DC2DB8-2D15-4B78-957E-EA2797394F54}" srcId="{0B68408A-B723-4073-BD07-D6A99420B8F9}" destId="{7D896B71-6B1A-44DE-B5FB-D89B6B685F22}" srcOrd="3" destOrd="0" parTransId="{D2B8A5C9-EEF4-435B-A691-A1C3C64BF1AA}" sibTransId="{441A7AF2-4BAE-4966-85C7-017867ABAF67}"/>
    <dgm:cxn modelId="{B82B03EA-7E6F-48C4-8E34-CB5F66AF24B3}" type="presOf" srcId="{ACE069F7-67D8-492E-87F5-2833B7AF5B6A}" destId="{4D01CDFE-D1E2-4DC7-8FA0-357A25A8D7DC}" srcOrd="0" destOrd="0" presId="urn:microsoft.com/office/officeart/2005/8/layout/funnel1"/>
    <dgm:cxn modelId="{0B40C450-935B-43A5-B328-C91153B7DDA4}" type="presOf" srcId="{E3B56746-5F72-481F-B456-590ABF94D7FA}" destId="{022AC56C-AE5F-4517-94F1-5135009B1EB0}" srcOrd="0" destOrd="0" presId="urn:microsoft.com/office/officeart/2005/8/layout/funnel1"/>
    <dgm:cxn modelId="{FBF3E7AE-4A42-4CA0-8284-8D99006ED4B0}" type="presOf" srcId="{0B68408A-B723-4073-BD07-D6A99420B8F9}" destId="{14ED1AD2-65A2-4410-9FB7-1C569D45D323}" srcOrd="0" destOrd="0" presId="urn:microsoft.com/office/officeart/2005/8/layout/funnel1"/>
    <dgm:cxn modelId="{1321D283-58F7-4DA7-B8BC-516E93C0A8BC}" type="presOf" srcId="{7D896B71-6B1A-44DE-B5FB-D89B6B685F22}" destId="{CC8CBFA4-A47B-4ADE-9645-D659C62FBCDA}" srcOrd="0" destOrd="0" presId="urn:microsoft.com/office/officeart/2005/8/layout/funnel1"/>
    <dgm:cxn modelId="{E82A32F2-F671-4269-980E-2A9B676A516A}" srcId="{0B68408A-B723-4073-BD07-D6A99420B8F9}" destId="{ACE069F7-67D8-492E-87F5-2833B7AF5B6A}" srcOrd="0" destOrd="0" parTransId="{72AF0DEA-88D1-48B4-981F-3E29230C70AB}" sibTransId="{408C6BFB-54CB-4FEC-91D9-5EFD0AA8691C}"/>
    <dgm:cxn modelId="{805A371F-08FE-4866-9453-4E9E8D30D300}" type="presParOf" srcId="{14ED1AD2-65A2-4410-9FB7-1C569D45D323}" destId="{94C66FF9-43F6-48E5-8305-EC04E5F8425A}" srcOrd="0" destOrd="0" presId="urn:microsoft.com/office/officeart/2005/8/layout/funnel1"/>
    <dgm:cxn modelId="{17F5ED84-8CD4-4CDC-BE61-9463369FFDF5}" type="presParOf" srcId="{14ED1AD2-65A2-4410-9FB7-1C569D45D323}" destId="{82A6268C-4ACE-4CF9-B5FE-5696312965BF}" srcOrd="1" destOrd="0" presId="urn:microsoft.com/office/officeart/2005/8/layout/funnel1"/>
    <dgm:cxn modelId="{C55DE297-561E-4DCC-BE49-984BD9EAAEAB}" type="presParOf" srcId="{14ED1AD2-65A2-4410-9FB7-1C569D45D323}" destId="{CC8CBFA4-A47B-4ADE-9645-D659C62FBCDA}" srcOrd="2" destOrd="0" presId="urn:microsoft.com/office/officeart/2005/8/layout/funnel1"/>
    <dgm:cxn modelId="{78388273-41B5-4BD9-95EA-590ECDBA5943}" type="presParOf" srcId="{14ED1AD2-65A2-4410-9FB7-1C569D45D323}" destId="{79DDAF14-2F80-47F3-9C45-178092133051}" srcOrd="3" destOrd="0" presId="urn:microsoft.com/office/officeart/2005/8/layout/funnel1"/>
    <dgm:cxn modelId="{8A5D4B15-0723-4E28-9348-B181B5EC818E}" type="presParOf" srcId="{14ED1AD2-65A2-4410-9FB7-1C569D45D323}" destId="{022AC56C-AE5F-4517-94F1-5135009B1EB0}" srcOrd="4" destOrd="0" presId="urn:microsoft.com/office/officeart/2005/8/layout/funnel1"/>
    <dgm:cxn modelId="{E8FB6B2C-A9D6-461B-8EED-408E1457F564}" type="presParOf" srcId="{14ED1AD2-65A2-4410-9FB7-1C569D45D323}" destId="{4D01CDFE-D1E2-4DC7-8FA0-357A25A8D7DC}" srcOrd="5" destOrd="0" presId="urn:microsoft.com/office/officeart/2005/8/layout/funnel1"/>
    <dgm:cxn modelId="{E4303F86-654C-4D2E-A5D8-EE89A8A4BBBD}" type="presParOf" srcId="{14ED1AD2-65A2-4410-9FB7-1C569D45D323}" destId="{984B66BD-B46D-4A19-AA7F-3121D0B677F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C66FF9-43F6-48E5-8305-EC04E5F8425A}">
      <dsp:nvSpPr>
        <dsp:cNvPr id="0" name=""/>
        <dsp:cNvSpPr/>
      </dsp:nvSpPr>
      <dsp:spPr>
        <a:xfrm>
          <a:off x="2037397" y="185737"/>
          <a:ext cx="3686175" cy="128016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A6268C-4ACE-4CF9-B5FE-5696312965BF}">
      <dsp:nvSpPr>
        <dsp:cNvPr id="0" name=""/>
        <dsp:cNvSpPr/>
      </dsp:nvSpPr>
      <dsp:spPr>
        <a:xfrm>
          <a:off x="3529012" y="3320415"/>
          <a:ext cx="714375" cy="4572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C8CBFA4-A47B-4ADE-9645-D659C62FBCDA}">
      <dsp:nvSpPr>
        <dsp:cNvPr id="0" name=""/>
        <dsp:cNvSpPr/>
      </dsp:nvSpPr>
      <dsp:spPr>
        <a:xfrm>
          <a:off x="2171700" y="3686175"/>
          <a:ext cx="3429000" cy="857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Working without a net while evaluating a person’s livelihood.</a:t>
          </a:r>
          <a:endParaRPr lang="en-US" sz="2100" kern="1200" dirty="0"/>
        </a:p>
      </dsp:txBody>
      <dsp:txXfrm>
        <a:off x="2171700" y="3686175"/>
        <a:ext cx="3429000" cy="857250"/>
      </dsp:txXfrm>
    </dsp:sp>
    <dsp:sp modelId="{79DDAF14-2F80-47F3-9C45-178092133051}">
      <dsp:nvSpPr>
        <dsp:cNvPr id="0" name=""/>
        <dsp:cNvSpPr/>
      </dsp:nvSpPr>
      <dsp:spPr>
        <a:xfrm>
          <a:off x="3377565" y="1564767"/>
          <a:ext cx="1285875" cy="1285875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Scope Issues</a:t>
          </a:r>
          <a:endParaRPr lang="en-US" sz="3000" kern="1200" dirty="0"/>
        </a:p>
      </dsp:txBody>
      <dsp:txXfrm>
        <a:off x="3565877" y="1753079"/>
        <a:ext cx="909251" cy="909251"/>
      </dsp:txXfrm>
    </dsp:sp>
    <dsp:sp modelId="{022AC56C-AE5F-4517-94F1-5135009B1EB0}">
      <dsp:nvSpPr>
        <dsp:cNvPr id="0" name=""/>
        <dsp:cNvSpPr/>
      </dsp:nvSpPr>
      <dsp:spPr>
        <a:xfrm>
          <a:off x="2457449" y="600075"/>
          <a:ext cx="1285875" cy="1285875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Data Issues</a:t>
          </a:r>
          <a:endParaRPr lang="en-US" sz="3000" kern="1200" dirty="0"/>
        </a:p>
      </dsp:txBody>
      <dsp:txXfrm>
        <a:off x="2645761" y="788387"/>
        <a:ext cx="909251" cy="909251"/>
      </dsp:txXfrm>
    </dsp:sp>
    <dsp:sp modelId="{4D01CDFE-D1E2-4DC7-8FA0-357A25A8D7DC}">
      <dsp:nvSpPr>
        <dsp:cNvPr id="0" name=""/>
        <dsp:cNvSpPr/>
      </dsp:nvSpPr>
      <dsp:spPr>
        <a:xfrm>
          <a:off x="3771900" y="289179"/>
          <a:ext cx="1285875" cy="1285875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Time Issues</a:t>
          </a:r>
          <a:endParaRPr lang="en-US" sz="3000" kern="1200" dirty="0"/>
        </a:p>
      </dsp:txBody>
      <dsp:txXfrm>
        <a:off x="3960212" y="477491"/>
        <a:ext cx="909251" cy="909251"/>
      </dsp:txXfrm>
    </dsp:sp>
    <dsp:sp modelId="{984B66BD-B46D-4A19-AA7F-3121D0B677FE}">
      <dsp:nvSpPr>
        <dsp:cNvPr id="0" name=""/>
        <dsp:cNvSpPr/>
      </dsp:nvSpPr>
      <dsp:spPr>
        <a:xfrm>
          <a:off x="1885950" y="28575"/>
          <a:ext cx="4000500" cy="32004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2AFF-12D0-49FB-A7B6-5910750976EB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37AA998-6B70-4549-B87B-66954C2E97B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2AFF-12D0-49FB-A7B6-5910750976EB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A998-6B70-4549-B87B-66954C2E97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2AFF-12D0-49FB-A7B6-5910750976EB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A998-6B70-4549-B87B-66954C2E97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2AFF-12D0-49FB-A7B6-5910750976EB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A998-6B70-4549-B87B-66954C2E97B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2AFF-12D0-49FB-A7B6-5910750976EB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7AA998-6B70-4549-B87B-66954C2E97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2AFF-12D0-49FB-A7B6-5910750976EB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A998-6B70-4549-B87B-66954C2E97B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2AFF-12D0-49FB-A7B6-5910750976EB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A998-6B70-4549-B87B-66954C2E97B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2AFF-12D0-49FB-A7B6-5910750976EB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A998-6B70-4549-B87B-66954C2E97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2AFF-12D0-49FB-A7B6-5910750976EB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A998-6B70-4549-B87B-66954C2E97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2AFF-12D0-49FB-A7B6-5910750976EB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A998-6B70-4549-B87B-66954C2E97B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12AFF-12D0-49FB-A7B6-5910750976EB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7AA998-6B70-4549-B87B-66954C2E97B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5F12AFF-12D0-49FB-A7B6-5910750976EB}" type="datetimeFigureOut">
              <a:rPr lang="en-US" smtClean="0"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37AA998-6B70-4549-B87B-66954C2E97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March 25, 2013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WORKING WITHOUT A 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9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Making decisions </a:t>
            </a:r>
            <a:r>
              <a:rPr lang="en-US" dirty="0"/>
              <a:t>a</a:t>
            </a:r>
            <a:r>
              <a:rPr lang="en-US" dirty="0" smtClean="0"/>
              <a:t>bout </a:t>
            </a:r>
            <a:r>
              <a:rPr lang="en-US" dirty="0"/>
              <a:t>t</a:t>
            </a:r>
            <a:r>
              <a:rPr lang="en-US" dirty="0" smtClean="0"/>
              <a:t>eachers and principals  </a:t>
            </a:r>
            <a:r>
              <a:rPr lang="en-US" dirty="0"/>
              <a:t>w</a:t>
            </a:r>
            <a:r>
              <a:rPr lang="en-US" dirty="0" smtClean="0"/>
              <a:t>ithout involving all teachers and principals in “no fault” evaluation first </a:t>
            </a:r>
          </a:p>
          <a:p>
            <a:r>
              <a:rPr lang="en-US" dirty="0" smtClean="0"/>
              <a:t>2 year </a:t>
            </a:r>
            <a:r>
              <a:rPr lang="en-US" dirty="0"/>
              <a:t>p</a:t>
            </a:r>
            <a:r>
              <a:rPr lang="en-US" dirty="0" smtClean="0"/>
              <a:t>ilot </a:t>
            </a:r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l</a:t>
            </a:r>
            <a:r>
              <a:rPr lang="en-US" dirty="0" smtClean="0"/>
              <a:t>ong </a:t>
            </a:r>
            <a:r>
              <a:rPr lang="en-US" dirty="0"/>
              <a:t>e</a:t>
            </a:r>
            <a:r>
              <a:rPr lang="en-US" dirty="0" smtClean="0"/>
              <a:t>nough</a:t>
            </a:r>
          </a:p>
          <a:p>
            <a:pPr lvl="1"/>
            <a:r>
              <a:rPr lang="en-US" dirty="0" smtClean="0"/>
              <a:t>MSDE issues</a:t>
            </a:r>
          </a:p>
          <a:p>
            <a:pPr lvl="1"/>
            <a:r>
              <a:rPr lang="en-US" dirty="0" smtClean="0"/>
              <a:t>Charles County issues</a:t>
            </a:r>
          </a:p>
          <a:p>
            <a:pPr lvl="1"/>
            <a:r>
              <a:rPr lang="en-US" dirty="0" smtClean="0"/>
              <a:t>Teacher Association issues</a:t>
            </a:r>
          </a:p>
          <a:p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Flow of information from MSDE to teacher</a:t>
            </a:r>
          </a:p>
          <a:p>
            <a:r>
              <a:rPr lang="en-US" dirty="0" smtClean="0"/>
              <a:t>How to </a:t>
            </a:r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c</a:t>
            </a:r>
            <a:r>
              <a:rPr lang="en-US" dirty="0" smtClean="0"/>
              <a:t>urrent </a:t>
            </a:r>
            <a:r>
              <a:rPr lang="en-US" dirty="0"/>
              <a:t>y</a:t>
            </a:r>
            <a:r>
              <a:rPr lang="en-US" dirty="0" smtClean="0"/>
              <a:t>ear’s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i</a:t>
            </a:r>
            <a:r>
              <a:rPr lang="en-US" dirty="0" smtClean="0"/>
              <a:t>n evaluation </a:t>
            </a:r>
            <a:r>
              <a:rPr lang="en-US" dirty="0" smtClean="0"/>
              <a:t>(</a:t>
            </a:r>
            <a:r>
              <a:rPr lang="en-US" dirty="0" smtClean="0"/>
              <a:t>state and county assessments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Changes </a:t>
            </a:r>
            <a:r>
              <a:rPr lang="en-US" dirty="0"/>
              <a:t>due to the new assessment in 2014</a:t>
            </a:r>
          </a:p>
        </p:txBody>
      </p:sp>
    </p:spTree>
    <p:extLst>
      <p:ext uri="{BB962C8B-B14F-4D97-AF65-F5344CB8AC3E}">
        <p14:creationId xmlns:p14="http://schemas.microsoft.com/office/powerpoint/2010/main" val="30517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the data</a:t>
            </a:r>
          </a:p>
          <a:p>
            <a:r>
              <a:rPr lang="en-US" dirty="0" smtClean="0"/>
              <a:t>Who counts?</a:t>
            </a:r>
          </a:p>
          <a:p>
            <a:r>
              <a:rPr lang="en-US" dirty="0" smtClean="0"/>
              <a:t>Attendance data</a:t>
            </a:r>
          </a:p>
          <a:p>
            <a:r>
              <a:rPr lang="en-US" dirty="0" smtClean="0"/>
              <a:t>Lag </a:t>
            </a:r>
            <a:r>
              <a:rPr lang="en-US" dirty="0"/>
              <a:t>d</a:t>
            </a:r>
            <a:r>
              <a:rPr lang="en-US" dirty="0" smtClean="0"/>
              <a:t>ata</a:t>
            </a:r>
          </a:p>
          <a:p>
            <a:pPr lvl="1"/>
            <a:r>
              <a:rPr lang="en-US" dirty="0" smtClean="0"/>
              <a:t>Return </a:t>
            </a:r>
            <a:r>
              <a:rPr lang="en-US" dirty="0"/>
              <a:t>o</a:t>
            </a:r>
            <a:r>
              <a:rPr lang="en-US" dirty="0" smtClean="0"/>
              <a:t>f </a:t>
            </a:r>
            <a:r>
              <a:rPr lang="en-US" dirty="0"/>
              <a:t>s</a:t>
            </a:r>
            <a:r>
              <a:rPr lang="en-US" dirty="0" smtClean="0"/>
              <a:t>cores</a:t>
            </a:r>
          </a:p>
          <a:p>
            <a:pPr lvl="1"/>
            <a:r>
              <a:rPr lang="en-US" dirty="0" smtClean="0"/>
              <a:t>AP </a:t>
            </a:r>
            <a:r>
              <a:rPr lang="en-US" dirty="0"/>
              <a:t>d</a:t>
            </a:r>
            <a:r>
              <a:rPr lang="en-US" dirty="0" smtClean="0"/>
              <a:t>ata</a:t>
            </a:r>
          </a:p>
          <a:p>
            <a:pPr lvl="1"/>
            <a:r>
              <a:rPr lang="en-US" dirty="0" smtClean="0"/>
              <a:t>HSA data</a:t>
            </a:r>
          </a:p>
          <a:p>
            <a:r>
              <a:rPr lang="en-US" dirty="0" smtClean="0"/>
              <a:t>SLO data</a:t>
            </a:r>
          </a:p>
          <a:p>
            <a:r>
              <a:rPr lang="en-US" dirty="0" smtClean="0"/>
              <a:t>Managing all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i</a:t>
            </a:r>
            <a:r>
              <a:rPr lang="en-US" dirty="0" smtClean="0"/>
              <a:t>nto </a:t>
            </a:r>
            <a:r>
              <a:rPr lang="en-US" dirty="0"/>
              <a:t>o</a:t>
            </a:r>
            <a:r>
              <a:rPr lang="en-US" dirty="0" smtClean="0"/>
              <a:t>ne matrix</a:t>
            </a:r>
          </a:p>
          <a:p>
            <a:r>
              <a:rPr lang="en-US" dirty="0"/>
              <a:t>How to make everything </a:t>
            </a:r>
            <a:r>
              <a:rPr lang="en-US" dirty="0" smtClean="0"/>
              <a:t>measurable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0722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Which </a:t>
            </a:r>
            <a:r>
              <a:rPr lang="en-US" dirty="0" smtClean="0"/>
              <a:t>model to follow?</a:t>
            </a:r>
          </a:p>
          <a:p>
            <a:r>
              <a:rPr lang="en-US" dirty="0"/>
              <a:t>Teachers with small numbers of </a:t>
            </a:r>
            <a:r>
              <a:rPr lang="en-US" dirty="0" smtClean="0"/>
              <a:t>students</a:t>
            </a:r>
          </a:p>
          <a:p>
            <a:r>
              <a:rPr lang="en-US" dirty="0"/>
              <a:t>Equity across content, schools and counties</a:t>
            </a:r>
          </a:p>
          <a:p>
            <a:r>
              <a:rPr lang="en-US" dirty="0"/>
              <a:t>Alignment of testing data to curriculum (MSA Test – Common Core Curriculum)</a:t>
            </a:r>
          </a:p>
          <a:p>
            <a:r>
              <a:rPr lang="en-US" dirty="0"/>
              <a:t>Non-tested subjects</a:t>
            </a:r>
          </a:p>
          <a:p>
            <a:r>
              <a:rPr lang="en-US" dirty="0"/>
              <a:t>Teachers and staff without students assigned to them</a:t>
            </a:r>
          </a:p>
          <a:p>
            <a:r>
              <a:rPr lang="en-US" dirty="0"/>
              <a:t>Alternative programs and centers</a:t>
            </a:r>
          </a:p>
          <a:p>
            <a:r>
              <a:rPr lang="en-US" dirty="0" smtClean="0"/>
              <a:t>Training needs </a:t>
            </a:r>
            <a:r>
              <a:rPr lang="en-US" dirty="0"/>
              <a:t>for Danielson Model and SLO’s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75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Staff needs</a:t>
            </a:r>
          </a:p>
          <a:p>
            <a:r>
              <a:rPr lang="en-US" dirty="0" smtClean="0"/>
              <a:t>Principal issues</a:t>
            </a:r>
          </a:p>
          <a:p>
            <a:r>
              <a:rPr lang="en-US" dirty="0" smtClean="0"/>
              <a:t>Need </a:t>
            </a:r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/>
              <a:t>r</a:t>
            </a:r>
            <a:r>
              <a:rPr lang="en-US" dirty="0" smtClean="0"/>
              <a:t>ules</a:t>
            </a:r>
          </a:p>
          <a:p>
            <a:r>
              <a:rPr lang="en-US" dirty="0" smtClean="0"/>
              <a:t>Money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1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6271113"/>
              </p:ext>
            </p:extLst>
          </p:nvPr>
        </p:nvGraphicFramePr>
        <p:xfrm>
          <a:off x="685800" y="16764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4020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181</TotalTime>
  <Words>189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WORKING WITHOUT A NET</vt:lpstr>
      <vt:lpstr>TIME ISSUES</vt:lpstr>
      <vt:lpstr>DATA ISSUES</vt:lpstr>
      <vt:lpstr>SCOPE ISSUES</vt:lpstr>
      <vt:lpstr>OTHER ISSUES</vt:lpstr>
      <vt:lpstr>FINAL THOUGHTS</vt:lpstr>
    </vt:vector>
  </TitlesOfParts>
  <Company>Charles County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WITHOUT A NET</dc:title>
  <dc:creator>ccps</dc:creator>
  <cp:lastModifiedBy>ccps</cp:lastModifiedBy>
  <cp:revision>16</cp:revision>
  <dcterms:created xsi:type="dcterms:W3CDTF">2013-03-18T14:21:13Z</dcterms:created>
  <dcterms:modified xsi:type="dcterms:W3CDTF">2013-03-22T16:55:17Z</dcterms:modified>
</cp:coreProperties>
</file>