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theme/theme14.xml" ContentType="application/vnd.openxmlformats-officedocument.them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theme/theme12.xml" ContentType="application/vnd.openxmlformats-officedocument.them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10.xml" ContentType="application/vnd.openxmlformats-officedocument.theme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Masters/slideMaster14.xml" ContentType="application/vnd.openxmlformats-officedocument.presentationml.slideMaster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diagrams/layout2.xml" ContentType="application/vnd.openxmlformats-officedocument.drawingml.diagramLayout+xml"/>
  <Default Extension="tiff" ContentType="image/tiff"/>
  <Override PartName="/ppt/diagrams/data5.xml" ContentType="application/vnd.openxmlformats-officedocument.drawingml.diagramData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theme/theme7.xml" ContentType="application/vnd.openxmlformats-officedocument.theme+xml"/>
  <Override PartName="/ppt/theme/theme11.xml" ContentType="application/vnd.openxmlformats-officedocument.them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3.xml" ContentType="application/vnd.openxmlformats-officedocument.presentationml.slideMaster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4" r:id="rId4"/>
    <p:sldMasterId id="2147483666" r:id="rId5"/>
    <p:sldMasterId id="2147483668" r:id="rId6"/>
    <p:sldMasterId id="2147483670" r:id="rId7"/>
    <p:sldMasterId id="2147483672" r:id="rId8"/>
    <p:sldMasterId id="2147483674" r:id="rId9"/>
    <p:sldMasterId id="2147483676" r:id="rId10"/>
    <p:sldMasterId id="2147483678" r:id="rId11"/>
    <p:sldMasterId id="2147483680" r:id="rId12"/>
    <p:sldMasterId id="2147483682" r:id="rId13"/>
    <p:sldMasterId id="2147483684" r:id="rId14"/>
  </p:sldMasterIdLst>
  <p:notesMasterIdLst>
    <p:notesMasterId r:id="rId45"/>
  </p:notesMasterIdLst>
  <p:sldIdLst>
    <p:sldId id="256" r:id="rId15"/>
    <p:sldId id="265" r:id="rId16"/>
    <p:sldId id="270" r:id="rId17"/>
    <p:sldId id="271" r:id="rId18"/>
    <p:sldId id="272" r:id="rId19"/>
    <p:sldId id="273" r:id="rId20"/>
    <p:sldId id="257" r:id="rId21"/>
    <p:sldId id="260" r:id="rId22"/>
    <p:sldId id="264" r:id="rId23"/>
    <p:sldId id="258" r:id="rId24"/>
    <p:sldId id="259" r:id="rId25"/>
    <p:sldId id="262" r:id="rId26"/>
    <p:sldId id="275" r:id="rId27"/>
    <p:sldId id="288" r:id="rId28"/>
    <p:sldId id="276" r:id="rId29"/>
    <p:sldId id="287" r:id="rId30"/>
    <p:sldId id="263" r:id="rId31"/>
    <p:sldId id="281" r:id="rId32"/>
    <p:sldId id="269" r:id="rId33"/>
    <p:sldId id="268" r:id="rId34"/>
    <p:sldId id="261" r:id="rId35"/>
    <p:sldId id="280" r:id="rId36"/>
    <p:sldId id="278" r:id="rId37"/>
    <p:sldId id="283" r:id="rId38"/>
    <p:sldId id="284" r:id="rId39"/>
    <p:sldId id="285" r:id="rId40"/>
    <p:sldId id="286" r:id="rId41"/>
    <p:sldId id="289" r:id="rId42"/>
    <p:sldId id="282" r:id="rId43"/>
    <p:sldId id="277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43" autoAdjust="0"/>
    <p:restoredTop sz="94660"/>
  </p:normalViewPr>
  <p:slideViewPr>
    <p:cSldViewPr>
      <p:cViewPr varScale="1">
        <p:scale>
          <a:sx n="86" d="100"/>
          <a:sy n="86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9" Type="http://schemas.openxmlformats.org/officeDocument/2006/relationships/slide" Target="slides/slide2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7.xml"/><Relationship Id="rId34" Type="http://schemas.openxmlformats.org/officeDocument/2006/relationships/slide" Target="slides/slide20.xml"/><Relationship Id="rId42" Type="http://schemas.openxmlformats.org/officeDocument/2006/relationships/slide" Target="slides/slide28.xml"/><Relationship Id="rId47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slide" Target="slides/slide19.xml"/><Relationship Id="rId38" Type="http://schemas.openxmlformats.org/officeDocument/2006/relationships/slide" Target="slides/slide24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slide" Target="slides/slide15.xml"/><Relationship Id="rId41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0.xml"/><Relationship Id="rId32" Type="http://schemas.openxmlformats.org/officeDocument/2006/relationships/slide" Target="slides/slide18.xml"/><Relationship Id="rId37" Type="http://schemas.openxmlformats.org/officeDocument/2006/relationships/slide" Target="slides/slide23.xml"/><Relationship Id="rId40" Type="http://schemas.openxmlformats.org/officeDocument/2006/relationships/slide" Target="slides/slide26.xml"/><Relationship Id="rId45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36" Type="http://schemas.openxmlformats.org/officeDocument/2006/relationships/slide" Target="slides/slide22.xml"/><Relationship Id="rId49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5.xml"/><Relationship Id="rId31" Type="http://schemas.openxmlformats.org/officeDocument/2006/relationships/slide" Target="slides/slide17.xml"/><Relationship Id="rId44" Type="http://schemas.openxmlformats.org/officeDocument/2006/relationships/slide" Target="slides/slide3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slide" Target="slides/slide16.xml"/><Relationship Id="rId35" Type="http://schemas.openxmlformats.org/officeDocument/2006/relationships/slide" Target="slides/slide21.xml"/><Relationship Id="rId43" Type="http://schemas.openxmlformats.org/officeDocument/2006/relationships/slide" Target="slides/slide29.xml"/><Relationship Id="rId48" Type="http://schemas.openxmlformats.org/officeDocument/2006/relationships/theme" Target="theme/theme1.xml"/><Relationship Id="rId8" Type="http://schemas.openxmlformats.org/officeDocument/2006/relationships/slideMaster" Target="slideMasters/slideMaster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2.0998790592352431E-2"/>
          <c:y val="3.6144578313253052E-2"/>
          <c:w val="0.76797385620915393"/>
          <c:h val="0.9437751004016066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Pre Conference</c:v>
                </c:pt>
                <c:pt idx="1">
                  <c:v>Observation</c:v>
                </c:pt>
                <c:pt idx="2">
                  <c:v>Evaluation</c:v>
                </c:pt>
                <c:pt idx="3">
                  <c:v>Data Analysis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40</c:v>
                </c:pt>
                <c:pt idx="2">
                  <c:v>30</c:v>
                </c:pt>
                <c:pt idx="3">
                  <c:v>20</c:v>
                </c:pt>
              </c:numCache>
            </c:numRef>
          </c:val>
        </c:ser>
        <c:firstSliceAng val="27"/>
        <c:holeSize val="75"/>
      </c:doughnutChart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349833-7E2E-42B0-A34C-398E9A6BE288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77F985-A8B5-44A5-9062-0D5C149C01D5}">
      <dgm:prSet phldrT="[Text]" custT="1"/>
      <dgm:spPr/>
      <dgm:t>
        <a:bodyPr/>
        <a:lstStyle/>
        <a:p>
          <a:r>
            <a:rPr lang="en-US" sz="2400" b="1" dirty="0"/>
            <a:t>2010 Education Reform Act</a:t>
          </a:r>
        </a:p>
      </dgm:t>
    </dgm:pt>
    <dgm:pt modelId="{855EFCF3-D691-4F5F-A3AB-14E679161A78}" type="parTrans" cxnId="{955ED1F6-632B-4611-801F-09C14E5E7141}">
      <dgm:prSet/>
      <dgm:spPr/>
      <dgm:t>
        <a:bodyPr/>
        <a:lstStyle/>
        <a:p>
          <a:endParaRPr lang="en-US"/>
        </a:p>
      </dgm:t>
    </dgm:pt>
    <dgm:pt modelId="{0FDDBEB8-EC38-483B-8E7C-1D67C9CA824C}" type="sibTrans" cxnId="{955ED1F6-632B-4611-801F-09C14E5E7141}">
      <dgm:prSet/>
      <dgm:spPr/>
      <dgm:t>
        <a:bodyPr/>
        <a:lstStyle/>
        <a:p>
          <a:endParaRPr lang="en-US"/>
        </a:p>
      </dgm:t>
    </dgm:pt>
    <dgm:pt modelId="{D4856555-F6A3-45AC-A75D-B911BD76B80C}">
      <dgm:prSet phldrT="[Text]" custT="1"/>
      <dgm:spPr/>
      <dgm:t>
        <a:bodyPr/>
        <a:lstStyle/>
        <a:p>
          <a:pPr algn="l"/>
          <a:endParaRPr lang="en-US" sz="900" b="1" dirty="0">
            <a:solidFill>
              <a:schemeClr val="accent2">
                <a:lumMod val="20000"/>
                <a:lumOff val="80000"/>
              </a:schemeClr>
            </a:solidFill>
          </a:endParaRPr>
        </a:p>
        <a:p>
          <a:pPr algn="l"/>
          <a:r>
            <a:rPr lang="en-US" sz="900" b="1" dirty="0">
              <a:solidFill>
                <a:schemeClr val="accent2">
                  <a:lumMod val="20000"/>
                  <a:lumOff val="80000"/>
                </a:schemeClr>
              </a:solidFill>
            </a:rPr>
            <a:t>Probationary period extended to three years for tenure  with tenure transportable </a:t>
          </a:r>
        </a:p>
        <a:p>
          <a:pPr algn="l"/>
          <a:r>
            <a:rPr lang="en-US" sz="900" b="1" dirty="0">
              <a:solidFill>
                <a:schemeClr val="bg1"/>
              </a:solidFill>
            </a:rPr>
            <a:t>Performance evaluations to include    observations, clear standards, rigor, evidence of observed instruction</a:t>
          </a:r>
        </a:p>
        <a:p>
          <a:pPr algn="l"/>
          <a:r>
            <a:rPr lang="en-US" sz="900" b="1" dirty="0">
              <a:solidFill>
                <a:schemeClr val="accent2">
                  <a:lumMod val="20000"/>
                  <a:lumOff val="80000"/>
                </a:schemeClr>
              </a:solidFill>
            </a:rPr>
            <a:t>Model Performance evaluation criteria mutually agreed on by the LEA and the exclusive employee representative</a:t>
          </a:r>
        </a:p>
        <a:p>
          <a:pPr algn="l"/>
          <a:r>
            <a:rPr lang="en-US" sz="900" b="1" dirty="0">
              <a:solidFill>
                <a:schemeClr val="bg1"/>
              </a:solidFill>
            </a:rPr>
            <a:t>Data on Student Growth as a significant component of the evaluation and as one of the multiple measures</a:t>
          </a:r>
        </a:p>
        <a:p>
          <a:pPr algn="l"/>
          <a:r>
            <a:rPr lang="en-US" sz="900" b="1" dirty="0">
              <a:solidFill>
                <a:schemeClr val="accent2">
                  <a:lumMod val="20000"/>
                  <a:lumOff val="80000"/>
                </a:schemeClr>
              </a:solidFill>
            </a:rPr>
            <a:t>Student growth as progress assessed from a clearly articulated baseline to one or more points in time</a:t>
          </a:r>
        </a:p>
        <a:p>
          <a:pPr algn="l"/>
          <a:r>
            <a:rPr lang="en-US" sz="900" b="1" dirty="0">
              <a:solidFill>
                <a:schemeClr val="bg1"/>
              </a:solidFill>
            </a:rPr>
            <a:t>Student growth as progress assessed by multiple measures and not based solely on an existing or newly created  single  exam or assessment</a:t>
          </a:r>
        </a:p>
        <a:p>
          <a:pPr algn="l"/>
          <a:r>
            <a:rPr lang="en-US" sz="900" b="1" dirty="0">
              <a:solidFill>
                <a:schemeClr val="accent2">
                  <a:lumMod val="20000"/>
                  <a:lumOff val="80000"/>
                </a:schemeClr>
              </a:solidFill>
            </a:rPr>
            <a:t>Existing or newly created assessments may be used as one of the multiple measures</a:t>
          </a:r>
        </a:p>
        <a:p>
          <a:pPr algn="l"/>
          <a:r>
            <a:rPr lang="en-US" sz="900" b="1" dirty="0">
              <a:solidFill>
                <a:schemeClr val="bg1"/>
              </a:solidFill>
            </a:rPr>
            <a:t>No single criteria shall account for more than 35% of the total performance criteria  </a:t>
          </a:r>
        </a:p>
        <a:p>
          <a:pPr algn="l"/>
          <a:endParaRPr lang="en-US" sz="900" b="1" dirty="0">
            <a:solidFill>
              <a:schemeClr val="accent2">
                <a:lumMod val="20000"/>
                <a:lumOff val="80000"/>
              </a:schemeClr>
            </a:solidFill>
          </a:endParaRPr>
        </a:p>
      </dgm:t>
    </dgm:pt>
    <dgm:pt modelId="{CA2D9303-46D5-49EF-9F55-D527564641D6}" type="parTrans" cxnId="{757C0908-4A4D-4121-B75A-96F5C6558F0B}">
      <dgm:prSet/>
      <dgm:spPr/>
      <dgm:t>
        <a:bodyPr/>
        <a:lstStyle/>
        <a:p>
          <a:endParaRPr lang="en-US"/>
        </a:p>
      </dgm:t>
    </dgm:pt>
    <dgm:pt modelId="{92BDCDCD-3DC2-4B3E-BFD4-A168FEB5CF0A}" type="sibTrans" cxnId="{757C0908-4A4D-4121-B75A-96F5C6558F0B}">
      <dgm:prSet/>
      <dgm:spPr/>
      <dgm:t>
        <a:bodyPr/>
        <a:lstStyle/>
        <a:p>
          <a:endParaRPr lang="en-US"/>
        </a:p>
      </dgm:t>
    </dgm:pt>
    <dgm:pt modelId="{1D9D3FC8-852C-47E9-B280-B5DB7D6187DE}">
      <dgm:prSet phldrT="[Text]" custT="1"/>
      <dgm:spPr/>
      <dgm:t>
        <a:bodyPr/>
        <a:lstStyle/>
        <a:p>
          <a:r>
            <a:rPr lang="en-US" sz="1800" b="1" dirty="0">
              <a:solidFill>
                <a:srgbClr val="FFFF00"/>
              </a:solidFill>
            </a:rPr>
            <a:t>All LEAs</a:t>
          </a:r>
        </a:p>
      </dgm:t>
    </dgm:pt>
    <dgm:pt modelId="{C61BE7C6-44CA-4836-8836-59E02CFF96C3}" type="parTrans" cxnId="{08325E57-9145-4FDC-8AF3-7EFB435B21A7}">
      <dgm:prSet/>
      <dgm:spPr/>
      <dgm:t>
        <a:bodyPr/>
        <a:lstStyle/>
        <a:p>
          <a:endParaRPr lang="en-US"/>
        </a:p>
      </dgm:t>
    </dgm:pt>
    <dgm:pt modelId="{750F95A3-C743-43CA-8AC8-926E830F2F68}" type="sibTrans" cxnId="{08325E57-9145-4FDC-8AF3-7EFB435B21A7}">
      <dgm:prSet/>
      <dgm:spPr/>
      <dgm:t>
        <a:bodyPr/>
        <a:lstStyle/>
        <a:p>
          <a:endParaRPr lang="en-US"/>
        </a:p>
      </dgm:t>
    </dgm:pt>
    <dgm:pt modelId="{DF2A7DA4-C9CA-4DE2-874C-77B7E3D56FA1}">
      <dgm:prSet phldrT="[Text]" custT="1"/>
      <dgm:spPr/>
      <dgm:t>
        <a:bodyPr/>
        <a:lstStyle/>
        <a:p>
          <a:r>
            <a:rPr lang="en-US" sz="2400" b="1" dirty="0"/>
            <a:t>ESEA Flexibility   Waiver</a:t>
          </a:r>
        </a:p>
      </dgm:t>
    </dgm:pt>
    <dgm:pt modelId="{CD1666E6-3AEF-4C0E-BAE6-01FF6633AD8C}" type="parTrans" cxnId="{230C4EB0-DDEE-4F17-BCE8-90FE2E7A3C37}">
      <dgm:prSet/>
      <dgm:spPr/>
      <dgm:t>
        <a:bodyPr/>
        <a:lstStyle/>
        <a:p>
          <a:endParaRPr lang="en-US"/>
        </a:p>
      </dgm:t>
    </dgm:pt>
    <dgm:pt modelId="{6AEF8FA0-9C70-4917-9A33-57CCD57EC94C}" type="sibTrans" cxnId="{230C4EB0-DDEE-4F17-BCE8-90FE2E7A3C37}">
      <dgm:prSet/>
      <dgm:spPr/>
      <dgm:t>
        <a:bodyPr/>
        <a:lstStyle/>
        <a:p>
          <a:endParaRPr lang="en-US"/>
        </a:p>
      </dgm:t>
    </dgm:pt>
    <dgm:pt modelId="{7D23DB00-7CC2-4CA8-9537-15C0A631FAFE}">
      <dgm:prSet phldrT="[Text]" custT="1"/>
      <dgm:spPr/>
      <dgm:t>
        <a:bodyPr/>
        <a:lstStyle/>
        <a:p>
          <a:r>
            <a:rPr lang="en-US" sz="1800" b="1" dirty="0">
              <a:solidFill>
                <a:srgbClr val="FFFF00"/>
              </a:solidFill>
            </a:rPr>
            <a:t>All LEAs</a:t>
          </a:r>
        </a:p>
      </dgm:t>
    </dgm:pt>
    <dgm:pt modelId="{3D501562-762B-4039-8799-781C1890A595}" type="parTrans" cxnId="{3B13BD9F-D3B7-4982-BB6B-8E579824E6BD}">
      <dgm:prSet/>
      <dgm:spPr/>
      <dgm:t>
        <a:bodyPr/>
        <a:lstStyle/>
        <a:p>
          <a:endParaRPr lang="en-US"/>
        </a:p>
      </dgm:t>
    </dgm:pt>
    <dgm:pt modelId="{917D629D-B43D-431F-9602-2F45E154025E}" type="sibTrans" cxnId="{3B13BD9F-D3B7-4982-BB6B-8E579824E6BD}">
      <dgm:prSet/>
      <dgm:spPr/>
      <dgm:t>
        <a:bodyPr/>
        <a:lstStyle/>
        <a:p>
          <a:endParaRPr lang="en-US"/>
        </a:p>
      </dgm:t>
    </dgm:pt>
    <dgm:pt modelId="{B658D9D7-9D40-46FE-AD22-82A2D543C7F8}">
      <dgm:prSet phldrT="[Text]" custT="1"/>
      <dgm:spPr/>
      <dgm:t>
        <a:bodyPr/>
        <a:lstStyle/>
        <a:p>
          <a:pPr algn="l"/>
          <a:endParaRPr lang="en-US" sz="900" b="1" dirty="0"/>
        </a:p>
        <a:p>
          <a:pPr algn="l"/>
          <a:endParaRPr lang="en-US" sz="900" b="1" dirty="0"/>
        </a:p>
        <a:p>
          <a:pPr algn="l"/>
          <a:endParaRPr lang="en-US" sz="900" b="1" dirty="0"/>
        </a:p>
        <a:p>
          <a:pPr algn="l"/>
          <a:endParaRPr lang="en-US" sz="900" b="1" dirty="0"/>
        </a:p>
        <a:p>
          <a:pPr algn="l"/>
          <a:r>
            <a:rPr lang="en-US" sz="900" b="1" dirty="0"/>
            <a:t>Principle 3 Requires 20% MSA (for attributable) elementary and middle school teacher and principal evaluation</a:t>
          </a:r>
        </a:p>
        <a:p>
          <a:pPr algn="l"/>
          <a:r>
            <a:rPr lang="en-US" sz="900" b="1" dirty="0">
              <a:solidFill>
                <a:schemeClr val="accent2">
                  <a:lumMod val="20000"/>
                  <a:lumOff val="80000"/>
                </a:schemeClr>
              </a:solidFill>
            </a:rPr>
            <a:t>Principle 3 Requires each high school teacher  (in tested areas) and principal to include one Student Learning Objective with a data point on student performance on Statewide  high school assessments  in the evaluati</a:t>
          </a:r>
          <a:r>
            <a:rPr lang="en-US" sz="900" b="1" dirty="0"/>
            <a:t>on</a:t>
          </a:r>
        </a:p>
        <a:p>
          <a:pPr algn="l"/>
          <a:r>
            <a:rPr lang="en-US" sz="900" b="1" dirty="0">
              <a:solidFill>
                <a:schemeClr val="bg1"/>
              </a:solidFill>
            </a:rPr>
            <a:t>Principle 3 Requires Ratings of Highly Effective, Effective , and Ineffective in SY 2013-2014. </a:t>
          </a:r>
        </a:p>
        <a:p>
          <a:pPr algn="l"/>
          <a:endParaRPr lang="en-US" sz="900" b="1" dirty="0"/>
        </a:p>
        <a:p>
          <a:pPr algn="l"/>
          <a:endParaRPr lang="en-US" sz="900" b="1" dirty="0"/>
        </a:p>
        <a:p>
          <a:pPr algn="l"/>
          <a:endParaRPr lang="en-US" sz="900" b="1" dirty="0"/>
        </a:p>
        <a:p>
          <a:pPr algn="l"/>
          <a:endParaRPr lang="en-US" sz="900" b="1" dirty="0"/>
        </a:p>
        <a:p>
          <a:pPr algn="l"/>
          <a:endParaRPr lang="en-US" sz="900" b="1" dirty="0"/>
        </a:p>
        <a:p>
          <a:pPr algn="l"/>
          <a:endParaRPr lang="en-US" sz="900" b="1" dirty="0"/>
        </a:p>
        <a:p>
          <a:pPr algn="l"/>
          <a:endParaRPr lang="en-US" sz="900" b="1" dirty="0"/>
        </a:p>
        <a:p>
          <a:pPr algn="l"/>
          <a:endParaRPr lang="en-US" sz="900" b="1" dirty="0"/>
        </a:p>
      </dgm:t>
    </dgm:pt>
    <dgm:pt modelId="{F04313C2-C04E-4491-BA32-0B4535A319F4}" type="parTrans" cxnId="{588DEFB9-B034-4464-9755-E09B2682CBEC}">
      <dgm:prSet/>
      <dgm:spPr/>
      <dgm:t>
        <a:bodyPr/>
        <a:lstStyle/>
        <a:p>
          <a:endParaRPr lang="en-US"/>
        </a:p>
      </dgm:t>
    </dgm:pt>
    <dgm:pt modelId="{D4C4E6B9-9274-4AB5-96E2-83715B7E40DC}" type="sibTrans" cxnId="{588DEFB9-B034-4464-9755-E09B2682CBEC}">
      <dgm:prSet/>
      <dgm:spPr/>
      <dgm:t>
        <a:bodyPr/>
        <a:lstStyle/>
        <a:p>
          <a:endParaRPr lang="en-US"/>
        </a:p>
      </dgm:t>
    </dgm:pt>
    <dgm:pt modelId="{EEF9925C-AD69-4544-8996-BB8AF0047F8A}">
      <dgm:prSet phldrT="[Text]" custT="1"/>
      <dgm:spPr/>
      <dgm:t>
        <a:bodyPr/>
        <a:lstStyle/>
        <a:p>
          <a:r>
            <a:rPr lang="en-US" sz="2400" b="1" dirty="0"/>
            <a:t>Race To The Top Participants</a:t>
          </a:r>
        </a:p>
      </dgm:t>
    </dgm:pt>
    <dgm:pt modelId="{FED85023-06E3-44D5-A8E3-653E3CE2D4E0}" type="parTrans" cxnId="{A9B0FC29-A446-4C4D-8004-FD7BAADCCE96}">
      <dgm:prSet/>
      <dgm:spPr/>
      <dgm:t>
        <a:bodyPr/>
        <a:lstStyle/>
        <a:p>
          <a:endParaRPr lang="en-US"/>
        </a:p>
      </dgm:t>
    </dgm:pt>
    <dgm:pt modelId="{4ACC42AD-C55F-4863-A075-F5DCDFFC42C5}" type="sibTrans" cxnId="{A9B0FC29-A446-4C4D-8004-FD7BAADCCE96}">
      <dgm:prSet/>
      <dgm:spPr/>
      <dgm:t>
        <a:bodyPr/>
        <a:lstStyle/>
        <a:p>
          <a:endParaRPr lang="en-US"/>
        </a:p>
      </dgm:t>
    </dgm:pt>
    <dgm:pt modelId="{47D74D4A-BD6E-4A83-B0F8-AD8CEFF036FD}">
      <dgm:prSet phldrT="[Text]" custT="1"/>
      <dgm:spPr/>
      <dgm:t>
        <a:bodyPr/>
        <a:lstStyle/>
        <a:p>
          <a:r>
            <a:rPr lang="en-US" sz="1800" b="1" dirty="0">
              <a:solidFill>
                <a:srgbClr val="FFFF00"/>
              </a:solidFill>
            </a:rPr>
            <a:t>22 LEAs</a:t>
          </a:r>
        </a:p>
      </dgm:t>
    </dgm:pt>
    <dgm:pt modelId="{92C32F99-1E39-4589-9CDD-1EBE6A0F0C0E}" type="parTrans" cxnId="{FE580549-BD26-4C60-85A9-802954FD8F9B}">
      <dgm:prSet/>
      <dgm:spPr/>
      <dgm:t>
        <a:bodyPr/>
        <a:lstStyle/>
        <a:p>
          <a:endParaRPr lang="en-US"/>
        </a:p>
      </dgm:t>
    </dgm:pt>
    <dgm:pt modelId="{1FE859A2-A6B7-4E3E-8AFF-F60B464B4F50}" type="sibTrans" cxnId="{FE580549-BD26-4C60-85A9-802954FD8F9B}">
      <dgm:prSet/>
      <dgm:spPr/>
      <dgm:t>
        <a:bodyPr/>
        <a:lstStyle/>
        <a:p>
          <a:endParaRPr lang="en-US"/>
        </a:p>
      </dgm:t>
    </dgm:pt>
    <dgm:pt modelId="{A369E895-D84E-42F1-B7D2-CE762E58C4B7}">
      <dgm:prSet phldrT="[Text]" custT="1"/>
      <dgm:spPr/>
      <dgm:t>
        <a:bodyPr/>
        <a:lstStyle/>
        <a:p>
          <a:pPr algn="l"/>
          <a:endParaRPr lang="en-US" sz="900" b="1" dirty="0"/>
        </a:p>
        <a:p>
          <a:pPr algn="l"/>
          <a:endParaRPr lang="en-US" sz="900" b="1" dirty="0"/>
        </a:p>
        <a:p>
          <a:pPr algn="l"/>
          <a:endParaRPr lang="en-US" sz="900" b="1" dirty="0"/>
        </a:p>
        <a:p>
          <a:pPr algn="l"/>
          <a:endParaRPr lang="en-US" sz="900" b="1" dirty="0"/>
        </a:p>
        <a:p>
          <a:pPr algn="l"/>
          <a:endParaRPr lang="en-US" sz="900" b="1" dirty="0"/>
        </a:p>
        <a:p>
          <a:pPr algn="l"/>
          <a:endParaRPr lang="en-US" sz="900" b="1" dirty="0">
            <a:solidFill>
              <a:schemeClr val="bg1"/>
            </a:solidFill>
          </a:endParaRPr>
        </a:p>
        <a:p>
          <a:pPr algn="l"/>
          <a:r>
            <a:rPr lang="en-US" sz="900" b="1" dirty="0">
              <a:solidFill>
                <a:schemeClr val="bg1"/>
              </a:solidFill>
            </a:rPr>
            <a:t>Annual evaluation of tenured and effective or highly effective teachers on a three year evaluation cycle</a:t>
          </a:r>
        </a:p>
        <a:p>
          <a:pPr algn="l"/>
          <a:r>
            <a:rPr lang="en-US" sz="900" b="1" dirty="0">
              <a:solidFill>
                <a:schemeClr val="accent2">
                  <a:lumMod val="20000"/>
                  <a:lumOff val="80000"/>
                </a:schemeClr>
              </a:solidFill>
            </a:rPr>
            <a:t>Annual evaluation of principals and non-tenured or ineffective teachers on yearly cycle</a:t>
          </a:r>
          <a:r>
            <a:rPr lang="en-US" sz="900" b="1" dirty="0">
              <a:solidFill>
                <a:schemeClr val="bg1"/>
              </a:solidFill>
            </a:rPr>
            <a:t> </a:t>
          </a:r>
        </a:p>
        <a:p>
          <a:pPr algn="l"/>
          <a:r>
            <a:rPr lang="en-US" sz="900" b="1" dirty="0">
              <a:solidFill>
                <a:schemeClr val="bg1"/>
              </a:solidFill>
            </a:rPr>
            <a:t>Approved evaluation model of local or state design</a:t>
          </a:r>
          <a:endParaRPr lang="en-US" sz="900" dirty="0">
            <a:solidFill>
              <a:schemeClr val="bg1"/>
            </a:solidFill>
          </a:endParaRPr>
        </a:p>
        <a:p>
          <a:pPr algn="l"/>
          <a:r>
            <a:rPr lang="en-US" sz="900" b="1" dirty="0">
              <a:solidFill>
                <a:schemeClr val="accent2">
                  <a:lumMod val="20000"/>
                  <a:lumOff val="80000"/>
                </a:schemeClr>
              </a:solidFill>
            </a:rPr>
            <a:t>Agreement on model by LEA and </a:t>
          </a:r>
          <a:r>
            <a:rPr lang="en-US" sz="900" b="1" dirty="0" smtClean="0">
              <a:solidFill>
                <a:schemeClr val="accent2">
                  <a:lumMod val="20000"/>
                  <a:lumOff val="80000"/>
                </a:schemeClr>
              </a:solidFill>
            </a:rPr>
            <a:t>the </a:t>
          </a:r>
          <a:r>
            <a:rPr lang="en-US" sz="900" b="1" dirty="0">
              <a:solidFill>
                <a:schemeClr val="accent2">
                  <a:lumMod val="20000"/>
                  <a:lumOff val="80000"/>
                </a:schemeClr>
              </a:solidFill>
            </a:rPr>
            <a:t>exclusive employee representative</a:t>
          </a:r>
        </a:p>
        <a:p>
          <a:pPr algn="l"/>
          <a:r>
            <a:rPr lang="en-US" sz="900" dirty="0">
              <a:solidFill>
                <a:schemeClr val="bg1"/>
              </a:solidFill>
            </a:rPr>
            <a:t>Default to the state model if  the local model is not approved or not agreed upon by the  exclusive employee representative</a:t>
          </a:r>
          <a:endParaRPr lang="en-US" sz="900" b="1" dirty="0">
            <a:solidFill>
              <a:schemeClr val="bg1"/>
            </a:solidFill>
          </a:endParaRPr>
        </a:p>
        <a:p>
          <a:pPr algn="l"/>
          <a:r>
            <a:rPr lang="en-US" sz="900" b="1" dirty="0">
              <a:solidFill>
                <a:schemeClr val="accent2">
                  <a:lumMod val="20000"/>
                  <a:lumOff val="80000"/>
                </a:schemeClr>
              </a:solidFill>
            </a:rPr>
            <a:t>Professional Practice value of 50% </a:t>
          </a:r>
        </a:p>
        <a:p>
          <a:pPr algn="l"/>
          <a:r>
            <a:rPr lang="en-US" sz="900" b="1" dirty="0">
              <a:solidFill>
                <a:schemeClr val="bg1"/>
              </a:solidFill>
            </a:rPr>
            <a:t>Student Growth value of 50%</a:t>
          </a:r>
          <a:endParaRPr lang="en-US" sz="900" dirty="0">
            <a:solidFill>
              <a:schemeClr val="bg1"/>
            </a:solidFill>
          </a:endParaRPr>
        </a:p>
        <a:p>
          <a:pPr algn="l"/>
          <a:r>
            <a:rPr lang="en-US" sz="900" b="1" dirty="0">
              <a:solidFill>
                <a:schemeClr val="accent2">
                  <a:lumMod val="20000"/>
                  <a:lumOff val="80000"/>
                </a:schemeClr>
              </a:solidFill>
            </a:rPr>
            <a:t>Rating of teachers and principals according to  Highly Effective, Effective, or Ineffective</a:t>
          </a:r>
        </a:p>
        <a:p>
          <a:pPr algn="l"/>
          <a:r>
            <a:rPr lang="en-US" sz="900" b="1" dirty="0">
              <a:solidFill>
                <a:schemeClr val="bg1"/>
              </a:solidFill>
            </a:rPr>
            <a:t>Appeal process provided</a:t>
          </a:r>
        </a:p>
        <a:p>
          <a:pPr algn="l"/>
          <a:r>
            <a:rPr lang="en-US" sz="900" b="1" dirty="0">
              <a:solidFill>
                <a:schemeClr val="accent2">
                  <a:lumMod val="20000"/>
                  <a:lumOff val="80000"/>
                </a:schemeClr>
              </a:solidFill>
            </a:rPr>
            <a:t>Results reported</a:t>
          </a:r>
        </a:p>
        <a:p>
          <a:pPr algn="l"/>
          <a:endParaRPr lang="en-US" sz="900" b="1" dirty="0"/>
        </a:p>
        <a:p>
          <a:pPr algn="l"/>
          <a:endParaRPr lang="en-US" sz="900" b="1" dirty="0"/>
        </a:p>
        <a:p>
          <a:pPr algn="l"/>
          <a:endParaRPr lang="en-US" sz="900" b="1" dirty="0"/>
        </a:p>
        <a:p>
          <a:pPr algn="l"/>
          <a:endParaRPr lang="en-US" sz="900" b="1" dirty="0"/>
        </a:p>
        <a:p>
          <a:pPr algn="l"/>
          <a:endParaRPr lang="en-US" sz="900" b="1" dirty="0"/>
        </a:p>
        <a:p>
          <a:pPr algn="l"/>
          <a:endParaRPr lang="en-US" sz="900" b="1" dirty="0"/>
        </a:p>
        <a:p>
          <a:pPr algn="l"/>
          <a:endParaRPr lang="en-US" sz="900" b="1" dirty="0"/>
        </a:p>
        <a:p>
          <a:pPr algn="l"/>
          <a:endParaRPr lang="en-US" sz="900" dirty="0"/>
        </a:p>
      </dgm:t>
    </dgm:pt>
    <dgm:pt modelId="{8544B857-9E57-4212-8F30-BFD1F0ECD467}" type="parTrans" cxnId="{C12F652D-1CBD-4C4E-B1A9-5F166DDE8396}">
      <dgm:prSet/>
      <dgm:spPr/>
      <dgm:t>
        <a:bodyPr/>
        <a:lstStyle/>
        <a:p>
          <a:endParaRPr lang="en-US"/>
        </a:p>
      </dgm:t>
    </dgm:pt>
    <dgm:pt modelId="{C3618910-A775-4447-971B-920E536DC55E}" type="sibTrans" cxnId="{C12F652D-1CBD-4C4E-B1A9-5F166DDE8396}">
      <dgm:prSet/>
      <dgm:spPr/>
      <dgm:t>
        <a:bodyPr/>
        <a:lstStyle/>
        <a:p>
          <a:endParaRPr lang="en-US"/>
        </a:p>
      </dgm:t>
    </dgm:pt>
    <dgm:pt modelId="{0D65998B-6194-4ACB-9F6E-07EAA7810129}" type="pres">
      <dgm:prSet presAssocID="{E7349833-7E2E-42B0-A34C-398E9A6BE288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995D251-8E7E-4A02-8608-6FED1221CA2D}" type="pres">
      <dgm:prSet presAssocID="{3677F985-A8B5-44A5-9062-0D5C149C01D5}" presName="compNode" presStyleCnt="0"/>
      <dgm:spPr/>
    </dgm:pt>
    <dgm:pt modelId="{189D1C97-EDDA-4070-BD34-FDA331E2FA84}" type="pres">
      <dgm:prSet presAssocID="{3677F985-A8B5-44A5-9062-0D5C149C01D5}" presName="aNode" presStyleLbl="bgShp" presStyleIdx="0" presStyleCnt="3" custLinFactNeighborX="-38"/>
      <dgm:spPr/>
      <dgm:t>
        <a:bodyPr/>
        <a:lstStyle/>
        <a:p>
          <a:endParaRPr lang="en-US"/>
        </a:p>
      </dgm:t>
    </dgm:pt>
    <dgm:pt modelId="{4498F172-7069-424C-A01E-5AC3F61A5A53}" type="pres">
      <dgm:prSet presAssocID="{3677F985-A8B5-44A5-9062-0D5C149C01D5}" presName="textNode" presStyleLbl="bgShp" presStyleIdx="0" presStyleCnt="3"/>
      <dgm:spPr/>
      <dgm:t>
        <a:bodyPr/>
        <a:lstStyle/>
        <a:p>
          <a:endParaRPr lang="en-US"/>
        </a:p>
      </dgm:t>
    </dgm:pt>
    <dgm:pt modelId="{89AC87E9-1B75-43A4-B114-2EC12EB2A0EC}" type="pres">
      <dgm:prSet presAssocID="{3677F985-A8B5-44A5-9062-0D5C149C01D5}" presName="compChildNode" presStyleCnt="0"/>
      <dgm:spPr/>
    </dgm:pt>
    <dgm:pt modelId="{FBF7DC5D-6B7E-409A-8624-D8B3D4289A28}" type="pres">
      <dgm:prSet presAssocID="{3677F985-A8B5-44A5-9062-0D5C149C01D5}" presName="theInnerList" presStyleCnt="0"/>
      <dgm:spPr/>
    </dgm:pt>
    <dgm:pt modelId="{0B0B394F-2386-4ABC-9456-B9A4DE88029A}" type="pres">
      <dgm:prSet presAssocID="{D4856555-F6A3-45AC-A75D-B911BD76B80C}" presName="childNode" presStyleLbl="node1" presStyleIdx="0" presStyleCnt="6" custScaleY="2000000" custLinFactY="-54541" custLinFactNeighborX="298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94FA8-BE7C-4D90-A5F2-390913C1F67F}" type="pres">
      <dgm:prSet presAssocID="{D4856555-F6A3-45AC-A75D-B911BD76B80C}" presName="aSpace2" presStyleCnt="0"/>
      <dgm:spPr/>
    </dgm:pt>
    <dgm:pt modelId="{70EDA327-467B-4105-AFFC-127D74B6D90F}" type="pres">
      <dgm:prSet presAssocID="{1D9D3FC8-852C-47E9-B280-B5DB7D6187DE}" presName="childNode" presStyleLbl="node1" presStyleIdx="1" presStyleCnt="6" custScaleY="220938" custLinFactY="-2035459" custLinFactNeighborX="135" custLinFactNeighborY="-2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3657FB-8360-4A5F-91A0-3A9F3EAC97EF}" type="pres">
      <dgm:prSet presAssocID="{3677F985-A8B5-44A5-9062-0D5C149C01D5}" presName="aSpace" presStyleCnt="0"/>
      <dgm:spPr/>
    </dgm:pt>
    <dgm:pt modelId="{BEFD9E26-1085-470F-8FE7-A709842DCD2D}" type="pres">
      <dgm:prSet presAssocID="{DF2A7DA4-C9CA-4DE2-874C-77B7E3D56FA1}" presName="compNode" presStyleCnt="0"/>
      <dgm:spPr/>
    </dgm:pt>
    <dgm:pt modelId="{6EFA6CDD-E9B7-42CF-995F-2C3B0D9F4C2E}" type="pres">
      <dgm:prSet presAssocID="{DF2A7DA4-C9CA-4DE2-874C-77B7E3D56FA1}" presName="aNode" presStyleLbl="bgShp" presStyleIdx="1" presStyleCnt="3" custScaleX="92496" custLinFactNeighborX="79"/>
      <dgm:spPr/>
      <dgm:t>
        <a:bodyPr/>
        <a:lstStyle/>
        <a:p>
          <a:endParaRPr lang="en-US"/>
        </a:p>
      </dgm:t>
    </dgm:pt>
    <dgm:pt modelId="{86D7104B-AE3F-4FF6-A9F4-AE720E00A5EA}" type="pres">
      <dgm:prSet presAssocID="{DF2A7DA4-C9CA-4DE2-874C-77B7E3D56FA1}" presName="textNode" presStyleLbl="bgShp" presStyleIdx="1" presStyleCnt="3"/>
      <dgm:spPr/>
      <dgm:t>
        <a:bodyPr/>
        <a:lstStyle/>
        <a:p>
          <a:endParaRPr lang="en-US"/>
        </a:p>
      </dgm:t>
    </dgm:pt>
    <dgm:pt modelId="{CB7AAE10-2CCC-4F9E-87A6-36E019029AD5}" type="pres">
      <dgm:prSet presAssocID="{DF2A7DA4-C9CA-4DE2-874C-77B7E3D56FA1}" presName="compChildNode" presStyleCnt="0"/>
      <dgm:spPr/>
    </dgm:pt>
    <dgm:pt modelId="{B2C35AB5-4380-45A0-B07C-CD712B3C02D3}" type="pres">
      <dgm:prSet presAssocID="{DF2A7DA4-C9CA-4DE2-874C-77B7E3D56FA1}" presName="theInnerList" presStyleCnt="0"/>
      <dgm:spPr/>
    </dgm:pt>
    <dgm:pt modelId="{59006ECA-77F1-472C-9C5D-088A97EC5A4D}" type="pres">
      <dgm:prSet presAssocID="{7D23DB00-7CC2-4CA8-9537-15C0A631FAFE}" presName="childNode" presStyleLbl="node1" presStyleIdx="2" presStyleCnt="6" custScaleY="65884" custLinFactY="-78746" custLinFactNeighborX="-265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C322B6-F4D8-43DF-8336-A3D2641F7491}" type="pres">
      <dgm:prSet presAssocID="{7D23DB00-7CC2-4CA8-9537-15C0A631FAFE}" presName="aSpace2" presStyleCnt="0"/>
      <dgm:spPr/>
    </dgm:pt>
    <dgm:pt modelId="{63EE4CA8-985D-4D7C-BF59-B1680D207133}" type="pres">
      <dgm:prSet presAssocID="{B658D9D7-9D40-46FE-AD22-82A2D543C7F8}" presName="childNode" presStyleLbl="node1" presStyleIdx="3" presStyleCnt="6" custScaleY="581865" custLinFactY="-83044" custLinFactNeighborX="1214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2E8486-329C-44CB-B6E7-B8487A0893B4}" type="pres">
      <dgm:prSet presAssocID="{DF2A7DA4-C9CA-4DE2-874C-77B7E3D56FA1}" presName="aSpace" presStyleCnt="0"/>
      <dgm:spPr/>
    </dgm:pt>
    <dgm:pt modelId="{97AADE9C-506B-4663-B248-E4E85BBE07E8}" type="pres">
      <dgm:prSet presAssocID="{EEF9925C-AD69-4544-8996-BB8AF0047F8A}" presName="compNode" presStyleCnt="0"/>
      <dgm:spPr/>
    </dgm:pt>
    <dgm:pt modelId="{F2D54C4C-7EA9-453E-8DBF-A3207A749749}" type="pres">
      <dgm:prSet presAssocID="{EEF9925C-AD69-4544-8996-BB8AF0047F8A}" presName="aNode" presStyleLbl="bgShp" presStyleIdx="2" presStyleCnt="3" custLinFactNeighborX="1943"/>
      <dgm:spPr/>
      <dgm:t>
        <a:bodyPr/>
        <a:lstStyle/>
        <a:p>
          <a:endParaRPr lang="en-US"/>
        </a:p>
      </dgm:t>
    </dgm:pt>
    <dgm:pt modelId="{A13D7881-DFB8-4DA2-AEC0-20AA974017B9}" type="pres">
      <dgm:prSet presAssocID="{EEF9925C-AD69-4544-8996-BB8AF0047F8A}" presName="textNode" presStyleLbl="bgShp" presStyleIdx="2" presStyleCnt="3"/>
      <dgm:spPr/>
      <dgm:t>
        <a:bodyPr/>
        <a:lstStyle/>
        <a:p>
          <a:endParaRPr lang="en-US"/>
        </a:p>
      </dgm:t>
    </dgm:pt>
    <dgm:pt modelId="{8147E8EA-5F64-494A-881E-3DEE40E1CA06}" type="pres">
      <dgm:prSet presAssocID="{EEF9925C-AD69-4544-8996-BB8AF0047F8A}" presName="compChildNode" presStyleCnt="0"/>
      <dgm:spPr/>
    </dgm:pt>
    <dgm:pt modelId="{7E5CBFC8-97E2-43F0-A31B-8E0B4DD0E01D}" type="pres">
      <dgm:prSet presAssocID="{EEF9925C-AD69-4544-8996-BB8AF0047F8A}" presName="theInnerList" presStyleCnt="0"/>
      <dgm:spPr/>
    </dgm:pt>
    <dgm:pt modelId="{27DBB0BF-3949-4D75-90B4-887F4B67E6CE}" type="pres">
      <dgm:prSet presAssocID="{47D74D4A-BD6E-4A83-B0F8-AD8CEFF036FD}" presName="childNode" presStyleLbl="node1" presStyleIdx="4" presStyleCnt="6" custScaleY="58892" custLinFactY="-68881" custLinFactNeighborX="-1885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7A560C-441A-4A4F-AA9C-A1F516420986}" type="pres">
      <dgm:prSet presAssocID="{47D74D4A-BD6E-4A83-B0F8-AD8CEFF036FD}" presName="aSpace2" presStyleCnt="0"/>
      <dgm:spPr/>
    </dgm:pt>
    <dgm:pt modelId="{F528F6EB-8EC5-451A-B40E-D85F76D40C02}" type="pres">
      <dgm:prSet presAssocID="{A369E895-D84E-42F1-B7D2-CE762E58C4B7}" presName="childNode" presStyleLbl="node1" presStyleIdx="5" presStyleCnt="6" custScaleY="509091" custLinFactY="-70090" custLinFactNeighborX="-1696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155C6B6-E9BA-46E8-AE19-24D59F2E54B0}" type="presOf" srcId="{47D74D4A-BD6E-4A83-B0F8-AD8CEFF036FD}" destId="{27DBB0BF-3949-4D75-90B4-887F4B67E6CE}" srcOrd="0" destOrd="0" presId="urn:microsoft.com/office/officeart/2005/8/layout/lProcess2"/>
    <dgm:cxn modelId="{A36D1E82-A8CE-417E-A907-D6226C35B6D7}" type="presOf" srcId="{E7349833-7E2E-42B0-A34C-398E9A6BE288}" destId="{0D65998B-6194-4ACB-9F6E-07EAA7810129}" srcOrd="0" destOrd="0" presId="urn:microsoft.com/office/officeart/2005/8/layout/lProcess2"/>
    <dgm:cxn modelId="{08325E57-9145-4FDC-8AF3-7EFB435B21A7}" srcId="{3677F985-A8B5-44A5-9062-0D5C149C01D5}" destId="{1D9D3FC8-852C-47E9-B280-B5DB7D6187DE}" srcOrd="1" destOrd="0" parTransId="{C61BE7C6-44CA-4836-8836-59E02CFF96C3}" sibTransId="{750F95A3-C743-43CA-8AC8-926E830F2F68}"/>
    <dgm:cxn modelId="{C12F652D-1CBD-4C4E-B1A9-5F166DDE8396}" srcId="{EEF9925C-AD69-4544-8996-BB8AF0047F8A}" destId="{A369E895-D84E-42F1-B7D2-CE762E58C4B7}" srcOrd="1" destOrd="0" parTransId="{8544B857-9E57-4212-8F30-BFD1F0ECD467}" sibTransId="{C3618910-A775-4447-971B-920E536DC55E}"/>
    <dgm:cxn modelId="{FE580549-BD26-4C60-85A9-802954FD8F9B}" srcId="{EEF9925C-AD69-4544-8996-BB8AF0047F8A}" destId="{47D74D4A-BD6E-4A83-B0F8-AD8CEFF036FD}" srcOrd="0" destOrd="0" parTransId="{92C32F99-1E39-4589-9CDD-1EBE6A0F0C0E}" sibTransId="{1FE859A2-A6B7-4E3E-8AFF-F60B464B4F50}"/>
    <dgm:cxn modelId="{757C0908-4A4D-4121-B75A-96F5C6558F0B}" srcId="{3677F985-A8B5-44A5-9062-0D5C149C01D5}" destId="{D4856555-F6A3-45AC-A75D-B911BD76B80C}" srcOrd="0" destOrd="0" parTransId="{CA2D9303-46D5-49EF-9F55-D527564641D6}" sibTransId="{92BDCDCD-3DC2-4B3E-BFD4-A168FEB5CF0A}"/>
    <dgm:cxn modelId="{588DEFB9-B034-4464-9755-E09B2682CBEC}" srcId="{DF2A7DA4-C9CA-4DE2-874C-77B7E3D56FA1}" destId="{B658D9D7-9D40-46FE-AD22-82A2D543C7F8}" srcOrd="1" destOrd="0" parTransId="{F04313C2-C04E-4491-BA32-0B4535A319F4}" sibTransId="{D4C4E6B9-9274-4AB5-96E2-83715B7E40DC}"/>
    <dgm:cxn modelId="{8BB4FF03-0B6B-4569-9008-E2A9A9120B11}" type="presOf" srcId="{EEF9925C-AD69-4544-8996-BB8AF0047F8A}" destId="{A13D7881-DFB8-4DA2-AEC0-20AA974017B9}" srcOrd="1" destOrd="0" presId="urn:microsoft.com/office/officeart/2005/8/layout/lProcess2"/>
    <dgm:cxn modelId="{1D187EA0-716A-4A18-9AF3-0ED498664778}" type="presOf" srcId="{3677F985-A8B5-44A5-9062-0D5C149C01D5}" destId="{189D1C97-EDDA-4070-BD34-FDA331E2FA84}" srcOrd="0" destOrd="0" presId="urn:microsoft.com/office/officeart/2005/8/layout/lProcess2"/>
    <dgm:cxn modelId="{1C44F9C5-AFFE-48A6-81E3-7AAA0295915D}" type="presOf" srcId="{EEF9925C-AD69-4544-8996-BB8AF0047F8A}" destId="{F2D54C4C-7EA9-453E-8DBF-A3207A749749}" srcOrd="0" destOrd="0" presId="urn:microsoft.com/office/officeart/2005/8/layout/lProcess2"/>
    <dgm:cxn modelId="{EC84C917-68B2-4D7C-AC30-94B4EF1D5523}" type="presOf" srcId="{1D9D3FC8-852C-47E9-B280-B5DB7D6187DE}" destId="{70EDA327-467B-4105-AFFC-127D74B6D90F}" srcOrd="0" destOrd="0" presId="urn:microsoft.com/office/officeart/2005/8/layout/lProcess2"/>
    <dgm:cxn modelId="{230C4EB0-DDEE-4F17-BCE8-90FE2E7A3C37}" srcId="{E7349833-7E2E-42B0-A34C-398E9A6BE288}" destId="{DF2A7DA4-C9CA-4DE2-874C-77B7E3D56FA1}" srcOrd="1" destOrd="0" parTransId="{CD1666E6-3AEF-4C0E-BAE6-01FF6633AD8C}" sibTransId="{6AEF8FA0-9C70-4917-9A33-57CCD57EC94C}"/>
    <dgm:cxn modelId="{3B13BD9F-D3B7-4982-BB6B-8E579824E6BD}" srcId="{DF2A7DA4-C9CA-4DE2-874C-77B7E3D56FA1}" destId="{7D23DB00-7CC2-4CA8-9537-15C0A631FAFE}" srcOrd="0" destOrd="0" parTransId="{3D501562-762B-4039-8799-781C1890A595}" sibTransId="{917D629D-B43D-431F-9602-2F45E154025E}"/>
    <dgm:cxn modelId="{A9B0FC29-A446-4C4D-8004-FD7BAADCCE96}" srcId="{E7349833-7E2E-42B0-A34C-398E9A6BE288}" destId="{EEF9925C-AD69-4544-8996-BB8AF0047F8A}" srcOrd="2" destOrd="0" parTransId="{FED85023-06E3-44D5-A8E3-653E3CE2D4E0}" sibTransId="{4ACC42AD-C55F-4863-A075-F5DCDFFC42C5}"/>
    <dgm:cxn modelId="{125324B2-B32E-47AA-BB36-82F06BFD3690}" type="presOf" srcId="{D4856555-F6A3-45AC-A75D-B911BD76B80C}" destId="{0B0B394F-2386-4ABC-9456-B9A4DE88029A}" srcOrd="0" destOrd="0" presId="urn:microsoft.com/office/officeart/2005/8/layout/lProcess2"/>
    <dgm:cxn modelId="{76C4954F-46AF-4B1A-9715-51B28C65BE41}" type="presOf" srcId="{A369E895-D84E-42F1-B7D2-CE762E58C4B7}" destId="{F528F6EB-8EC5-451A-B40E-D85F76D40C02}" srcOrd="0" destOrd="0" presId="urn:microsoft.com/office/officeart/2005/8/layout/lProcess2"/>
    <dgm:cxn modelId="{2E85B2C5-BA8A-4306-855C-082D1D800316}" type="presOf" srcId="{DF2A7DA4-C9CA-4DE2-874C-77B7E3D56FA1}" destId="{6EFA6CDD-E9B7-42CF-995F-2C3B0D9F4C2E}" srcOrd="0" destOrd="0" presId="urn:microsoft.com/office/officeart/2005/8/layout/lProcess2"/>
    <dgm:cxn modelId="{E5E74FE9-B65B-4D1F-9B9A-CD59CE5B8E42}" type="presOf" srcId="{B658D9D7-9D40-46FE-AD22-82A2D543C7F8}" destId="{63EE4CA8-985D-4D7C-BF59-B1680D207133}" srcOrd="0" destOrd="0" presId="urn:microsoft.com/office/officeart/2005/8/layout/lProcess2"/>
    <dgm:cxn modelId="{955ED1F6-632B-4611-801F-09C14E5E7141}" srcId="{E7349833-7E2E-42B0-A34C-398E9A6BE288}" destId="{3677F985-A8B5-44A5-9062-0D5C149C01D5}" srcOrd="0" destOrd="0" parTransId="{855EFCF3-D691-4F5F-A3AB-14E679161A78}" sibTransId="{0FDDBEB8-EC38-483B-8E7C-1D67C9CA824C}"/>
    <dgm:cxn modelId="{5901E734-4989-49F7-8620-8E5D9987C8AC}" type="presOf" srcId="{7D23DB00-7CC2-4CA8-9537-15C0A631FAFE}" destId="{59006ECA-77F1-472C-9C5D-088A97EC5A4D}" srcOrd="0" destOrd="0" presId="urn:microsoft.com/office/officeart/2005/8/layout/lProcess2"/>
    <dgm:cxn modelId="{CFFDC4CA-DFD1-4BA1-BB41-4E43BC908FA6}" type="presOf" srcId="{3677F985-A8B5-44A5-9062-0D5C149C01D5}" destId="{4498F172-7069-424C-A01E-5AC3F61A5A53}" srcOrd="1" destOrd="0" presId="urn:microsoft.com/office/officeart/2005/8/layout/lProcess2"/>
    <dgm:cxn modelId="{54040589-6DCB-4585-ACB0-4D8CCB3803C0}" type="presOf" srcId="{DF2A7DA4-C9CA-4DE2-874C-77B7E3D56FA1}" destId="{86D7104B-AE3F-4FF6-A9F4-AE720E00A5EA}" srcOrd="1" destOrd="0" presId="urn:microsoft.com/office/officeart/2005/8/layout/lProcess2"/>
    <dgm:cxn modelId="{D6480B80-59D7-4661-8D34-DB3596494CCD}" type="presParOf" srcId="{0D65998B-6194-4ACB-9F6E-07EAA7810129}" destId="{C995D251-8E7E-4A02-8608-6FED1221CA2D}" srcOrd="0" destOrd="0" presId="urn:microsoft.com/office/officeart/2005/8/layout/lProcess2"/>
    <dgm:cxn modelId="{97A1449E-ED6A-4B03-BFEB-0C9458C3AE97}" type="presParOf" srcId="{C995D251-8E7E-4A02-8608-6FED1221CA2D}" destId="{189D1C97-EDDA-4070-BD34-FDA331E2FA84}" srcOrd="0" destOrd="0" presId="urn:microsoft.com/office/officeart/2005/8/layout/lProcess2"/>
    <dgm:cxn modelId="{DA1A8C40-FEB6-4810-B7E6-9C46F1DD2F34}" type="presParOf" srcId="{C995D251-8E7E-4A02-8608-6FED1221CA2D}" destId="{4498F172-7069-424C-A01E-5AC3F61A5A53}" srcOrd="1" destOrd="0" presId="urn:microsoft.com/office/officeart/2005/8/layout/lProcess2"/>
    <dgm:cxn modelId="{88D2C6E1-6AB6-4BD3-A955-74FF26E6011C}" type="presParOf" srcId="{C995D251-8E7E-4A02-8608-6FED1221CA2D}" destId="{89AC87E9-1B75-43A4-B114-2EC12EB2A0EC}" srcOrd="2" destOrd="0" presId="urn:microsoft.com/office/officeart/2005/8/layout/lProcess2"/>
    <dgm:cxn modelId="{342A45D8-A331-47AE-849D-5F93CE41BB0D}" type="presParOf" srcId="{89AC87E9-1B75-43A4-B114-2EC12EB2A0EC}" destId="{FBF7DC5D-6B7E-409A-8624-D8B3D4289A28}" srcOrd="0" destOrd="0" presId="urn:microsoft.com/office/officeart/2005/8/layout/lProcess2"/>
    <dgm:cxn modelId="{D5B8F7A6-710A-40FC-BA32-C500683928A5}" type="presParOf" srcId="{FBF7DC5D-6B7E-409A-8624-D8B3D4289A28}" destId="{0B0B394F-2386-4ABC-9456-B9A4DE88029A}" srcOrd="0" destOrd="0" presId="urn:microsoft.com/office/officeart/2005/8/layout/lProcess2"/>
    <dgm:cxn modelId="{8EF9B5EC-7F2D-4A30-BB1A-6BFCB02E3DF7}" type="presParOf" srcId="{FBF7DC5D-6B7E-409A-8624-D8B3D4289A28}" destId="{93194FA8-BE7C-4D90-A5F2-390913C1F67F}" srcOrd="1" destOrd="0" presId="urn:microsoft.com/office/officeart/2005/8/layout/lProcess2"/>
    <dgm:cxn modelId="{DA42DC01-7716-46DB-B4CB-1350E137269C}" type="presParOf" srcId="{FBF7DC5D-6B7E-409A-8624-D8B3D4289A28}" destId="{70EDA327-467B-4105-AFFC-127D74B6D90F}" srcOrd="2" destOrd="0" presId="urn:microsoft.com/office/officeart/2005/8/layout/lProcess2"/>
    <dgm:cxn modelId="{7591ED4C-2CBE-4163-AE4F-170145F4806B}" type="presParOf" srcId="{0D65998B-6194-4ACB-9F6E-07EAA7810129}" destId="{B33657FB-8360-4A5F-91A0-3A9F3EAC97EF}" srcOrd="1" destOrd="0" presId="urn:microsoft.com/office/officeart/2005/8/layout/lProcess2"/>
    <dgm:cxn modelId="{855F33BB-1488-45BC-877D-8E278E8FF99A}" type="presParOf" srcId="{0D65998B-6194-4ACB-9F6E-07EAA7810129}" destId="{BEFD9E26-1085-470F-8FE7-A709842DCD2D}" srcOrd="2" destOrd="0" presId="urn:microsoft.com/office/officeart/2005/8/layout/lProcess2"/>
    <dgm:cxn modelId="{111A217C-1A94-4A91-A061-6FCA8B47AF31}" type="presParOf" srcId="{BEFD9E26-1085-470F-8FE7-A709842DCD2D}" destId="{6EFA6CDD-E9B7-42CF-995F-2C3B0D9F4C2E}" srcOrd="0" destOrd="0" presId="urn:microsoft.com/office/officeart/2005/8/layout/lProcess2"/>
    <dgm:cxn modelId="{46F4B58D-5004-4B68-8D26-A4E779A67B26}" type="presParOf" srcId="{BEFD9E26-1085-470F-8FE7-A709842DCD2D}" destId="{86D7104B-AE3F-4FF6-A9F4-AE720E00A5EA}" srcOrd="1" destOrd="0" presId="urn:microsoft.com/office/officeart/2005/8/layout/lProcess2"/>
    <dgm:cxn modelId="{8965B7A6-0428-4083-AA18-4E1E186632ED}" type="presParOf" srcId="{BEFD9E26-1085-470F-8FE7-A709842DCD2D}" destId="{CB7AAE10-2CCC-4F9E-87A6-36E019029AD5}" srcOrd="2" destOrd="0" presId="urn:microsoft.com/office/officeart/2005/8/layout/lProcess2"/>
    <dgm:cxn modelId="{EBD1A1E0-934F-4F0D-B631-DDDF695A2105}" type="presParOf" srcId="{CB7AAE10-2CCC-4F9E-87A6-36E019029AD5}" destId="{B2C35AB5-4380-45A0-B07C-CD712B3C02D3}" srcOrd="0" destOrd="0" presId="urn:microsoft.com/office/officeart/2005/8/layout/lProcess2"/>
    <dgm:cxn modelId="{BCDDB9B4-18A5-4C56-95B5-0B13866E6B1A}" type="presParOf" srcId="{B2C35AB5-4380-45A0-B07C-CD712B3C02D3}" destId="{59006ECA-77F1-472C-9C5D-088A97EC5A4D}" srcOrd="0" destOrd="0" presId="urn:microsoft.com/office/officeart/2005/8/layout/lProcess2"/>
    <dgm:cxn modelId="{B3C357AA-B711-4B87-A1CA-823DAF037525}" type="presParOf" srcId="{B2C35AB5-4380-45A0-B07C-CD712B3C02D3}" destId="{A9C322B6-F4D8-43DF-8336-A3D2641F7491}" srcOrd="1" destOrd="0" presId="urn:microsoft.com/office/officeart/2005/8/layout/lProcess2"/>
    <dgm:cxn modelId="{181C0A50-57AF-44AF-BB88-D67B07300CF1}" type="presParOf" srcId="{B2C35AB5-4380-45A0-B07C-CD712B3C02D3}" destId="{63EE4CA8-985D-4D7C-BF59-B1680D207133}" srcOrd="2" destOrd="0" presId="urn:microsoft.com/office/officeart/2005/8/layout/lProcess2"/>
    <dgm:cxn modelId="{31785671-DA2A-4375-BA9A-F34C740E4807}" type="presParOf" srcId="{0D65998B-6194-4ACB-9F6E-07EAA7810129}" destId="{D62E8486-329C-44CB-B6E7-B8487A0893B4}" srcOrd="3" destOrd="0" presId="urn:microsoft.com/office/officeart/2005/8/layout/lProcess2"/>
    <dgm:cxn modelId="{F599ECEF-8769-422F-BD4C-E191EBC30120}" type="presParOf" srcId="{0D65998B-6194-4ACB-9F6E-07EAA7810129}" destId="{97AADE9C-506B-4663-B248-E4E85BBE07E8}" srcOrd="4" destOrd="0" presId="urn:microsoft.com/office/officeart/2005/8/layout/lProcess2"/>
    <dgm:cxn modelId="{9D86BC1E-6FB1-4932-9B45-A99E0B1C713A}" type="presParOf" srcId="{97AADE9C-506B-4663-B248-E4E85BBE07E8}" destId="{F2D54C4C-7EA9-453E-8DBF-A3207A749749}" srcOrd="0" destOrd="0" presId="urn:microsoft.com/office/officeart/2005/8/layout/lProcess2"/>
    <dgm:cxn modelId="{6ADFF00D-C830-458A-BDE9-B60FE2B9151D}" type="presParOf" srcId="{97AADE9C-506B-4663-B248-E4E85BBE07E8}" destId="{A13D7881-DFB8-4DA2-AEC0-20AA974017B9}" srcOrd="1" destOrd="0" presId="urn:microsoft.com/office/officeart/2005/8/layout/lProcess2"/>
    <dgm:cxn modelId="{191B2D04-B569-44FF-B48B-FAB0974BBD7B}" type="presParOf" srcId="{97AADE9C-506B-4663-B248-E4E85BBE07E8}" destId="{8147E8EA-5F64-494A-881E-3DEE40E1CA06}" srcOrd="2" destOrd="0" presId="urn:microsoft.com/office/officeart/2005/8/layout/lProcess2"/>
    <dgm:cxn modelId="{F1F1F56A-5723-4D49-A88D-3B89D87738AE}" type="presParOf" srcId="{8147E8EA-5F64-494A-881E-3DEE40E1CA06}" destId="{7E5CBFC8-97E2-43F0-A31B-8E0B4DD0E01D}" srcOrd="0" destOrd="0" presId="urn:microsoft.com/office/officeart/2005/8/layout/lProcess2"/>
    <dgm:cxn modelId="{09D9FB40-E5AF-4F06-AC64-257E05A3DA15}" type="presParOf" srcId="{7E5CBFC8-97E2-43F0-A31B-8E0B4DD0E01D}" destId="{27DBB0BF-3949-4D75-90B4-887F4B67E6CE}" srcOrd="0" destOrd="0" presId="urn:microsoft.com/office/officeart/2005/8/layout/lProcess2"/>
    <dgm:cxn modelId="{08B81660-EB5A-4589-931A-04839675D7C6}" type="presParOf" srcId="{7E5CBFC8-97E2-43F0-A31B-8E0B4DD0E01D}" destId="{3F7A560C-441A-4A4F-AA9C-A1F516420986}" srcOrd="1" destOrd="0" presId="urn:microsoft.com/office/officeart/2005/8/layout/lProcess2"/>
    <dgm:cxn modelId="{681EF9C5-FFA2-444E-BF0A-EB73A2B42CC8}" type="presParOf" srcId="{7E5CBFC8-97E2-43F0-A31B-8E0B4DD0E01D}" destId="{F528F6EB-8EC5-451A-B40E-D85F76D40C02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3E885A-50E8-45E1-982E-E1640118A5B8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A0E4A5-8149-4766-B1B0-5FD7094D3D56}">
      <dgm:prSet phldrT="[Text]" custT="1"/>
      <dgm:spPr/>
      <dgm:t>
        <a:bodyPr/>
        <a:lstStyle/>
        <a:p>
          <a:r>
            <a:rPr lang="en-US" sz="1400" dirty="0"/>
            <a:t>SIP</a:t>
          </a:r>
        </a:p>
      </dgm:t>
    </dgm:pt>
    <dgm:pt modelId="{ADA1F3A5-5AAF-436B-804C-FDF448EF5118}" type="parTrans" cxnId="{AF9ECEBB-A6A8-42B1-B792-97F0FA57A12A}">
      <dgm:prSet/>
      <dgm:spPr/>
      <dgm:t>
        <a:bodyPr/>
        <a:lstStyle/>
        <a:p>
          <a:endParaRPr lang="en-US"/>
        </a:p>
      </dgm:t>
    </dgm:pt>
    <dgm:pt modelId="{0AB70994-277C-4459-ABE2-AD2DFADE1CD2}" type="sibTrans" cxnId="{AF9ECEBB-A6A8-42B1-B792-97F0FA57A12A}">
      <dgm:prSet/>
      <dgm:spPr/>
      <dgm:t>
        <a:bodyPr/>
        <a:lstStyle/>
        <a:p>
          <a:endParaRPr lang="en-US" dirty="0"/>
        </a:p>
      </dgm:t>
    </dgm:pt>
    <dgm:pt modelId="{43541F25-CD63-4B47-B03C-113677C5D517}">
      <dgm:prSet phldrT="[Text]" custT="1"/>
      <dgm:spPr/>
      <dgm:t>
        <a:bodyPr/>
        <a:lstStyle/>
        <a:p>
          <a:r>
            <a:rPr lang="en-US" sz="1400" dirty="0"/>
            <a:t>HSA Results</a:t>
          </a:r>
        </a:p>
      </dgm:t>
    </dgm:pt>
    <dgm:pt modelId="{6A03E461-8178-4490-89D3-A05B4632CA25}" type="parTrans" cxnId="{7A7E5C51-7F98-4A70-8B70-45261D93B494}">
      <dgm:prSet/>
      <dgm:spPr/>
      <dgm:t>
        <a:bodyPr/>
        <a:lstStyle/>
        <a:p>
          <a:endParaRPr lang="en-US"/>
        </a:p>
      </dgm:t>
    </dgm:pt>
    <dgm:pt modelId="{EDAC8BC4-3FC8-47B4-B275-3FCED247A65E}" type="sibTrans" cxnId="{7A7E5C51-7F98-4A70-8B70-45261D93B494}">
      <dgm:prSet/>
      <dgm:spPr/>
      <dgm:t>
        <a:bodyPr/>
        <a:lstStyle/>
        <a:p>
          <a:endParaRPr lang="en-US" dirty="0"/>
        </a:p>
      </dgm:t>
    </dgm:pt>
    <dgm:pt modelId="{35A9CF0F-2784-4D5D-A788-042B26F435EE}">
      <dgm:prSet phldrT="[Text]" custT="1"/>
      <dgm:spPr/>
      <dgm:t>
        <a:bodyPr/>
        <a:lstStyle/>
        <a:p>
          <a:r>
            <a:rPr lang="en-US" sz="1400" dirty="0"/>
            <a:t>AP Results</a:t>
          </a:r>
        </a:p>
      </dgm:t>
    </dgm:pt>
    <dgm:pt modelId="{73165DC3-DC74-48D0-BDE7-04805F0ED695}" type="parTrans" cxnId="{7BACEA93-D169-4148-B74F-F7CBD237B59B}">
      <dgm:prSet/>
      <dgm:spPr/>
      <dgm:t>
        <a:bodyPr/>
        <a:lstStyle/>
        <a:p>
          <a:endParaRPr lang="en-US"/>
        </a:p>
      </dgm:t>
    </dgm:pt>
    <dgm:pt modelId="{630CF771-01E9-4F1E-A72C-6A4F432C2834}" type="sibTrans" cxnId="{7BACEA93-D169-4148-B74F-F7CBD237B59B}">
      <dgm:prSet/>
      <dgm:spPr/>
      <dgm:t>
        <a:bodyPr/>
        <a:lstStyle/>
        <a:p>
          <a:endParaRPr lang="en-US" dirty="0"/>
        </a:p>
      </dgm:t>
    </dgm:pt>
    <dgm:pt modelId="{11E4F48E-60D4-4724-A24A-74C197CE2F14}">
      <dgm:prSet phldrT="[Text]" custT="1"/>
      <dgm:spPr/>
      <dgm:t>
        <a:bodyPr/>
        <a:lstStyle/>
        <a:p>
          <a:r>
            <a:rPr lang="en-US" sz="1600" dirty="0"/>
            <a:t>MSAs</a:t>
          </a:r>
        </a:p>
      </dgm:t>
    </dgm:pt>
    <dgm:pt modelId="{73DCE593-73EC-4333-9114-44B9BEECDF3F}" type="parTrans" cxnId="{C8AB6842-0BE6-4FC5-9154-470ACC15DBB1}">
      <dgm:prSet/>
      <dgm:spPr/>
      <dgm:t>
        <a:bodyPr/>
        <a:lstStyle/>
        <a:p>
          <a:endParaRPr lang="en-US"/>
        </a:p>
      </dgm:t>
    </dgm:pt>
    <dgm:pt modelId="{C573EC69-1B0E-4F54-BD79-715B661A9AC6}" type="sibTrans" cxnId="{C8AB6842-0BE6-4FC5-9154-470ACC15DBB1}">
      <dgm:prSet/>
      <dgm:spPr/>
      <dgm:t>
        <a:bodyPr/>
        <a:lstStyle/>
        <a:p>
          <a:endParaRPr lang="en-US" dirty="0"/>
        </a:p>
      </dgm:t>
    </dgm:pt>
    <dgm:pt modelId="{21660D8F-49E0-47A4-AEA6-C59F43504BC6}">
      <dgm:prSet phldrT="[Text]" custT="1"/>
      <dgm:spPr/>
      <dgm:t>
        <a:bodyPr/>
        <a:lstStyle/>
        <a:p>
          <a:r>
            <a:rPr lang="en-US" sz="1400" dirty="0"/>
            <a:t>AP</a:t>
          </a:r>
        </a:p>
      </dgm:t>
    </dgm:pt>
    <dgm:pt modelId="{3078BEE5-4478-4CCB-AAEB-86DC87318C6A}" type="parTrans" cxnId="{8E1F0D16-57D7-4529-88D8-B1A1C73BBB4E}">
      <dgm:prSet/>
      <dgm:spPr/>
      <dgm:t>
        <a:bodyPr/>
        <a:lstStyle/>
        <a:p>
          <a:endParaRPr lang="en-US"/>
        </a:p>
      </dgm:t>
    </dgm:pt>
    <dgm:pt modelId="{A813A8C4-0923-470D-A8F6-C6493FF9BD55}" type="sibTrans" cxnId="{8E1F0D16-57D7-4529-88D8-B1A1C73BBB4E}">
      <dgm:prSet/>
      <dgm:spPr/>
      <dgm:t>
        <a:bodyPr/>
        <a:lstStyle/>
        <a:p>
          <a:endParaRPr lang="en-US" dirty="0"/>
        </a:p>
      </dgm:t>
    </dgm:pt>
    <dgm:pt modelId="{327C3FD1-C72A-4EB1-ABF4-5F22F93DF4CD}">
      <dgm:prSet phldrT="[Text]" custT="1"/>
      <dgm:spPr/>
      <dgm:t>
        <a:bodyPr/>
        <a:lstStyle/>
        <a:p>
          <a:r>
            <a:rPr lang="en-US" sz="1400" dirty="0"/>
            <a:t>HSAs</a:t>
          </a:r>
        </a:p>
      </dgm:t>
    </dgm:pt>
    <dgm:pt modelId="{765E0E9B-FA58-47C5-B146-4FBFF129D7D2}" type="parTrans" cxnId="{A9C0E7EC-6DA8-49DE-ABE0-ABE8FECBCD74}">
      <dgm:prSet/>
      <dgm:spPr/>
      <dgm:t>
        <a:bodyPr/>
        <a:lstStyle/>
        <a:p>
          <a:endParaRPr lang="en-US"/>
        </a:p>
      </dgm:t>
    </dgm:pt>
    <dgm:pt modelId="{334916FA-9591-4616-B5DF-F7AE8EC91ED2}" type="sibTrans" cxnId="{A9C0E7EC-6DA8-49DE-ABE0-ABE8FECBCD74}">
      <dgm:prSet/>
      <dgm:spPr/>
      <dgm:t>
        <a:bodyPr/>
        <a:lstStyle/>
        <a:p>
          <a:endParaRPr lang="en-US" dirty="0"/>
        </a:p>
      </dgm:t>
    </dgm:pt>
    <dgm:pt modelId="{6AD84B07-E749-4281-BCAD-AAAC989ECF1F}">
      <dgm:prSet phldrT="[Text]" custT="1"/>
      <dgm:spPr/>
      <dgm:t>
        <a:bodyPr/>
        <a:lstStyle/>
        <a:p>
          <a:r>
            <a:rPr lang="en-US" sz="1400" dirty="0"/>
            <a:t>MSA</a:t>
          </a:r>
        </a:p>
        <a:p>
          <a:r>
            <a:rPr lang="en-US" sz="1400" dirty="0"/>
            <a:t>Results</a:t>
          </a:r>
        </a:p>
      </dgm:t>
    </dgm:pt>
    <dgm:pt modelId="{AA2C8BA6-6A84-4E65-9661-4970CECE246C}" type="parTrans" cxnId="{C624902F-A517-458E-B153-EAE637E9CB04}">
      <dgm:prSet/>
      <dgm:spPr/>
      <dgm:t>
        <a:bodyPr/>
        <a:lstStyle/>
        <a:p>
          <a:endParaRPr lang="en-US"/>
        </a:p>
      </dgm:t>
    </dgm:pt>
    <dgm:pt modelId="{497BC944-6B46-4EB6-9E7D-8802189BB1B6}" type="sibTrans" cxnId="{C624902F-A517-458E-B153-EAE637E9CB04}">
      <dgm:prSet/>
      <dgm:spPr/>
      <dgm:t>
        <a:bodyPr/>
        <a:lstStyle/>
        <a:p>
          <a:endParaRPr lang="en-US" dirty="0"/>
        </a:p>
      </dgm:t>
    </dgm:pt>
    <dgm:pt modelId="{821D21BE-F451-4F56-AFDF-A353C764BEE5}" type="pres">
      <dgm:prSet presAssocID="{653E885A-50E8-45E1-982E-E1640118A5B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96B44B-8F44-4BE5-BE4D-AFAEAFF7EB2D}" type="pres">
      <dgm:prSet presAssocID="{B6A0E4A5-8149-4766-B1B0-5FD7094D3D56}" presName="node" presStyleLbl="node1" presStyleIdx="0" presStyleCnt="7" custScaleX="70627" custScaleY="709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57D733-79E5-4EE0-AC17-88216471B351}" type="pres">
      <dgm:prSet presAssocID="{B6A0E4A5-8149-4766-B1B0-5FD7094D3D56}" presName="spNode" presStyleCnt="0"/>
      <dgm:spPr/>
    </dgm:pt>
    <dgm:pt modelId="{C551ECE1-F70B-4DC4-B015-00D8E725F9F4}" type="pres">
      <dgm:prSet presAssocID="{0AB70994-277C-4459-ABE2-AD2DFADE1CD2}" presName="sibTrans" presStyleLbl="sibTrans1D1" presStyleIdx="0" presStyleCnt="7"/>
      <dgm:spPr/>
      <dgm:t>
        <a:bodyPr/>
        <a:lstStyle/>
        <a:p>
          <a:endParaRPr lang="en-US"/>
        </a:p>
      </dgm:t>
    </dgm:pt>
    <dgm:pt modelId="{3FB2FCB9-682D-4931-8658-96FEF2889205}" type="pres">
      <dgm:prSet presAssocID="{43541F25-CD63-4B47-B03C-113677C5D517}" presName="node" presStyleLbl="node1" presStyleIdx="1" presStyleCnt="7" custScaleX="67856" custScaleY="89825" custRadScaleRad="98943" custRadScaleInc="-16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96BD12-C8BD-444C-9E74-9F32F064F385}" type="pres">
      <dgm:prSet presAssocID="{43541F25-CD63-4B47-B03C-113677C5D517}" presName="spNode" presStyleCnt="0"/>
      <dgm:spPr/>
    </dgm:pt>
    <dgm:pt modelId="{1FCBB900-B53F-438E-90B2-35B26AC903EA}" type="pres">
      <dgm:prSet presAssocID="{EDAC8BC4-3FC8-47B4-B275-3FCED247A65E}" presName="sibTrans" presStyleLbl="sibTrans1D1" presStyleIdx="1" presStyleCnt="7"/>
      <dgm:spPr/>
      <dgm:t>
        <a:bodyPr/>
        <a:lstStyle/>
        <a:p>
          <a:endParaRPr lang="en-US"/>
        </a:p>
      </dgm:t>
    </dgm:pt>
    <dgm:pt modelId="{33ADF9C4-65D2-44DE-9FB9-8AA5A4783D3B}" type="pres">
      <dgm:prSet presAssocID="{35A9CF0F-2784-4D5D-A788-042B26F435EE}" presName="node" presStyleLbl="node1" presStyleIdx="2" presStyleCnt="7" custScaleX="69280" custScaleY="93331" custRadScaleRad="100710" custRadScaleInc="-1133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2F3504-BCC8-49D5-9673-38BE5E8E135E}" type="pres">
      <dgm:prSet presAssocID="{35A9CF0F-2784-4D5D-A788-042B26F435EE}" presName="spNode" presStyleCnt="0"/>
      <dgm:spPr/>
    </dgm:pt>
    <dgm:pt modelId="{3E82D180-971E-4217-B753-51358E767374}" type="pres">
      <dgm:prSet presAssocID="{630CF771-01E9-4F1E-A72C-6A4F432C2834}" presName="sibTrans" presStyleLbl="sibTrans1D1" presStyleIdx="2" presStyleCnt="7"/>
      <dgm:spPr/>
      <dgm:t>
        <a:bodyPr/>
        <a:lstStyle/>
        <a:p>
          <a:endParaRPr lang="en-US"/>
        </a:p>
      </dgm:t>
    </dgm:pt>
    <dgm:pt modelId="{C54D3004-D4FB-4B78-BAE6-62D37C0170F2}" type="pres">
      <dgm:prSet presAssocID="{11E4F48E-60D4-4724-A24A-74C197CE2F14}" presName="node" presStyleLbl="node1" presStyleIdx="3" presStyleCnt="7" custScaleX="70711" custScaleY="64643" custRadScaleRad="102656" custRadScaleInc="4691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BF2E82-9870-40F7-8210-DFDA0F58AD20}" type="pres">
      <dgm:prSet presAssocID="{11E4F48E-60D4-4724-A24A-74C197CE2F14}" presName="spNode" presStyleCnt="0"/>
      <dgm:spPr/>
    </dgm:pt>
    <dgm:pt modelId="{A9DB5EC4-FCEF-49B7-A2AF-BB739148A19E}" type="pres">
      <dgm:prSet presAssocID="{C573EC69-1B0E-4F54-BD79-715B661A9AC6}" presName="sibTrans" presStyleLbl="sibTrans1D1" presStyleIdx="3" presStyleCnt="7"/>
      <dgm:spPr/>
      <dgm:t>
        <a:bodyPr/>
        <a:lstStyle/>
        <a:p>
          <a:endParaRPr lang="en-US"/>
        </a:p>
      </dgm:t>
    </dgm:pt>
    <dgm:pt modelId="{72F37717-A593-4EAA-885F-B2917630D336}" type="pres">
      <dgm:prSet presAssocID="{21660D8F-49E0-47A4-AEA6-C59F43504BC6}" presName="node" presStyleLbl="node1" presStyleIdx="4" presStyleCnt="7" custScaleX="70711" custScaleY="72433" custRadScaleRad="101180" custRadScaleInc="3566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1AE2B0-ABEF-4703-AF35-0918C9EE1CAA}" type="pres">
      <dgm:prSet presAssocID="{21660D8F-49E0-47A4-AEA6-C59F43504BC6}" presName="spNode" presStyleCnt="0"/>
      <dgm:spPr/>
    </dgm:pt>
    <dgm:pt modelId="{6E670259-0287-49CE-8BEF-6858AF817CD2}" type="pres">
      <dgm:prSet presAssocID="{A813A8C4-0923-470D-A8F6-C6493FF9BD55}" presName="sibTrans" presStyleLbl="sibTrans1D1" presStyleIdx="4" presStyleCnt="7"/>
      <dgm:spPr/>
      <dgm:t>
        <a:bodyPr/>
        <a:lstStyle/>
        <a:p>
          <a:endParaRPr lang="en-US"/>
        </a:p>
      </dgm:t>
    </dgm:pt>
    <dgm:pt modelId="{8122E9D8-E8D8-4AEB-A44A-E56CCBE09265}" type="pres">
      <dgm:prSet presAssocID="{327C3FD1-C72A-4EB1-ABF4-5F22F93DF4CD}" presName="node" presStyleLbl="node1" presStyleIdx="5" presStyleCnt="7" custScaleX="70711" custScaleY="80751" custRadScaleRad="102319" custRadScaleInc="1481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329084-571D-48CF-9841-89EEC3F4928F}" type="pres">
      <dgm:prSet presAssocID="{327C3FD1-C72A-4EB1-ABF4-5F22F93DF4CD}" presName="spNode" presStyleCnt="0"/>
      <dgm:spPr/>
    </dgm:pt>
    <dgm:pt modelId="{26F65026-AEEC-40F3-9974-01547AAEB6E5}" type="pres">
      <dgm:prSet presAssocID="{334916FA-9591-4616-B5DF-F7AE8EC91ED2}" presName="sibTrans" presStyleLbl="sibTrans1D1" presStyleIdx="5" presStyleCnt="7"/>
      <dgm:spPr/>
      <dgm:t>
        <a:bodyPr/>
        <a:lstStyle/>
        <a:p>
          <a:endParaRPr lang="en-US"/>
        </a:p>
      </dgm:t>
    </dgm:pt>
    <dgm:pt modelId="{A8E0382A-AF3E-4528-9AF9-12CDC467638A}" type="pres">
      <dgm:prSet presAssocID="{6AD84B07-E749-4281-BCAD-AAAC989ECF1F}" presName="node" presStyleLbl="node1" presStyleIdx="6" presStyleCnt="7" custScaleX="70711" custScaleY="929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0AB0DA-347C-473B-9C17-179261924FDB}" type="pres">
      <dgm:prSet presAssocID="{6AD84B07-E749-4281-BCAD-AAAC989ECF1F}" presName="spNode" presStyleCnt="0"/>
      <dgm:spPr/>
    </dgm:pt>
    <dgm:pt modelId="{B407414B-B177-473C-9EB2-1AE6086222C3}" type="pres">
      <dgm:prSet presAssocID="{497BC944-6B46-4EB6-9E7D-8802189BB1B6}" presName="sibTrans" presStyleLbl="sibTrans1D1" presStyleIdx="6" presStyleCnt="7"/>
      <dgm:spPr/>
      <dgm:t>
        <a:bodyPr/>
        <a:lstStyle/>
        <a:p>
          <a:endParaRPr lang="en-US"/>
        </a:p>
      </dgm:t>
    </dgm:pt>
  </dgm:ptLst>
  <dgm:cxnLst>
    <dgm:cxn modelId="{AF9ECEBB-A6A8-42B1-B792-97F0FA57A12A}" srcId="{653E885A-50E8-45E1-982E-E1640118A5B8}" destId="{B6A0E4A5-8149-4766-B1B0-5FD7094D3D56}" srcOrd="0" destOrd="0" parTransId="{ADA1F3A5-5AAF-436B-804C-FDF448EF5118}" sibTransId="{0AB70994-277C-4459-ABE2-AD2DFADE1CD2}"/>
    <dgm:cxn modelId="{BD94A987-4F84-4370-B92B-A6467077175B}" type="presOf" srcId="{497BC944-6B46-4EB6-9E7D-8802189BB1B6}" destId="{B407414B-B177-473C-9EB2-1AE6086222C3}" srcOrd="0" destOrd="0" presId="urn:microsoft.com/office/officeart/2005/8/layout/cycle5"/>
    <dgm:cxn modelId="{C624902F-A517-458E-B153-EAE637E9CB04}" srcId="{653E885A-50E8-45E1-982E-E1640118A5B8}" destId="{6AD84B07-E749-4281-BCAD-AAAC989ECF1F}" srcOrd="6" destOrd="0" parTransId="{AA2C8BA6-6A84-4E65-9661-4970CECE246C}" sibTransId="{497BC944-6B46-4EB6-9E7D-8802189BB1B6}"/>
    <dgm:cxn modelId="{6E8F5B97-D198-43C8-B41C-7BA126AB2B10}" type="presOf" srcId="{43541F25-CD63-4B47-B03C-113677C5D517}" destId="{3FB2FCB9-682D-4931-8658-96FEF2889205}" srcOrd="0" destOrd="0" presId="urn:microsoft.com/office/officeart/2005/8/layout/cycle5"/>
    <dgm:cxn modelId="{7A7E5C51-7F98-4A70-8B70-45261D93B494}" srcId="{653E885A-50E8-45E1-982E-E1640118A5B8}" destId="{43541F25-CD63-4B47-B03C-113677C5D517}" srcOrd="1" destOrd="0" parTransId="{6A03E461-8178-4490-89D3-A05B4632CA25}" sibTransId="{EDAC8BC4-3FC8-47B4-B275-3FCED247A65E}"/>
    <dgm:cxn modelId="{3574F5C0-A034-48A0-8804-FB7E987F99AA}" type="presOf" srcId="{0AB70994-277C-4459-ABE2-AD2DFADE1CD2}" destId="{C551ECE1-F70B-4DC4-B015-00D8E725F9F4}" srcOrd="0" destOrd="0" presId="urn:microsoft.com/office/officeart/2005/8/layout/cycle5"/>
    <dgm:cxn modelId="{8E1F0D16-57D7-4529-88D8-B1A1C73BBB4E}" srcId="{653E885A-50E8-45E1-982E-E1640118A5B8}" destId="{21660D8F-49E0-47A4-AEA6-C59F43504BC6}" srcOrd="4" destOrd="0" parTransId="{3078BEE5-4478-4CCB-AAEB-86DC87318C6A}" sibTransId="{A813A8C4-0923-470D-A8F6-C6493FF9BD55}"/>
    <dgm:cxn modelId="{A9C0E7EC-6DA8-49DE-ABE0-ABE8FECBCD74}" srcId="{653E885A-50E8-45E1-982E-E1640118A5B8}" destId="{327C3FD1-C72A-4EB1-ABF4-5F22F93DF4CD}" srcOrd="5" destOrd="0" parTransId="{765E0E9B-FA58-47C5-B146-4FBFF129D7D2}" sibTransId="{334916FA-9591-4616-B5DF-F7AE8EC91ED2}"/>
    <dgm:cxn modelId="{430AD1E5-19A4-4D6A-927F-113954A5F0EC}" type="presOf" srcId="{21660D8F-49E0-47A4-AEA6-C59F43504BC6}" destId="{72F37717-A593-4EAA-885F-B2917630D336}" srcOrd="0" destOrd="0" presId="urn:microsoft.com/office/officeart/2005/8/layout/cycle5"/>
    <dgm:cxn modelId="{C8AB6842-0BE6-4FC5-9154-470ACC15DBB1}" srcId="{653E885A-50E8-45E1-982E-E1640118A5B8}" destId="{11E4F48E-60D4-4724-A24A-74C197CE2F14}" srcOrd="3" destOrd="0" parTransId="{73DCE593-73EC-4333-9114-44B9BEECDF3F}" sibTransId="{C573EC69-1B0E-4F54-BD79-715B661A9AC6}"/>
    <dgm:cxn modelId="{5B97C6D0-9F8E-4ABC-ABB4-2E4D5107F452}" type="presOf" srcId="{11E4F48E-60D4-4724-A24A-74C197CE2F14}" destId="{C54D3004-D4FB-4B78-BAE6-62D37C0170F2}" srcOrd="0" destOrd="0" presId="urn:microsoft.com/office/officeart/2005/8/layout/cycle5"/>
    <dgm:cxn modelId="{68DE6A66-1CE0-4E86-B458-C49119AB40F3}" type="presOf" srcId="{653E885A-50E8-45E1-982E-E1640118A5B8}" destId="{821D21BE-F451-4F56-AFDF-A353C764BEE5}" srcOrd="0" destOrd="0" presId="urn:microsoft.com/office/officeart/2005/8/layout/cycle5"/>
    <dgm:cxn modelId="{5A2AE9FF-D3E8-41DC-A3B1-EF411D5BC6C5}" type="presOf" srcId="{35A9CF0F-2784-4D5D-A788-042B26F435EE}" destId="{33ADF9C4-65D2-44DE-9FB9-8AA5A4783D3B}" srcOrd="0" destOrd="0" presId="urn:microsoft.com/office/officeart/2005/8/layout/cycle5"/>
    <dgm:cxn modelId="{96B29759-4600-4FFC-AC6E-9EF613C0C6CF}" type="presOf" srcId="{A813A8C4-0923-470D-A8F6-C6493FF9BD55}" destId="{6E670259-0287-49CE-8BEF-6858AF817CD2}" srcOrd="0" destOrd="0" presId="urn:microsoft.com/office/officeart/2005/8/layout/cycle5"/>
    <dgm:cxn modelId="{4E55BFC3-DB5A-45DF-A66C-0547FD742CBE}" type="presOf" srcId="{C573EC69-1B0E-4F54-BD79-715B661A9AC6}" destId="{A9DB5EC4-FCEF-49B7-A2AF-BB739148A19E}" srcOrd="0" destOrd="0" presId="urn:microsoft.com/office/officeart/2005/8/layout/cycle5"/>
    <dgm:cxn modelId="{6532B515-C31C-4C7F-A5C0-134C2DB42656}" type="presOf" srcId="{327C3FD1-C72A-4EB1-ABF4-5F22F93DF4CD}" destId="{8122E9D8-E8D8-4AEB-A44A-E56CCBE09265}" srcOrd="0" destOrd="0" presId="urn:microsoft.com/office/officeart/2005/8/layout/cycle5"/>
    <dgm:cxn modelId="{7FED821A-BF65-42F9-BC19-B478383F35F5}" type="presOf" srcId="{EDAC8BC4-3FC8-47B4-B275-3FCED247A65E}" destId="{1FCBB900-B53F-438E-90B2-35B26AC903EA}" srcOrd="0" destOrd="0" presId="urn:microsoft.com/office/officeart/2005/8/layout/cycle5"/>
    <dgm:cxn modelId="{7D8F4DB4-8FC9-48D3-8ADB-668B1D962314}" type="presOf" srcId="{334916FA-9591-4616-B5DF-F7AE8EC91ED2}" destId="{26F65026-AEEC-40F3-9974-01547AAEB6E5}" srcOrd="0" destOrd="0" presId="urn:microsoft.com/office/officeart/2005/8/layout/cycle5"/>
    <dgm:cxn modelId="{448E23E9-61C3-4DFE-B996-1BAE2E3DF212}" type="presOf" srcId="{B6A0E4A5-8149-4766-B1B0-5FD7094D3D56}" destId="{4896B44B-8F44-4BE5-BE4D-AFAEAFF7EB2D}" srcOrd="0" destOrd="0" presId="urn:microsoft.com/office/officeart/2005/8/layout/cycle5"/>
    <dgm:cxn modelId="{DC96BA8B-E608-4699-91F0-977D42DF91CC}" type="presOf" srcId="{630CF771-01E9-4F1E-A72C-6A4F432C2834}" destId="{3E82D180-971E-4217-B753-51358E767374}" srcOrd="0" destOrd="0" presId="urn:microsoft.com/office/officeart/2005/8/layout/cycle5"/>
    <dgm:cxn modelId="{7BACEA93-D169-4148-B74F-F7CBD237B59B}" srcId="{653E885A-50E8-45E1-982E-E1640118A5B8}" destId="{35A9CF0F-2784-4D5D-A788-042B26F435EE}" srcOrd="2" destOrd="0" parTransId="{73165DC3-DC74-48D0-BDE7-04805F0ED695}" sibTransId="{630CF771-01E9-4F1E-A72C-6A4F432C2834}"/>
    <dgm:cxn modelId="{98999E37-52D5-4F34-B0D7-18EC9F448701}" type="presOf" srcId="{6AD84B07-E749-4281-BCAD-AAAC989ECF1F}" destId="{A8E0382A-AF3E-4528-9AF9-12CDC467638A}" srcOrd="0" destOrd="0" presId="urn:microsoft.com/office/officeart/2005/8/layout/cycle5"/>
    <dgm:cxn modelId="{45077DF2-FEFA-49F7-9CE9-22114CAA4B32}" type="presParOf" srcId="{821D21BE-F451-4F56-AFDF-A353C764BEE5}" destId="{4896B44B-8F44-4BE5-BE4D-AFAEAFF7EB2D}" srcOrd="0" destOrd="0" presId="urn:microsoft.com/office/officeart/2005/8/layout/cycle5"/>
    <dgm:cxn modelId="{692F7BF7-52F1-4746-A069-54D45FFE1FA5}" type="presParOf" srcId="{821D21BE-F451-4F56-AFDF-A353C764BEE5}" destId="{0457D733-79E5-4EE0-AC17-88216471B351}" srcOrd="1" destOrd="0" presId="urn:microsoft.com/office/officeart/2005/8/layout/cycle5"/>
    <dgm:cxn modelId="{75F2DC46-78A2-4218-B22D-F242B3C4FAF6}" type="presParOf" srcId="{821D21BE-F451-4F56-AFDF-A353C764BEE5}" destId="{C551ECE1-F70B-4DC4-B015-00D8E725F9F4}" srcOrd="2" destOrd="0" presId="urn:microsoft.com/office/officeart/2005/8/layout/cycle5"/>
    <dgm:cxn modelId="{D6CA3477-CBCA-4CF6-A489-3C5884257F59}" type="presParOf" srcId="{821D21BE-F451-4F56-AFDF-A353C764BEE5}" destId="{3FB2FCB9-682D-4931-8658-96FEF2889205}" srcOrd="3" destOrd="0" presId="urn:microsoft.com/office/officeart/2005/8/layout/cycle5"/>
    <dgm:cxn modelId="{BB90A009-6E12-41FC-AF9B-0547C0EDB478}" type="presParOf" srcId="{821D21BE-F451-4F56-AFDF-A353C764BEE5}" destId="{C896BD12-C8BD-444C-9E74-9F32F064F385}" srcOrd="4" destOrd="0" presId="urn:microsoft.com/office/officeart/2005/8/layout/cycle5"/>
    <dgm:cxn modelId="{E11ED315-EEAA-45B5-B6DE-CD6DA884C287}" type="presParOf" srcId="{821D21BE-F451-4F56-AFDF-A353C764BEE5}" destId="{1FCBB900-B53F-438E-90B2-35B26AC903EA}" srcOrd="5" destOrd="0" presId="urn:microsoft.com/office/officeart/2005/8/layout/cycle5"/>
    <dgm:cxn modelId="{689FAC2C-75FC-4083-B60F-89C8660BB709}" type="presParOf" srcId="{821D21BE-F451-4F56-AFDF-A353C764BEE5}" destId="{33ADF9C4-65D2-44DE-9FB9-8AA5A4783D3B}" srcOrd="6" destOrd="0" presId="urn:microsoft.com/office/officeart/2005/8/layout/cycle5"/>
    <dgm:cxn modelId="{59D54EBD-7777-4F7F-8176-3845DED38D24}" type="presParOf" srcId="{821D21BE-F451-4F56-AFDF-A353C764BEE5}" destId="{882F3504-BCC8-49D5-9673-38BE5E8E135E}" srcOrd="7" destOrd="0" presId="urn:microsoft.com/office/officeart/2005/8/layout/cycle5"/>
    <dgm:cxn modelId="{F9A2C01B-8BFC-4BE9-9E99-698DCC0AF7B0}" type="presParOf" srcId="{821D21BE-F451-4F56-AFDF-A353C764BEE5}" destId="{3E82D180-971E-4217-B753-51358E767374}" srcOrd="8" destOrd="0" presId="urn:microsoft.com/office/officeart/2005/8/layout/cycle5"/>
    <dgm:cxn modelId="{F0A063C2-F918-44E8-A1A9-50579CA26FC6}" type="presParOf" srcId="{821D21BE-F451-4F56-AFDF-A353C764BEE5}" destId="{C54D3004-D4FB-4B78-BAE6-62D37C0170F2}" srcOrd="9" destOrd="0" presId="urn:microsoft.com/office/officeart/2005/8/layout/cycle5"/>
    <dgm:cxn modelId="{F1FD8F6A-F4F7-408F-883C-9D22BCDF6EFF}" type="presParOf" srcId="{821D21BE-F451-4F56-AFDF-A353C764BEE5}" destId="{01BF2E82-9870-40F7-8210-DFDA0F58AD20}" srcOrd="10" destOrd="0" presId="urn:microsoft.com/office/officeart/2005/8/layout/cycle5"/>
    <dgm:cxn modelId="{23EE9E03-36A0-40EC-A2C7-40B14274DC54}" type="presParOf" srcId="{821D21BE-F451-4F56-AFDF-A353C764BEE5}" destId="{A9DB5EC4-FCEF-49B7-A2AF-BB739148A19E}" srcOrd="11" destOrd="0" presId="urn:microsoft.com/office/officeart/2005/8/layout/cycle5"/>
    <dgm:cxn modelId="{4B5ED349-5099-4669-9221-529B29AC587C}" type="presParOf" srcId="{821D21BE-F451-4F56-AFDF-A353C764BEE5}" destId="{72F37717-A593-4EAA-885F-B2917630D336}" srcOrd="12" destOrd="0" presId="urn:microsoft.com/office/officeart/2005/8/layout/cycle5"/>
    <dgm:cxn modelId="{B28D5478-089D-418C-827A-D0A10D8E861B}" type="presParOf" srcId="{821D21BE-F451-4F56-AFDF-A353C764BEE5}" destId="{751AE2B0-ABEF-4703-AF35-0918C9EE1CAA}" srcOrd="13" destOrd="0" presId="urn:microsoft.com/office/officeart/2005/8/layout/cycle5"/>
    <dgm:cxn modelId="{8DE79880-9235-4AAB-AED5-514978F6A3F1}" type="presParOf" srcId="{821D21BE-F451-4F56-AFDF-A353C764BEE5}" destId="{6E670259-0287-49CE-8BEF-6858AF817CD2}" srcOrd="14" destOrd="0" presId="urn:microsoft.com/office/officeart/2005/8/layout/cycle5"/>
    <dgm:cxn modelId="{7514BB4F-B76D-46E9-8451-2F726CB2653E}" type="presParOf" srcId="{821D21BE-F451-4F56-AFDF-A353C764BEE5}" destId="{8122E9D8-E8D8-4AEB-A44A-E56CCBE09265}" srcOrd="15" destOrd="0" presId="urn:microsoft.com/office/officeart/2005/8/layout/cycle5"/>
    <dgm:cxn modelId="{4BA63544-3F2E-4A2F-BFD9-84E6CA409541}" type="presParOf" srcId="{821D21BE-F451-4F56-AFDF-A353C764BEE5}" destId="{93329084-571D-48CF-9841-89EEC3F4928F}" srcOrd="16" destOrd="0" presId="urn:microsoft.com/office/officeart/2005/8/layout/cycle5"/>
    <dgm:cxn modelId="{DEBD49ED-686B-4061-B232-C4B943B88126}" type="presParOf" srcId="{821D21BE-F451-4F56-AFDF-A353C764BEE5}" destId="{26F65026-AEEC-40F3-9974-01547AAEB6E5}" srcOrd="17" destOrd="0" presId="urn:microsoft.com/office/officeart/2005/8/layout/cycle5"/>
    <dgm:cxn modelId="{665F699A-9242-4029-9489-EAB1F5D7229F}" type="presParOf" srcId="{821D21BE-F451-4F56-AFDF-A353C764BEE5}" destId="{A8E0382A-AF3E-4528-9AF9-12CDC467638A}" srcOrd="18" destOrd="0" presId="urn:microsoft.com/office/officeart/2005/8/layout/cycle5"/>
    <dgm:cxn modelId="{C21176B6-1440-4265-BD20-9357787210CB}" type="presParOf" srcId="{821D21BE-F451-4F56-AFDF-A353C764BEE5}" destId="{C40AB0DA-347C-473B-9C17-179261924FDB}" srcOrd="19" destOrd="0" presId="urn:microsoft.com/office/officeart/2005/8/layout/cycle5"/>
    <dgm:cxn modelId="{AC6458D0-2100-47D4-9460-FE6B0938CC55}" type="presParOf" srcId="{821D21BE-F451-4F56-AFDF-A353C764BEE5}" destId="{B407414B-B177-473C-9EB2-1AE6086222C3}" srcOrd="20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53E885A-50E8-45E1-982E-E1640118A5B8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A0E4A5-8149-4766-B1B0-5FD7094D3D56}">
      <dgm:prSet phldrT="[Text]" custT="1"/>
      <dgm:spPr/>
      <dgm:t>
        <a:bodyPr/>
        <a:lstStyle/>
        <a:p>
          <a:r>
            <a:rPr lang="en-US" sz="1400" dirty="0"/>
            <a:t>SIP</a:t>
          </a:r>
        </a:p>
      </dgm:t>
    </dgm:pt>
    <dgm:pt modelId="{ADA1F3A5-5AAF-436B-804C-FDF448EF5118}" type="parTrans" cxnId="{AF9ECEBB-A6A8-42B1-B792-97F0FA57A12A}">
      <dgm:prSet/>
      <dgm:spPr/>
      <dgm:t>
        <a:bodyPr/>
        <a:lstStyle/>
        <a:p>
          <a:endParaRPr lang="en-US"/>
        </a:p>
      </dgm:t>
    </dgm:pt>
    <dgm:pt modelId="{0AB70994-277C-4459-ABE2-AD2DFADE1CD2}" type="sibTrans" cxnId="{AF9ECEBB-A6A8-42B1-B792-97F0FA57A12A}">
      <dgm:prSet/>
      <dgm:spPr/>
      <dgm:t>
        <a:bodyPr/>
        <a:lstStyle/>
        <a:p>
          <a:endParaRPr lang="en-US" dirty="0"/>
        </a:p>
      </dgm:t>
    </dgm:pt>
    <dgm:pt modelId="{43541F25-CD63-4B47-B03C-113677C5D517}">
      <dgm:prSet phldrT="[Text]" custT="1"/>
      <dgm:spPr/>
      <dgm:t>
        <a:bodyPr/>
        <a:lstStyle/>
        <a:p>
          <a:r>
            <a:rPr lang="en-US" sz="1400" dirty="0"/>
            <a:t>HSA Results</a:t>
          </a:r>
        </a:p>
      </dgm:t>
    </dgm:pt>
    <dgm:pt modelId="{6A03E461-8178-4490-89D3-A05B4632CA25}" type="parTrans" cxnId="{7A7E5C51-7F98-4A70-8B70-45261D93B494}">
      <dgm:prSet/>
      <dgm:spPr/>
      <dgm:t>
        <a:bodyPr/>
        <a:lstStyle/>
        <a:p>
          <a:endParaRPr lang="en-US"/>
        </a:p>
      </dgm:t>
    </dgm:pt>
    <dgm:pt modelId="{EDAC8BC4-3FC8-47B4-B275-3FCED247A65E}" type="sibTrans" cxnId="{7A7E5C51-7F98-4A70-8B70-45261D93B494}">
      <dgm:prSet/>
      <dgm:spPr/>
      <dgm:t>
        <a:bodyPr/>
        <a:lstStyle/>
        <a:p>
          <a:endParaRPr lang="en-US" dirty="0"/>
        </a:p>
      </dgm:t>
    </dgm:pt>
    <dgm:pt modelId="{35A9CF0F-2784-4D5D-A788-042B26F435EE}">
      <dgm:prSet phldrT="[Text]" custT="1"/>
      <dgm:spPr/>
      <dgm:t>
        <a:bodyPr/>
        <a:lstStyle/>
        <a:p>
          <a:r>
            <a:rPr lang="en-US" sz="1400" dirty="0"/>
            <a:t>AP Results</a:t>
          </a:r>
        </a:p>
      </dgm:t>
    </dgm:pt>
    <dgm:pt modelId="{73165DC3-DC74-48D0-BDE7-04805F0ED695}" type="parTrans" cxnId="{7BACEA93-D169-4148-B74F-F7CBD237B59B}">
      <dgm:prSet/>
      <dgm:spPr/>
      <dgm:t>
        <a:bodyPr/>
        <a:lstStyle/>
        <a:p>
          <a:endParaRPr lang="en-US"/>
        </a:p>
      </dgm:t>
    </dgm:pt>
    <dgm:pt modelId="{630CF771-01E9-4F1E-A72C-6A4F432C2834}" type="sibTrans" cxnId="{7BACEA93-D169-4148-B74F-F7CBD237B59B}">
      <dgm:prSet/>
      <dgm:spPr/>
      <dgm:t>
        <a:bodyPr/>
        <a:lstStyle/>
        <a:p>
          <a:endParaRPr lang="en-US" dirty="0"/>
        </a:p>
      </dgm:t>
    </dgm:pt>
    <dgm:pt modelId="{11E4F48E-60D4-4724-A24A-74C197CE2F14}">
      <dgm:prSet phldrT="[Text]" custT="1"/>
      <dgm:spPr/>
      <dgm:t>
        <a:bodyPr/>
        <a:lstStyle/>
        <a:p>
          <a:r>
            <a:rPr lang="en-US" sz="1600" dirty="0"/>
            <a:t>MSAs</a:t>
          </a:r>
        </a:p>
      </dgm:t>
    </dgm:pt>
    <dgm:pt modelId="{73DCE593-73EC-4333-9114-44B9BEECDF3F}" type="parTrans" cxnId="{C8AB6842-0BE6-4FC5-9154-470ACC15DBB1}">
      <dgm:prSet/>
      <dgm:spPr/>
      <dgm:t>
        <a:bodyPr/>
        <a:lstStyle/>
        <a:p>
          <a:endParaRPr lang="en-US"/>
        </a:p>
      </dgm:t>
    </dgm:pt>
    <dgm:pt modelId="{C573EC69-1B0E-4F54-BD79-715B661A9AC6}" type="sibTrans" cxnId="{C8AB6842-0BE6-4FC5-9154-470ACC15DBB1}">
      <dgm:prSet/>
      <dgm:spPr/>
      <dgm:t>
        <a:bodyPr/>
        <a:lstStyle/>
        <a:p>
          <a:endParaRPr lang="en-US" dirty="0"/>
        </a:p>
      </dgm:t>
    </dgm:pt>
    <dgm:pt modelId="{21660D8F-49E0-47A4-AEA6-C59F43504BC6}">
      <dgm:prSet phldrT="[Text]" custT="1"/>
      <dgm:spPr/>
      <dgm:t>
        <a:bodyPr/>
        <a:lstStyle/>
        <a:p>
          <a:r>
            <a:rPr lang="en-US" sz="1400" dirty="0"/>
            <a:t>AP</a:t>
          </a:r>
        </a:p>
      </dgm:t>
    </dgm:pt>
    <dgm:pt modelId="{3078BEE5-4478-4CCB-AAEB-86DC87318C6A}" type="parTrans" cxnId="{8E1F0D16-57D7-4529-88D8-B1A1C73BBB4E}">
      <dgm:prSet/>
      <dgm:spPr/>
      <dgm:t>
        <a:bodyPr/>
        <a:lstStyle/>
        <a:p>
          <a:endParaRPr lang="en-US"/>
        </a:p>
      </dgm:t>
    </dgm:pt>
    <dgm:pt modelId="{A813A8C4-0923-470D-A8F6-C6493FF9BD55}" type="sibTrans" cxnId="{8E1F0D16-57D7-4529-88D8-B1A1C73BBB4E}">
      <dgm:prSet/>
      <dgm:spPr/>
      <dgm:t>
        <a:bodyPr/>
        <a:lstStyle/>
        <a:p>
          <a:endParaRPr lang="en-US" dirty="0"/>
        </a:p>
      </dgm:t>
    </dgm:pt>
    <dgm:pt modelId="{327C3FD1-C72A-4EB1-ABF4-5F22F93DF4CD}">
      <dgm:prSet phldrT="[Text]" custT="1"/>
      <dgm:spPr/>
      <dgm:t>
        <a:bodyPr/>
        <a:lstStyle/>
        <a:p>
          <a:r>
            <a:rPr lang="en-US" sz="1400" dirty="0"/>
            <a:t>HSAs</a:t>
          </a:r>
        </a:p>
      </dgm:t>
    </dgm:pt>
    <dgm:pt modelId="{765E0E9B-FA58-47C5-B146-4FBFF129D7D2}" type="parTrans" cxnId="{A9C0E7EC-6DA8-49DE-ABE0-ABE8FECBCD74}">
      <dgm:prSet/>
      <dgm:spPr/>
      <dgm:t>
        <a:bodyPr/>
        <a:lstStyle/>
        <a:p>
          <a:endParaRPr lang="en-US"/>
        </a:p>
      </dgm:t>
    </dgm:pt>
    <dgm:pt modelId="{334916FA-9591-4616-B5DF-F7AE8EC91ED2}" type="sibTrans" cxnId="{A9C0E7EC-6DA8-49DE-ABE0-ABE8FECBCD74}">
      <dgm:prSet/>
      <dgm:spPr/>
      <dgm:t>
        <a:bodyPr/>
        <a:lstStyle/>
        <a:p>
          <a:endParaRPr lang="en-US" dirty="0"/>
        </a:p>
      </dgm:t>
    </dgm:pt>
    <dgm:pt modelId="{6AD84B07-E749-4281-BCAD-AAAC989ECF1F}">
      <dgm:prSet phldrT="[Text]" custT="1"/>
      <dgm:spPr/>
      <dgm:t>
        <a:bodyPr/>
        <a:lstStyle/>
        <a:p>
          <a:r>
            <a:rPr lang="en-US" sz="1400" dirty="0"/>
            <a:t>MSA</a:t>
          </a:r>
        </a:p>
        <a:p>
          <a:r>
            <a:rPr lang="en-US" sz="1400" dirty="0"/>
            <a:t>Results</a:t>
          </a:r>
        </a:p>
      </dgm:t>
    </dgm:pt>
    <dgm:pt modelId="{AA2C8BA6-6A84-4E65-9661-4970CECE246C}" type="parTrans" cxnId="{C624902F-A517-458E-B153-EAE637E9CB04}">
      <dgm:prSet/>
      <dgm:spPr/>
      <dgm:t>
        <a:bodyPr/>
        <a:lstStyle/>
        <a:p>
          <a:endParaRPr lang="en-US"/>
        </a:p>
      </dgm:t>
    </dgm:pt>
    <dgm:pt modelId="{497BC944-6B46-4EB6-9E7D-8802189BB1B6}" type="sibTrans" cxnId="{C624902F-A517-458E-B153-EAE637E9CB04}">
      <dgm:prSet/>
      <dgm:spPr/>
      <dgm:t>
        <a:bodyPr/>
        <a:lstStyle/>
        <a:p>
          <a:endParaRPr lang="en-US" dirty="0"/>
        </a:p>
      </dgm:t>
    </dgm:pt>
    <dgm:pt modelId="{821D21BE-F451-4F56-AFDF-A353C764BEE5}" type="pres">
      <dgm:prSet presAssocID="{653E885A-50E8-45E1-982E-E1640118A5B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96B44B-8F44-4BE5-BE4D-AFAEAFF7EB2D}" type="pres">
      <dgm:prSet presAssocID="{B6A0E4A5-8149-4766-B1B0-5FD7094D3D56}" presName="node" presStyleLbl="node1" presStyleIdx="0" presStyleCnt="7" custScaleX="70627" custScaleY="709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57D733-79E5-4EE0-AC17-88216471B351}" type="pres">
      <dgm:prSet presAssocID="{B6A0E4A5-8149-4766-B1B0-5FD7094D3D56}" presName="spNode" presStyleCnt="0"/>
      <dgm:spPr/>
    </dgm:pt>
    <dgm:pt modelId="{C551ECE1-F70B-4DC4-B015-00D8E725F9F4}" type="pres">
      <dgm:prSet presAssocID="{0AB70994-277C-4459-ABE2-AD2DFADE1CD2}" presName="sibTrans" presStyleLbl="sibTrans1D1" presStyleIdx="0" presStyleCnt="7"/>
      <dgm:spPr/>
      <dgm:t>
        <a:bodyPr/>
        <a:lstStyle/>
        <a:p>
          <a:endParaRPr lang="en-US"/>
        </a:p>
      </dgm:t>
    </dgm:pt>
    <dgm:pt modelId="{3FB2FCB9-682D-4931-8658-96FEF2889205}" type="pres">
      <dgm:prSet presAssocID="{43541F25-CD63-4B47-B03C-113677C5D517}" presName="node" presStyleLbl="node1" presStyleIdx="1" presStyleCnt="7" custScaleX="90758" custScaleY="107201" custRadScaleRad="98943" custRadScaleInc="-16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96BD12-C8BD-444C-9E74-9F32F064F385}" type="pres">
      <dgm:prSet presAssocID="{43541F25-CD63-4B47-B03C-113677C5D517}" presName="spNode" presStyleCnt="0"/>
      <dgm:spPr/>
    </dgm:pt>
    <dgm:pt modelId="{1FCBB900-B53F-438E-90B2-35B26AC903EA}" type="pres">
      <dgm:prSet presAssocID="{EDAC8BC4-3FC8-47B4-B275-3FCED247A65E}" presName="sibTrans" presStyleLbl="sibTrans1D1" presStyleIdx="1" presStyleCnt="7"/>
      <dgm:spPr/>
      <dgm:t>
        <a:bodyPr/>
        <a:lstStyle/>
        <a:p>
          <a:endParaRPr lang="en-US"/>
        </a:p>
      </dgm:t>
    </dgm:pt>
    <dgm:pt modelId="{33ADF9C4-65D2-44DE-9FB9-8AA5A4783D3B}" type="pres">
      <dgm:prSet presAssocID="{35A9CF0F-2784-4D5D-A788-042B26F435EE}" presName="node" presStyleLbl="node1" presStyleIdx="2" presStyleCnt="7" custScaleX="88410" custScaleY="114499" custRadScaleRad="100710" custRadScaleInc="-1133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2F3504-BCC8-49D5-9673-38BE5E8E135E}" type="pres">
      <dgm:prSet presAssocID="{35A9CF0F-2784-4D5D-A788-042B26F435EE}" presName="spNode" presStyleCnt="0"/>
      <dgm:spPr/>
    </dgm:pt>
    <dgm:pt modelId="{3E82D180-971E-4217-B753-51358E767374}" type="pres">
      <dgm:prSet presAssocID="{630CF771-01E9-4F1E-A72C-6A4F432C2834}" presName="sibTrans" presStyleLbl="sibTrans1D1" presStyleIdx="2" presStyleCnt="7"/>
      <dgm:spPr/>
      <dgm:t>
        <a:bodyPr/>
        <a:lstStyle/>
        <a:p>
          <a:endParaRPr lang="en-US"/>
        </a:p>
      </dgm:t>
    </dgm:pt>
    <dgm:pt modelId="{C54D3004-D4FB-4B78-BAE6-62D37C0170F2}" type="pres">
      <dgm:prSet presAssocID="{11E4F48E-60D4-4724-A24A-74C197CE2F14}" presName="node" presStyleLbl="node1" presStyleIdx="3" presStyleCnt="7" custScaleX="70711" custScaleY="64643" custRadScaleRad="102656" custRadScaleInc="4691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BF2E82-9870-40F7-8210-DFDA0F58AD20}" type="pres">
      <dgm:prSet presAssocID="{11E4F48E-60D4-4724-A24A-74C197CE2F14}" presName="spNode" presStyleCnt="0"/>
      <dgm:spPr/>
    </dgm:pt>
    <dgm:pt modelId="{A9DB5EC4-FCEF-49B7-A2AF-BB739148A19E}" type="pres">
      <dgm:prSet presAssocID="{C573EC69-1B0E-4F54-BD79-715B661A9AC6}" presName="sibTrans" presStyleLbl="sibTrans1D1" presStyleIdx="3" presStyleCnt="7"/>
      <dgm:spPr/>
      <dgm:t>
        <a:bodyPr/>
        <a:lstStyle/>
        <a:p>
          <a:endParaRPr lang="en-US"/>
        </a:p>
      </dgm:t>
    </dgm:pt>
    <dgm:pt modelId="{72F37717-A593-4EAA-885F-B2917630D336}" type="pres">
      <dgm:prSet presAssocID="{21660D8F-49E0-47A4-AEA6-C59F43504BC6}" presName="node" presStyleLbl="node1" presStyleIdx="4" presStyleCnt="7" custScaleX="70711" custScaleY="72433" custRadScaleRad="101180" custRadScaleInc="3566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1AE2B0-ABEF-4703-AF35-0918C9EE1CAA}" type="pres">
      <dgm:prSet presAssocID="{21660D8F-49E0-47A4-AEA6-C59F43504BC6}" presName="spNode" presStyleCnt="0"/>
      <dgm:spPr/>
    </dgm:pt>
    <dgm:pt modelId="{6E670259-0287-49CE-8BEF-6858AF817CD2}" type="pres">
      <dgm:prSet presAssocID="{A813A8C4-0923-470D-A8F6-C6493FF9BD55}" presName="sibTrans" presStyleLbl="sibTrans1D1" presStyleIdx="4" presStyleCnt="7"/>
      <dgm:spPr/>
      <dgm:t>
        <a:bodyPr/>
        <a:lstStyle/>
        <a:p>
          <a:endParaRPr lang="en-US"/>
        </a:p>
      </dgm:t>
    </dgm:pt>
    <dgm:pt modelId="{8122E9D8-E8D8-4AEB-A44A-E56CCBE09265}" type="pres">
      <dgm:prSet presAssocID="{327C3FD1-C72A-4EB1-ABF4-5F22F93DF4CD}" presName="node" presStyleLbl="node1" presStyleIdx="5" presStyleCnt="7" custScaleX="70711" custScaleY="80751" custRadScaleRad="102319" custRadScaleInc="1481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329084-571D-48CF-9841-89EEC3F4928F}" type="pres">
      <dgm:prSet presAssocID="{327C3FD1-C72A-4EB1-ABF4-5F22F93DF4CD}" presName="spNode" presStyleCnt="0"/>
      <dgm:spPr/>
    </dgm:pt>
    <dgm:pt modelId="{26F65026-AEEC-40F3-9974-01547AAEB6E5}" type="pres">
      <dgm:prSet presAssocID="{334916FA-9591-4616-B5DF-F7AE8EC91ED2}" presName="sibTrans" presStyleLbl="sibTrans1D1" presStyleIdx="5" presStyleCnt="7"/>
      <dgm:spPr/>
      <dgm:t>
        <a:bodyPr/>
        <a:lstStyle/>
        <a:p>
          <a:endParaRPr lang="en-US"/>
        </a:p>
      </dgm:t>
    </dgm:pt>
    <dgm:pt modelId="{A8E0382A-AF3E-4528-9AF9-12CDC467638A}" type="pres">
      <dgm:prSet presAssocID="{6AD84B07-E749-4281-BCAD-AAAC989ECF1F}" presName="node" presStyleLbl="node1" presStyleIdx="6" presStyleCnt="7" custScaleX="82909" custScaleY="92937" custRadScaleRad="101569" custRadScaleInc="-31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0AB0DA-347C-473B-9C17-179261924FDB}" type="pres">
      <dgm:prSet presAssocID="{6AD84B07-E749-4281-BCAD-AAAC989ECF1F}" presName="spNode" presStyleCnt="0"/>
      <dgm:spPr/>
    </dgm:pt>
    <dgm:pt modelId="{B407414B-B177-473C-9EB2-1AE6086222C3}" type="pres">
      <dgm:prSet presAssocID="{497BC944-6B46-4EB6-9E7D-8802189BB1B6}" presName="sibTrans" presStyleLbl="sibTrans1D1" presStyleIdx="6" presStyleCnt="7"/>
      <dgm:spPr/>
      <dgm:t>
        <a:bodyPr/>
        <a:lstStyle/>
        <a:p>
          <a:endParaRPr lang="en-US"/>
        </a:p>
      </dgm:t>
    </dgm:pt>
  </dgm:ptLst>
  <dgm:cxnLst>
    <dgm:cxn modelId="{EF2C0D35-8905-4F80-A89D-19C700D7252C}" type="presOf" srcId="{11E4F48E-60D4-4724-A24A-74C197CE2F14}" destId="{C54D3004-D4FB-4B78-BAE6-62D37C0170F2}" srcOrd="0" destOrd="0" presId="urn:microsoft.com/office/officeart/2005/8/layout/cycle5"/>
    <dgm:cxn modelId="{145E79B8-610A-4D32-8FAC-1983C29E94A9}" type="presOf" srcId="{35A9CF0F-2784-4D5D-A788-042B26F435EE}" destId="{33ADF9C4-65D2-44DE-9FB9-8AA5A4783D3B}" srcOrd="0" destOrd="0" presId="urn:microsoft.com/office/officeart/2005/8/layout/cycle5"/>
    <dgm:cxn modelId="{C8AB6842-0BE6-4FC5-9154-470ACC15DBB1}" srcId="{653E885A-50E8-45E1-982E-E1640118A5B8}" destId="{11E4F48E-60D4-4724-A24A-74C197CE2F14}" srcOrd="3" destOrd="0" parTransId="{73DCE593-73EC-4333-9114-44B9BEECDF3F}" sibTransId="{C573EC69-1B0E-4F54-BD79-715B661A9AC6}"/>
    <dgm:cxn modelId="{5DFF473F-8F71-46D2-8023-C7AF15C7AD9F}" type="presOf" srcId="{653E885A-50E8-45E1-982E-E1640118A5B8}" destId="{821D21BE-F451-4F56-AFDF-A353C764BEE5}" srcOrd="0" destOrd="0" presId="urn:microsoft.com/office/officeart/2005/8/layout/cycle5"/>
    <dgm:cxn modelId="{7BACEA93-D169-4148-B74F-F7CBD237B59B}" srcId="{653E885A-50E8-45E1-982E-E1640118A5B8}" destId="{35A9CF0F-2784-4D5D-A788-042B26F435EE}" srcOrd="2" destOrd="0" parTransId="{73165DC3-DC74-48D0-BDE7-04805F0ED695}" sibTransId="{630CF771-01E9-4F1E-A72C-6A4F432C2834}"/>
    <dgm:cxn modelId="{F61770EF-660A-4E44-9FDE-DAAF678F0565}" type="presOf" srcId="{EDAC8BC4-3FC8-47B4-B275-3FCED247A65E}" destId="{1FCBB900-B53F-438E-90B2-35B26AC903EA}" srcOrd="0" destOrd="0" presId="urn:microsoft.com/office/officeart/2005/8/layout/cycle5"/>
    <dgm:cxn modelId="{7A7E5C51-7F98-4A70-8B70-45261D93B494}" srcId="{653E885A-50E8-45E1-982E-E1640118A5B8}" destId="{43541F25-CD63-4B47-B03C-113677C5D517}" srcOrd="1" destOrd="0" parTransId="{6A03E461-8178-4490-89D3-A05B4632CA25}" sibTransId="{EDAC8BC4-3FC8-47B4-B275-3FCED247A65E}"/>
    <dgm:cxn modelId="{A9C0E7EC-6DA8-49DE-ABE0-ABE8FECBCD74}" srcId="{653E885A-50E8-45E1-982E-E1640118A5B8}" destId="{327C3FD1-C72A-4EB1-ABF4-5F22F93DF4CD}" srcOrd="5" destOrd="0" parTransId="{765E0E9B-FA58-47C5-B146-4FBFF129D7D2}" sibTransId="{334916FA-9591-4616-B5DF-F7AE8EC91ED2}"/>
    <dgm:cxn modelId="{C624902F-A517-458E-B153-EAE637E9CB04}" srcId="{653E885A-50E8-45E1-982E-E1640118A5B8}" destId="{6AD84B07-E749-4281-BCAD-AAAC989ECF1F}" srcOrd="6" destOrd="0" parTransId="{AA2C8BA6-6A84-4E65-9661-4970CECE246C}" sibTransId="{497BC944-6B46-4EB6-9E7D-8802189BB1B6}"/>
    <dgm:cxn modelId="{101C6D5E-A9A2-4009-ADD1-90525DA6D0D7}" type="presOf" srcId="{0AB70994-277C-4459-ABE2-AD2DFADE1CD2}" destId="{C551ECE1-F70B-4DC4-B015-00D8E725F9F4}" srcOrd="0" destOrd="0" presId="urn:microsoft.com/office/officeart/2005/8/layout/cycle5"/>
    <dgm:cxn modelId="{AF9ECEBB-A6A8-42B1-B792-97F0FA57A12A}" srcId="{653E885A-50E8-45E1-982E-E1640118A5B8}" destId="{B6A0E4A5-8149-4766-B1B0-5FD7094D3D56}" srcOrd="0" destOrd="0" parTransId="{ADA1F3A5-5AAF-436B-804C-FDF448EF5118}" sibTransId="{0AB70994-277C-4459-ABE2-AD2DFADE1CD2}"/>
    <dgm:cxn modelId="{DDD524A5-E52E-45CB-8F5F-3AEC7C0B8976}" type="presOf" srcId="{A813A8C4-0923-470D-A8F6-C6493FF9BD55}" destId="{6E670259-0287-49CE-8BEF-6858AF817CD2}" srcOrd="0" destOrd="0" presId="urn:microsoft.com/office/officeart/2005/8/layout/cycle5"/>
    <dgm:cxn modelId="{C7719DA7-FF7F-4FFE-BE4B-0E47B5F81FC0}" type="presOf" srcId="{C573EC69-1B0E-4F54-BD79-715B661A9AC6}" destId="{A9DB5EC4-FCEF-49B7-A2AF-BB739148A19E}" srcOrd="0" destOrd="0" presId="urn:microsoft.com/office/officeart/2005/8/layout/cycle5"/>
    <dgm:cxn modelId="{D14E9915-D693-49D5-9464-64834E47E581}" type="presOf" srcId="{327C3FD1-C72A-4EB1-ABF4-5F22F93DF4CD}" destId="{8122E9D8-E8D8-4AEB-A44A-E56CCBE09265}" srcOrd="0" destOrd="0" presId="urn:microsoft.com/office/officeart/2005/8/layout/cycle5"/>
    <dgm:cxn modelId="{C84F9BAA-A12A-4ECF-A4A1-6DA189895F95}" type="presOf" srcId="{630CF771-01E9-4F1E-A72C-6A4F432C2834}" destId="{3E82D180-971E-4217-B753-51358E767374}" srcOrd="0" destOrd="0" presId="urn:microsoft.com/office/officeart/2005/8/layout/cycle5"/>
    <dgm:cxn modelId="{9B89F186-BFC3-4F66-A155-5A34F093C24B}" type="presOf" srcId="{334916FA-9591-4616-B5DF-F7AE8EC91ED2}" destId="{26F65026-AEEC-40F3-9974-01547AAEB6E5}" srcOrd="0" destOrd="0" presId="urn:microsoft.com/office/officeart/2005/8/layout/cycle5"/>
    <dgm:cxn modelId="{8E1F0D16-57D7-4529-88D8-B1A1C73BBB4E}" srcId="{653E885A-50E8-45E1-982E-E1640118A5B8}" destId="{21660D8F-49E0-47A4-AEA6-C59F43504BC6}" srcOrd="4" destOrd="0" parTransId="{3078BEE5-4478-4CCB-AAEB-86DC87318C6A}" sibTransId="{A813A8C4-0923-470D-A8F6-C6493FF9BD55}"/>
    <dgm:cxn modelId="{C11EAF69-8630-4B2E-A667-20207DD31E50}" type="presOf" srcId="{43541F25-CD63-4B47-B03C-113677C5D517}" destId="{3FB2FCB9-682D-4931-8658-96FEF2889205}" srcOrd="0" destOrd="0" presId="urn:microsoft.com/office/officeart/2005/8/layout/cycle5"/>
    <dgm:cxn modelId="{C802CA93-277E-405E-B209-7B101E62ECE0}" type="presOf" srcId="{B6A0E4A5-8149-4766-B1B0-5FD7094D3D56}" destId="{4896B44B-8F44-4BE5-BE4D-AFAEAFF7EB2D}" srcOrd="0" destOrd="0" presId="urn:microsoft.com/office/officeart/2005/8/layout/cycle5"/>
    <dgm:cxn modelId="{573D1431-B939-4E5F-9DAD-E624E3496A8B}" type="presOf" srcId="{21660D8F-49E0-47A4-AEA6-C59F43504BC6}" destId="{72F37717-A593-4EAA-885F-B2917630D336}" srcOrd="0" destOrd="0" presId="urn:microsoft.com/office/officeart/2005/8/layout/cycle5"/>
    <dgm:cxn modelId="{C731EC2D-4B28-4D87-8E1C-F8E8754A48C1}" type="presOf" srcId="{497BC944-6B46-4EB6-9E7D-8802189BB1B6}" destId="{B407414B-B177-473C-9EB2-1AE6086222C3}" srcOrd="0" destOrd="0" presId="urn:microsoft.com/office/officeart/2005/8/layout/cycle5"/>
    <dgm:cxn modelId="{69898C94-AA3E-4E2A-B2A1-A9906CE6C130}" type="presOf" srcId="{6AD84B07-E749-4281-BCAD-AAAC989ECF1F}" destId="{A8E0382A-AF3E-4528-9AF9-12CDC467638A}" srcOrd="0" destOrd="0" presId="urn:microsoft.com/office/officeart/2005/8/layout/cycle5"/>
    <dgm:cxn modelId="{EB76CBF7-8903-42A3-98F5-FEA0ADAF241A}" type="presParOf" srcId="{821D21BE-F451-4F56-AFDF-A353C764BEE5}" destId="{4896B44B-8F44-4BE5-BE4D-AFAEAFF7EB2D}" srcOrd="0" destOrd="0" presId="urn:microsoft.com/office/officeart/2005/8/layout/cycle5"/>
    <dgm:cxn modelId="{C5AD246B-9AD2-43C1-8D30-02516263403F}" type="presParOf" srcId="{821D21BE-F451-4F56-AFDF-A353C764BEE5}" destId="{0457D733-79E5-4EE0-AC17-88216471B351}" srcOrd="1" destOrd="0" presId="urn:microsoft.com/office/officeart/2005/8/layout/cycle5"/>
    <dgm:cxn modelId="{2108A120-A28B-49F3-896E-5F3CC0CA4D9F}" type="presParOf" srcId="{821D21BE-F451-4F56-AFDF-A353C764BEE5}" destId="{C551ECE1-F70B-4DC4-B015-00D8E725F9F4}" srcOrd="2" destOrd="0" presId="urn:microsoft.com/office/officeart/2005/8/layout/cycle5"/>
    <dgm:cxn modelId="{DA1D9189-1B69-4A1E-B814-27E947AD2A0B}" type="presParOf" srcId="{821D21BE-F451-4F56-AFDF-A353C764BEE5}" destId="{3FB2FCB9-682D-4931-8658-96FEF2889205}" srcOrd="3" destOrd="0" presId="urn:microsoft.com/office/officeart/2005/8/layout/cycle5"/>
    <dgm:cxn modelId="{4FAFECD1-E537-4B01-B747-E8B949BC86F2}" type="presParOf" srcId="{821D21BE-F451-4F56-AFDF-A353C764BEE5}" destId="{C896BD12-C8BD-444C-9E74-9F32F064F385}" srcOrd="4" destOrd="0" presId="urn:microsoft.com/office/officeart/2005/8/layout/cycle5"/>
    <dgm:cxn modelId="{2BAA35DD-A27A-405D-B670-5ABD35E1F6C3}" type="presParOf" srcId="{821D21BE-F451-4F56-AFDF-A353C764BEE5}" destId="{1FCBB900-B53F-438E-90B2-35B26AC903EA}" srcOrd="5" destOrd="0" presId="urn:microsoft.com/office/officeart/2005/8/layout/cycle5"/>
    <dgm:cxn modelId="{B32D129F-9B4C-4E06-B678-89FE97C85EBD}" type="presParOf" srcId="{821D21BE-F451-4F56-AFDF-A353C764BEE5}" destId="{33ADF9C4-65D2-44DE-9FB9-8AA5A4783D3B}" srcOrd="6" destOrd="0" presId="urn:microsoft.com/office/officeart/2005/8/layout/cycle5"/>
    <dgm:cxn modelId="{BA170606-0BAC-4BA1-AA44-73702D16EA85}" type="presParOf" srcId="{821D21BE-F451-4F56-AFDF-A353C764BEE5}" destId="{882F3504-BCC8-49D5-9673-38BE5E8E135E}" srcOrd="7" destOrd="0" presId="urn:microsoft.com/office/officeart/2005/8/layout/cycle5"/>
    <dgm:cxn modelId="{4DD177C6-56C9-478E-9A40-CA5C0352A905}" type="presParOf" srcId="{821D21BE-F451-4F56-AFDF-A353C764BEE5}" destId="{3E82D180-971E-4217-B753-51358E767374}" srcOrd="8" destOrd="0" presId="urn:microsoft.com/office/officeart/2005/8/layout/cycle5"/>
    <dgm:cxn modelId="{BA21D4BA-F228-49E1-B3F4-2DA16F20D26B}" type="presParOf" srcId="{821D21BE-F451-4F56-AFDF-A353C764BEE5}" destId="{C54D3004-D4FB-4B78-BAE6-62D37C0170F2}" srcOrd="9" destOrd="0" presId="urn:microsoft.com/office/officeart/2005/8/layout/cycle5"/>
    <dgm:cxn modelId="{8DD5B378-C6F5-474A-A2D7-715C09534C8A}" type="presParOf" srcId="{821D21BE-F451-4F56-AFDF-A353C764BEE5}" destId="{01BF2E82-9870-40F7-8210-DFDA0F58AD20}" srcOrd="10" destOrd="0" presId="urn:microsoft.com/office/officeart/2005/8/layout/cycle5"/>
    <dgm:cxn modelId="{31077C8A-4DFD-44E6-96F2-C05AC12AF20F}" type="presParOf" srcId="{821D21BE-F451-4F56-AFDF-A353C764BEE5}" destId="{A9DB5EC4-FCEF-49B7-A2AF-BB739148A19E}" srcOrd="11" destOrd="0" presId="urn:microsoft.com/office/officeart/2005/8/layout/cycle5"/>
    <dgm:cxn modelId="{126D1D51-152D-4D87-9E1B-1A79AB4CD7B3}" type="presParOf" srcId="{821D21BE-F451-4F56-AFDF-A353C764BEE5}" destId="{72F37717-A593-4EAA-885F-B2917630D336}" srcOrd="12" destOrd="0" presId="urn:microsoft.com/office/officeart/2005/8/layout/cycle5"/>
    <dgm:cxn modelId="{2E2BFD81-8FE6-4BB9-9E20-94DDEC959BBD}" type="presParOf" srcId="{821D21BE-F451-4F56-AFDF-A353C764BEE5}" destId="{751AE2B0-ABEF-4703-AF35-0918C9EE1CAA}" srcOrd="13" destOrd="0" presId="urn:microsoft.com/office/officeart/2005/8/layout/cycle5"/>
    <dgm:cxn modelId="{12657BF8-A1CA-40FC-ABA2-F994C9DB90DA}" type="presParOf" srcId="{821D21BE-F451-4F56-AFDF-A353C764BEE5}" destId="{6E670259-0287-49CE-8BEF-6858AF817CD2}" srcOrd="14" destOrd="0" presId="urn:microsoft.com/office/officeart/2005/8/layout/cycle5"/>
    <dgm:cxn modelId="{708F50C8-1071-446E-816F-ED86EE882067}" type="presParOf" srcId="{821D21BE-F451-4F56-AFDF-A353C764BEE5}" destId="{8122E9D8-E8D8-4AEB-A44A-E56CCBE09265}" srcOrd="15" destOrd="0" presId="urn:microsoft.com/office/officeart/2005/8/layout/cycle5"/>
    <dgm:cxn modelId="{A230D419-B682-40BB-8CCB-3AEB35771E28}" type="presParOf" srcId="{821D21BE-F451-4F56-AFDF-A353C764BEE5}" destId="{93329084-571D-48CF-9841-89EEC3F4928F}" srcOrd="16" destOrd="0" presId="urn:microsoft.com/office/officeart/2005/8/layout/cycle5"/>
    <dgm:cxn modelId="{DA045B19-AC73-4BAB-A5D8-8408F9C0DE9B}" type="presParOf" srcId="{821D21BE-F451-4F56-AFDF-A353C764BEE5}" destId="{26F65026-AEEC-40F3-9974-01547AAEB6E5}" srcOrd="17" destOrd="0" presId="urn:microsoft.com/office/officeart/2005/8/layout/cycle5"/>
    <dgm:cxn modelId="{2C518D81-18DA-4CAF-9A44-F4AC490ED74F}" type="presParOf" srcId="{821D21BE-F451-4F56-AFDF-A353C764BEE5}" destId="{A8E0382A-AF3E-4528-9AF9-12CDC467638A}" srcOrd="18" destOrd="0" presId="urn:microsoft.com/office/officeart/2005/8/layout/cycle5"/>
    <dgm:cxn modelId="{997CE723-BB77-4386-B0EF-4D310EAFAD4D}" type="presParOf" srcId="{821D21BE-F451-4F56-AFDF-A353C764BEE5}" destId="{C40AB0DA-347C-473B-9C17-179261924FDB}" srcOrd="19" destOrd="0" presId="urn:microsoft.com/office/officeart/2005/8/layout/cycle5"/>
    <dgm:cxn modelId="{38995A65-2554-4216-B424-C4470B421ED7}" type="presParOf" srcId="{821D21BE-F451-4F56-AFDF-A353C764BEE5}" destId="{B407414B-B177-473C-9EB2-1AE6086222C3}" srcOrd="20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03C821-CC9F-4BF2-84B0-D5B0DF32A202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63433A-0C60-4F09-968C-7B3E2C1C4DC2}">
      <dgm:prSet phldrT="[Text]" custT="1"/>
      <dgm:spPr/>
      <dgm:t>
        <a:bodyPr/>
        <a:lstStyle/>
        <a:p>
          <a:r>
            <a:rPr lang="en-US" sz="1600" b="1" dirty="0"/>
            <a:t>TPE Action Team</a:t>
          </a:r>
        </a:p>
        <a:p>
          <a:r>
            <a:rPr lang="en-US" sz="1600" b="1" dirty="0"/>
            <a:t>Dave Volrath</a:t>
          </a:r>
        </a:p>
        <a:p>
          <a:r>
            <a:rPr lang="en-US" sz="1000" b="1" dirty="0"/>
            <a:t>Linda Burgee</a:t>
          </a:r>
        </a:p>
        <a:p>
          <a:r>
            <a:rPr lang="en-US" sz="1000" b="1" dirty="0"/>
            <a:t>Ilene Swirnow</a:t>
          </a:r>
        </a:p>
        <a:p>
          <a:r>
            <a:rPr lang="en-US" sz="1000" b="1" dirty="0"/>
            <a:t>Ben Feldman</a:t>
          </a:r>
        </a:p>
        <a:p>
          <a:r>
            <a:rPr lang="en-US" sz="1000" b="1" dirty="0"/>
            <a:t>Laura Motel</a:t>
          </a:r>
        </a:p>
        <a:p>
          <a:r>
            <a:rPr lang="en-US" sz="1000" b="1" dirty="0"/>
            <a:t>Psychometrician</a:t>
          </a:r>
        </a:p>
      </dgm:t>
    </dgm:pt>
    <dgm:pt modelId="{9C282890-78A4-42B5-9AB6-0AA3AFCE0157}" type="parTrans" cxnId="{9AA2E947-12A4-403B-BE03-FD8900C6A4FA}">
      <dgm:prSet/>
      <dgm:spPr/>
      <dgm:t>
        <a:bodyPr/>
        <a:lstStyle/>
        <a:p>
          <a:endParaRPr lang="en-US"/>
        </a:p>
      </dgm:t>
    </dgm:pt>
    <dgm:pt modelId="{918B1102-C734-4E68-BCF5-DCEF48741C58}" type="sibTrans" cxnId="{9AA2E947-12A4-403B-BE03-FD8900C6A4FA}">
      <dgm:prSet/>
      <dgm:spPr/>
      <dgm:t>
        <a:bodyPr/>
        <a:lstStyle/>
        <a:p>
          <a:endParaRPr lang="en-US"/>
        </a:p>
      </dgm:t>
    </dgm:pt>
    <dgm:pt modelId="{8EA5B7DD-B6B0-48CB-AB74-D053DCFA533C}">
      <dgm:prSet phldrT="[Text]" custT="1"/>
      <dgm:spPr>
        <a:solidFill>
          <a:srgbClr val="DAA600"/>
        </a:solidFill>
      </dgm:spPr>
      <dgm:t>
        <a:bodyPr/>
        <a:lstStyle/>
        <a:p>
          <a:endParaRPr lang="en-US" sz="1100" b="1" i="0" dirty="0"/>
        </a:p>
        <a:p>
          <a:r>
            <a:rPr lang="en-US" sz="1600" b="1" i="0" dirty="0"/>
            <a:t>Communication Team</a:t>
          </a:r>
        </a:p>
        <a:p>
          <a:r>
            <a:rPr lang="en-US" sz="1600" b="1" dirty="0"/>
            <a:t>Laura  Motel</a:t>
          </a:r>
        </a:p>
        <a:p>
          <a:endParaRPr lang="en-US" sz="1000" b="0" dirty="0"/>
        </a:p>
        <a:p>
          <a:endParaRPr lang="en-US" sz="1000" b="0" dirty="0"/>
        </a:p>
      </dgm:t>
    </dgm:pt>
    <dgm:pt modelId="{1709CDFA-B31D-40C9-B72C-859FA53F3C16}" type="parTrans" cxnId="{4A38A1E8-DBE0-45DD-8E04-B0351140556A}">
      <dgm:prSet/>
      <dgm:spPr/>
      <dgm:t>
        <a:bodyPr/>
        <a:lstStyle/>
        <a:p>
          <a:endParaRPr lang="en-US" dirty="0"/>
        </a:p>
      </dgm:t>
    </dgm:pt>
    <dgm:pt modelId="{7AF85D85-16B8-415A-BE47-E625E0FC062E}" type="sibTrans" cxnId="{4A38A1E8-DBE0-45DD-8E04-B0351140556A}">
      <dgm:prSet/>
      <dgm:spPr/>
      <dgm:t>
        <a:bodyPr/>
        <a:lstStyle/>
        <a:p>
          <a:endParaRPr lang="en-US"/>
        </a:p>
      </dgm:t>
    </dgm:pt>
    <dgm:pt modelId="{B5F28EEC-467A-4E90-BB52-B5C1DF8F5754}">
      <dgm:prSet phldrT="[Text]" custT="1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en-US" sz="1600" b="1" dirty="0"/>
            <a:t>Field Test Team</a:t>
          </a:r>
        </a:p>
        <a:p>
          <a:r>
            <a:rPr lang="en-US" sz="1600" b="1" dirty="0"/>
            <a:t>Ben Feldman</a:t>
          </a:r>
        </a:p>
      </dgm:t>
    </dgm:pt>
    <dgm:pt modelId="{B510B8FF-1D1A-4CC4-A675-420872F33574}" type="parTrans" cxnId="{2695BA2E-568C-47F7-8E23-667CA1BC76E4}">
      <dgm:prSet/>
      <dgm:spPr/>
      <dgm:t>
        <a:bodyPr/>
        <a:lstStyle/>
        <a:p>
          <a:endParaRPr lang="en-US" dirty="0"/>
        </a:p>
      </dgm:t>
    </dgm:pt>
    <dgm:pt modelId="{8BF1F0CA-A29F-4712-9774-9A6C19798CE1}" type="sibTrans" cxnId="{2695BA2E-568C-47F7-8E23-667CA1BC76E4}">
      <dgm:prSet/>
      <dgm:spPr/>
      <dgm:t>
        <a:bodyPr/>
        <a:lstStyle/>
        <a:p>
          <a:endParaRPr lang="en-US"/>
        </a:p>
      </dgm:t>
    </dgm:pt>
    <dgm:pt modelId="{5F8260A2-B27E-447F-AAFC-B5737B903775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1600" b="1" dirty="0"/>
            <a:t>SLO Team</a:t>
          </a:r>
        </a:p>
        <a:p>
          <a:r>
            <a:rPr lang="en-US" sz="1600" b="1" dirty="0"/>
            <a:t>Linda Burgee</a:t>
          </a:r>
        </a:p>
      </dgm:t>
    </dgm:pt>
    <dgm:pt modelId="{65BC9DF6-14B1-4ED8-AF9D-7FF955B9D122}" type="parTrans" cxnId="{335C5A16-B551-436C-81A9-E13BB6AA78F0}">
      <dgm:prSet/>
      <dgm:spPr/>
      <dgm:t>
        <a:bodyPr/>
        <a:lstStyle/>
        <a:p>
          <a:endParaRPr lang="en-US" dirty="0"/>
        </a:p>
      </dgm:t>
    </dgm:pt>
    <dgm:pt modelId="{432C1781-8DBC-418E-8160-EDAB83761111}" type="sibTrans" cxnId="{335C5A16-B551-436C-81A9-E13BB6AA78F0}">
      <dgm:prSet/>
      <dgm:spPr/>
      <dgm:t>
        <a:bodyPr/>
        <a:lstStyle/>
        <a:p>
          <a:endParaRPr lang="en-US"/>
        </a:p>
      </dgm:t>
    </dgm:pt>
    <dgm:pt modelId="{7ABC1748-C156-415E-9156-E58297851113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sz="1600" b="0" dirty="0"/>
            <a:t>Professional </a:t>
          </a:r>
        </a:p>
        <a:p>
          <a:r>
            <a:rPr lang="en-US" sz="1600" b="0" dirty="0"/>
            <a:t>Development  Team</a:t>
          </a:r>
        </a:p>
        <a:p>
          <a:r>
            <a:rPr lang="en-US" sz="1600" b="0" dirty="0"/>
            <a:t>(non SLO)</a:t>
          </a:r>
        </a:p>
        <a:p>
          <a:r>
            <a:rPr lang="en-US" sz="1600" b="0" dirty="0"/>
            <a:t>Ilene Swirnow</a:t>
          </a:r>
        </a:p>
      </dgm:t>
    </dgm:pt>
    <dgm:pt modelId="{4D448D6E-78B3-4D01-BAEE-1A321DEF18AC}" type="parTrans" cxnId="{95A61C48-F1BC-4057-A36E-7CC9FA81CB8C}">
      <dgm:prSet/>
      <dgm:spPr/>
      <dgm:t>
        <a:bodyPr/>
        <a:lstStyle/>
        <a:p>
          <a:endParaRPr lang="en-US" dirty="0"/>
        </a:p>
      </dgm:t>
    </dgm:pt>
    <dgm:pt modelId="{9AD8154A-0F96-4FE9-9A05-2A223D828C94}" type="sibTrans" cxnId="{95A61C48-F1BC-4057-A36E-7CC9FA81CB8C}">
      <dgm:prSet/>
      <dgm:spPr/>
      <dgm:t>
        <a:bodyPr/>
        <a:lstStyle/>
        <a:p>
          <a:endParaRPr lang="en-US"/>
        </a:p>
      </dgm:t>
    </dgm:pt>
    <dgm:pt modelId="{B188ED27-944C-4198-B43D-26E2C8FCD83F}" type="pres">
      <dgm:prSet presAssocID="{2203C821-CC9F-4BF2-84B0-D5B0DF32A20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D73654D-9BD4-4F2D-87DE-A3383C3AFD03}" type="pres">
      <dgm:prSet presAssocID="{E863433A-0C60-4F09-968C-7B3E2C1C4DC2}" presName="centerShape" presStyleLbl="node0" presStyleIdx="0" presStyleCnt="1" custScaleX="132382" custScaleY="101357"/>
      <dgm:spPr>
        <a:prstGeom prst="plaque">
          <a:avLst/>
        </a:prstGeom>
      </dgm:spPr>
      <dgm:t>
        <a:bodyPr/>
        <a:lstStyle/>
        <a:p>
          <a:endParaRPr lang="en-US"/>
        </a:p>
      </dgm:t>
    </dgm:pt>
    <dgm:pt modelId="{A4014C62-4B07-47FB-8FB2-F9D120A1826D}" type="pres">
      <dgm:prSet presAssocID="{1709CDFA-B31D-40C9-B72C-859FA53F3C16}" presName="Name9" presStyleLbl="parChTrans1D2" presStyleIdx="0" presStyleCnt="4"/>
      <dgm:spPr/>
      <dgm:t>
        <a:bodyPr/>
        <a:lstStyle/>
        <a:p>
          <a:endParaRPr lang="en-US"/>
        </a:p>
      </dgm:t>
    </dgm:pt>
    <dgm:pt modelId="{E1A6BECC-F235-401B-BCC1-09BBD984E53A}" type="pres">
      <dgm:prSet presAssocID="{1709CDFA-B31D-40C9-B72C-859FA53F3C16}" presName="connTx" presStyleLbl="parChTrans1D2" presStyleIdx="0" presStyleCnt="4"/>
      <dgm:spPr/>
      <dgm:t>
        <a:bodyPr/>
        <a:lstStyle/>
        <a:p>
          <a:endParaRPr lang="en-US"/>
        </a:p>
      </dgm:t>
    </dgm:pt>
    <dgm:pt modelId="{96B737DD-F01D-46DE-A34E-B554D5DD6C52}" type="pres">
      <dgm:prSet presAssocID="{8EA5B7DD-B6B0-48CB-AB74-D053DCFA533C}" presName="node" presStyleLbl="node1" presStyleIdx="0" presStyleCnt="4" custScaleX="203978" custScaleY="119902" custRadScaleRad="89187" custRadScaleInc="-65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E06986-9D18-4C8D-8020-5541580DC074}" type="pres">
      <dgm:prSet presAssocID="{B510B8FF-1D1A-4CC4-A675-420872F33574}" presName="Name9" presStyleLbl="parChTrans1D2" presStyleIdx="1" presStyleCnt="4"/>
      <dgm:spPr/>
      <dgm:t>
        <a:bodyPr/>
        <a:lstStyle/>
        <a:p>
          <a:endParaRPr lang="en-US"/>
        </a:p>
      </dgm:t>
    </dgm:pt>
    <dgm:pt modelId="{F2FDD1EC-D2E8-4A20-8A7B-44492DC4F622}" type="pres">
      <dgm:prSet presAssocID="{B510B8FF-1D1A-4CC4-A675-420872F33574}" presName="connTx" presStyleLbl="parChTrans1D2" presStyleIdx="1" presStyleCnt="4"/>
      <dgm:spPr/>
      <dgm:t>
        <a:bodyPr/>
        <a:lstStyle/>
        <a:p>
          <a:endParaRPr lang="en-US"/>
        </a:p>
      </dgm:t>
    </dgm:pt>
    <dgm:pt modelId="{2C1AFCDC-ABE0-49D7-9382-DB157E4E4CB9}" type="pres">
      <dgm:prSet presAssocID="{B5F28EEC-467A-4E90-BB52-B5C1DF8F5754}" presName="node" presStyleLbl="node1" presStyleIdx="1" presStyleCnt="4" custScaleX="175900" custScaleY="142934" custRadScaleRad="129613" custRadScaleInc="-22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1FCBA0-EE4E-42A0-BB38-636D2CC52AF0}" type="pres">
      <dgm:prSet presAssocID="{65BC9DF6-14B1-4ED8-AF9D-7FF955B9D122}" presName="Name9" presStyleLbl="parChTrans1D2" presStyleIdx="2" presStyleCnt="4"/>
      <dgm:spPr/>
      <dgm:t>
        <a:bodyPr/>
        <a:lstStyle/>
        <a:p>
          <a:endParaRPr lang="en-US"/>
        </a:p>
      </dgm:t>
    </dgm:pt>
    <dgm:pt modelId="{74D6B36E-777F-4FF7-8FB6-31BFE2DB713C}" type="pres">
      <dgm:prSet presAssocID="{65BC9DF6-14B1-4ED8-AF9D-7FF955B9D122}" presName="connTx" presStyleLbl="parChTrans1D2" presStyleIdx="2" presStyleCnt="4"/>
      <dgm:spPr/>
      <dgm:t>
        <a:bodyPr/>
        <a:lstStyle/>
        <a:p>
          <a:endParaRPr lang="en-US"/>
        </a:p>
      </dgm:t>
    </dgm:pt>
    <dgm:pt modelId="{675DFAC1-3916-4797-9781-BC5B7ADF8143}" type="pres">
      <dgm:prSet presAssocID="{5F8260A2-B27E-447F-AAFC-B5737B903775}" presName="node" presStyleLbl="node1" presStyleIdx="2" presStyleCnt="4" custScaleX="200671" custScaleY="128725" custRadScaleRad="928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645401-6CFB-4CC0-AFAE-98F6930054D7}" type="pres">
      <dgm:prSet presAssocID="{4D448D6E-78B3-4D01-BAEE-1A321DEF18AC}" presName="Name9" presStyleLbl="parChTrans1D2" presStyleIdx="3" presStyleCnt="4"/>
      <dgm:spPr/>
      <dgm:t>
        <a:bodyPr/>
        <a:lstStyle/>
        <a:p>
          <a:endParaRPr lang="en-US"/>
        </a:p>
      </dgm:t>
    </dgm:pt>
    <dgm:pt modelId="{17C46787-6278-4026-A290-2B76B4BE7EDF}" type="pres">
      <dgm:prSet presAssocID="{4D448D6E-78B3-4D01-BAEE-1A321DEF18AC}" presName="connTx" presStyleLbl="parChTrans1D2" presStyleIdx="3" presStyleCnt="4"/>
      <dgm:spPr/>
      <dgm:t>
        <a:bodyPr/>
        <a:lstStyle/>
        <a:p>
          <a:endParaRPr lang="en-US"/>
        </a:p>
      </dgm:t>
    </dgm:pt>
    <dgm:pt modelId="{1F571B68-8694-4C4B-94A2-44293642748A}" type="pres">
      <dgm:prSet presAssocID="{7ABC1748-C156-415E-9156-E58297851113}" presName="node" presStyleLbl="node1" presStyleIdx="3" presStyleCnt="4" custScaleX="176029" custScaleY="138401" custRadScaleRad="138884" custRadScaleInc="4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2E9FAEE-D226-424E-86D6-9735731B5D90}" type="presOf" srcId="{1709CDFA-B31D-40C9-B72C-859FA53F3C16}" destId="{E1A6BECC-F235-401B-BCC1-09BBD984E53A}" srcOrd="1" destOrd="0" presId="urn:microsoft.com/office/officeart/2005/8/layout/radial1"/>
    <dgm:cxn modelId="{D4E87CAE-CB83-4DDF-916F-FB1C2D3E7D60}" type="presOf" srcId="{B5F28EEC-467A-4E90-BB52-B5C1DF8F5754}" destId="{2C1AFCDC-ABE0-49D7-9382-DB157E4E4CB9}" srcOrd="0" destOrd="0" presId="urn:microsoft.com/office/officeart/2005/8/layout/radial1"/>
    <dgm:cxn modelId="{7875B760-3216-4277-AE7B-99A5E209293D}" type="presOf" srcId="{8EA5B7DD-B6B0-48CB-AB74-D053DCFA533C}" destId="{96B737DD-F01D-46DE-A34E-B554D5DD6C52}" srcOrd="0" destOrd="0" presId="urn:microsoft.com/office/officeart/2005/8/layout/radial1"/>
    <dgm:cxn modelId="{B4498A0C-59BE-4B85-922E-C8DD37FAD26F}" type="presOf" srcId="{E863433A-0C60-4F09-968C-7B3E2C1C4DC2}" destId="{FD73654D-9BD4-4F2D-87DE-A3383C3AFD03}" srcOrd="0" destOrd="0" presId="urn:microsoft.com/office/officeart/2005/8/layout/radial1"/>
    <dgm:cxn modelId="{337CF8DF-EF27-4759-A9E2-21E495D9C902}" type="presOf" srcId="{2203C821-CC9F-4BF2-84B0-D5B0DF32A202}" destId="{B188ED27-944C-4198-B43D-26E2C8FCD83F}" srcOrd="0" destOrd="0" presId="urn:microsoft.com/office/officeart/2005/8/layout/radial1"/>
    <dgm:cxn modelId="{DA28A8C3-39EA-462F-8F68-0437BDD8CA93}" type="presOf" srcId="{B510B8FF-1D1A-4CC4-A675-420872F33574}" destId="{4BE06986-9D18-4C8D-8020-5541580DC074}" srcOrd="0" destOrd="0" presId="urn:microsoft.com/office/officeart/2005/8/layout/radial1"/>
    <dgm:cxn modelId="{4A38A1E8-DBE0-45DD-8E04-B0351140556A}" srcId="{E863433A-0C60-4F09-968C-7B3E2C1C4DC2}" destId="{8EA5B7DD-B6B0-48CB-AB74-D053DCFA533C}" srcOrd="0" destOrd="0" parTransId="{1709CDFA-B31D-40C9-B72C-859FA53F3C16}" sibTransId="{7AF85D85-16B8-415A-BE47-E625E0FC062E}"/>
    <dgm:cxn modelId="{83FAB86D-6776-498A-84CC-902A3290E2FA}" type="presOf" srcId="{1709CDFA-B31D-40C9-B72C-859FA53F3C16}" destId="{A4014C62-4B07-47FB-8FB2-F9D120A1826D}" srcOrd="0" destOrd="0" presId="urn:microsoft.com/office/officeart/2005/8/layout/radial1"/>
    <dgm:cxn modelId="{182C1BFE-9502-4285-909F-9B91CB892DFE}" type="presOf" srcId="{4D448D6E-78B3-4D01-BAEE-1A321DEF18AC}" destId="{78645401-6CFB-4CC0-AFAE-98F6930054D7}" srcOrd="0" destOrd="0" presId="urn:microsoft.com/office/officeart/2005/8/layout/radial1"/>
    <dgm:cxn modelId="{A1AD26B6-228F-415D-A623-0FF073917F9F}" type="presOf" srcId="{65BC9DF6-14B1-4ED8-AF9D-7FF955B9D122}" destId="{5B1FCBA0-EE4E-42A0-BB38-636D2CC52AF0}" srcOrd="0" destOrd="0" presId="urn:microsoft.com/office/officeart/2005/8/layout/radial1"/>
    <dgm:cxn modelId="{95A61C48-F1BC-4057-A36E-7CC9FA81CB8C}" srcId="{E863433A-0C60-4F09-968C-7B3E2C1C4DC2}" destId="{7ABC1748-C156-415E-9156-E58297851113}" srcOrd="3" destOrd="0" parTransId="{4D448D6E-78B3-4D01-BAEE-1A321DEF18AC}" sibTransId="{9AD8154A-0F96-4FE9-9A05-2A223D828C94}"/>
    <dgm:cxn modelId="{630117F4-03DC-46B6-9ED8-66EB015FACDF}" type="presOf" srcId="{B510B8FF-1D1A-4CC4-A675-420872F33574}" destId="{F2FDD1EC-D2E8-4A20-8A7B-44492DC4F622}" srcOrd="1" destOrd="0" presId="urn:microsoft.com/office/officeart/2005/8/layout/radial1"/>
    <dgm:cxn modelId="{2695BA2E-568C-47F7-8E23-667CA1BC76E4}" srcId="{E863433A-0C60-4F09-968C-7B3E2C1C4DC2}" destId="{B5F28EEC-467A-4E90-BB52-B5C1DF8F5754}" srcOrd="1" destOrd="0" parTransId="{B510B8FF-1D1A-4CC4-A675-420872F33574}" sibTransId="{8BF1F0CA-A29F-4712-9774-9A6C19798CE1}"/>
    <dgm:cxn modelId="{335C5A16-B551-436C-81A9-E13BB6AA78F0}" srcId="{E863433A-0C60-4F09-968C-7B3E2C1C4DC2}" destId="{5F8260A2-B27E-447F-AAFC-B5737B903775}" srcOrd="2" destOrd="0" parTransId="{65BC9DF6-14B1-4ED8-AF9D-7FF955B9D122}" sibTransId="{432C1781-8DBC-418E-8160-EDAB83761111}"/>
    <dgm:cxn modelId="{9AA2E947-12A4-403B-BE03-FD8900C6A4FA}" srcId="{2203C821-CC9F-4BF2-84B0-D5B0DF32A202}" destId="{E863433A-0C60-4F09-968C-7B3E2C1C4DC2}" srcOrd="0" destOrd="0" parTransId="{9C282890-78A4-42B5-9AB6-0AA3AFCE0157}" sibTransId="{918B1102-C734-4E68-BCF5-DCEF48741C58}"/>
    <dgm:cxn modelId="{B9B31A46-3401-4DD1-8D5B-7D32FFB6DA37}" type="presOf" srcId="{65BC9DF6-14B1-4ED8-AF9D-7FF955B9D122}" destId="{74D6B36E-777F-4FF7-8FB6-31BFE2DB713C}" srcOrd="1" destOrd="0" presId="urn:microsoft.com/office/officeart/2005/8/layout/radial1"/>
    <dgm:cxn modelId="{C12328DE-2A88-47C4-9AA6-C8DA110942C2}" type="presOf" srcId="{5F8260A2-B27E-447F-AAFC-B5737B903775}" destId="{675DFAC1-3916-4797-9781-BC5B7ADF8143}" srcOrd="0" destOrd="0" presId="urn:microsoft.com/office/officeart/2005/8/layout/radial1"/>
    <dgm:cxn modelId="{D8E3686B-91C2-4B7E-A273-78A54E2DA365}" type="presOf" srcId="{7ABC1748-C156-415E-9156-E58297851113}" destId="{1F571B68-8694-4C4B-94A2-44293642748A}" srcOrd="0" destOrd="0" presId="urn:microsoft.com/office/officeart/2005/8/layout/radial1"/>
    <dgm:cxn modelId="{B7C8D82B-5439-411D-BD55-0F16980B680D}" type="presOf" srcId="{4D448D6E-78B3-4D01-BAEE-1A321DEF18AC}" destId="{17C46787-6278-4026-A290-2B76B4BE7EDF}" srcOrd="1" destOrd="0" presId="urn:microsoft.com/office/officeart/2005/8/layout/radial1"/>
    <dgm:cxn modelId="{E77AE1E9-BA45-4FFF-A4F6-1B5C6BBEE9FB}" type="presParOf" srcId="{B188ED27-944C-4198-B43D-26E2C8FCD83F}" destId="{FD73654D-9BD4-4F2D-87DE-A3383C3AFD03}" srcOrd="0" destOrd="0" presId="urn:microsoft.com/office/officeart/2005/8/layout/radial1"/>
    <dgm:cxn modelId="{DFD08423-2214-40FA-858D-64394B4CE362}" type="presParOf" srcId="{B188ED27-944C-4198-B43D-26E2C8FCD83F}" destId="{A4014C62-4B07-47FB-8FB2-F9D120A1826D}" srcOrd="1" destOrd="0" presId="urn:microsoft.com/office/officeart/2005/8/layout/radial1"/>
    <dgm:cxn modelId="{76A35CA3-EB2D-47DF-9028-213A03C5EFDE}" type="presParOf" srcId="{A4014C62-4B07-47FB-8FB2-F9D120A1826D}" destId="{E1A6BECC-F235-401B-BCC1-09BBD984E53A}" srcOrd="0" destOrd="0" presId="urn:microsoft.com/office/officeart/2005/8/layout/radial1"/>
    <dgm:cxn modelId="{BE0BB1AB-3F23-4236-8E19-313744B9F615}" type="presParOf" srcId="{B188ED27-944C-4198-B43D-26E2C8FCD83F}" destId="{96B737DD-F01D-46DE-A34E-B554D5DD6C52}" srcOrd="2" destOrd="0" presId="urn:microsoft.com/office/officeart/2005/8/layout/radial1"/>
    <dgm:cxn modelId="{57036094-AFEC-4A14-A040-817853A3C465}" type="presParOf" srcId="{B188ED27-944C-4198-B43D-26E2C8FCD83F}" destId="{4BE06986-9D18-4C8D-8020-5541580DC074}" srcOrd="3" destOrd="0" presId="urn:microsoft.com/office/officeart/2005/8/layout/radial1"/>
    <dgm:cxn modelId="{79603A3C-C4EE-49E6-9D6D-855A0266DCFB}" type="presParOf" srcId="{4BE06986-9D18-4C8D-8020-5541580DC074}" destId="{F2FDD1EC-D2E8-4A20-8A7B-44492DC4F622}" srcOrd="0" destOrd="0" presId="urn:microsoft.com/office/officeart/2005/8/layout/radial1"/>
    <dgm:cxn modelId="{58FB5A73-0644-463D-B0CC-431D2174B74F}" type="presParOf" srcId="{B188ED27-944C-4198-B43D-26E2C8FCD83F}" destId="{2C1AFCDC-ABE0-49D7-9382-DB157E4E4CB9}" srcOrd="4" destOrd="0" presId="urn:microsoft.com/office/officeart/2005/8/layout/radial1"/>
    <dgm:cxn modelId="{633497FE-338F-4BD8-AB5F-815CBE3F75D3}" type="presParOf" srcId="{B188ED27-944C-4198-B43D-26E2C8FCD83F}" destId="{5B1FCBA0-EE4E-42A0-BB38-636D2CC52AF0}" srcOrd="5" destOrd="0" presId="urn:microsoft.com/office/officeart/2005/8/layout/radial1"/>
    <dgm:cxn modelId="{692721E4-B5B5-48D6-A22A-0041A8A5D13F}" type="presParOf" srcId="{5B1FCBA0-EE4E-42A0-BB38-636D2CC52AF0}" destId="{74D6B36E-777F-4FF7-8FB6-31BFE2DB713C}" srcOrd="0" destOrd="0" presId="urn:microsoft.com/office/officeart/2005/8/layout/radial1"/>
    <dgm:cxn modelId="{07EEDB06-5B02-4183-93EA-BAA6F30674BA}" type="presParOf" srcId="{B188ED27-944C-4198-B43D-26E2C8FCD83F}" destId="{675DFAC1-3916-4797-9781-BC5B7ADF8143}" srcOrd="6" destOrd="0" presId="urn:microsoft.com/office/officeart/2005/8/layout/radial1"/>
    <dgm:cxn modelId="{2D0BF7ED-965F-4739-9311-297716C82993}" type="presParOf" srcId="{B188ED27-944C-4198-B43D-26E2C8FCD83F}" destId="{78645401-6CFB-4CC0-AFAE-98F6930054D7}" srcOrd="7" destOrd="0" presId="urn:microsoft.com/office/officeart/2005/8/layout/radial1"/>
    <dgm:cxn modelId="{5EEE5767-0E31-404B-8FF3-6209A0D67A8F}" type="presParOf" srcId="{78645401-6CFB-4CC0-AFAE-98F6930054D7}" destId="{17C46787-6278-4026-A290-2B76B4BE7EDF}" srcOrd="0" destOrd="0" presId="urn:microsoft.com/office/officeart/2005/8/layout/radial1"/>
    <dgm:cxn modelId="{9373D47A-CA73-47FE-ADA0-684B9045468A}" type="presParOf" srcId="{B188ED27-944C-4198-B43D-26E2C8FCD83F}" destId="{1F571B68-8694-4C4B-94A2-44293642748A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203C821-CC9F-4BF2-84B0-D5B0DF32A202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63433A-0C60-4F09-968C-7B3E2C1C4DC2}">
      <dgm:prSet phldrT="[Text]" custT="1"/>
      <dgm:spPr/>
      <dgm:t>
        <a:bodyPr/>
        <a:lstStyle/>
        <a:p>
          <a:r>
            <a:rPr lang="en-US" sz="1600" b="1" dirty="0"/>
            <a:t>TPE Action Team</a:t>
          </a:r>
        </a:p>
        <a:p>
          <a:r>
            <a:rPr lang="en-US" sz="1600" b="1" dirty="0"/>
            <a:t>Dave Volrath</a:t>
          </a:r>
        </a:p>
        <a:p>
          <a:endParaRPr lang="en-US" sz="1000" b="1" dirty="0"/>
        </a:p>
      </dgm:t>
    </dgm:pt>
    <dgm:pt modelId="{9C282890-78A4-42B5-9AB6-0AA3AFCE0157}" type="parTrans" cxnId="{9AA2E947-12A4-403B-BE03-FD8900C6A4FA}">
      <dgm:prSet/>
      <dgm:spPr/>
      <dgm:t>
        <a:bodyPr/>
        <a:lstStyle/>
        <a:p>
          <a:endParaRPr lang="en-US"/>
        </a:p>
      </dgm:t>
    </dgm:pt>
    <dgm:pt modelId="{918B1102-C734-4E68-BCF5-DCEF48741C58}" type="sibTrans" cxnId="{9AA2E947-12A4-403B-BE03-FD8900C6A4FA}">
      <dgm:prSet/>
      <dgm:spPr/>
      <dgm:t>
        <a:bodyPr/>
        <a:lstStyle/>
        <a:p>
          <a:endParaRPr lang="en-US"/>
        </a:p>
      </dgm:t>
    </dgm:pt>
    <dgm:pt modelId="{8EA5B7DD-B6B0-48CB-AB74-D053DCFA533C}">
      <dgm:prSet phldrT="[Text]" custT="1"/>
      <dgm:spPr>
        <a:solidFill>
          <a:srgbClr val="DAA600"/>
        </a:solidFill>
      </dgm:spPr>
      <dgm:t>
        <a:bodyPr/>
        <a:lstStyle/>
        <a:p>
          <a:endParaRPr lang="en-US" sz="1100" b="1" i="0" dirty="0"/>
        </a:p>
        <a:p>
          <a:r>
            <a:rPr lang="en-US" sz="1600" b="1" i="0" dirty="0"/>
            <a:t>Communication Team</a:t>
          </a:r>
        </a:p>
        <a:p>
          <a:r>
            <a:rPr lang="en-US" sz="1600" b="1" dirty="0"/>
            <a:t>Laura  Motel</a:t>
          </a:r>
        </a:p>
        <a:p>
          <a:endParaRPr lang="en-US" sz="1000" b="0" dirty="0"/>
        </a:p>
        <a:p>
          <a:endParaRPr lang="en-US" sz="1000" b="0" dirty="0"/>
        </a:p>
      </dgm:t>
    </dgm:pt>
    <dgm:pt modelId="{1709CDFA-B31D-40C9-B72C-859FA53F3C16}" type="parTrans" cxnId="{4A38A1E8-DBE0-45DD-8E04-B0351140556A}">
      <dgm:prSet/>
      <dgm:spPr/>
      <dgm:t>
        <a:bodyPr/>
        <a:lstStyle/>
        <a:p>
          <a:endParaRPr lang="en-US"/>
        </a:p>
      </dgm:t>
    </dgm:pt>
    <dgm:pt modelId="{7AF85D85-16B8-415A-BE47-E625E0FC062E}" type="sibTrans" cxnId="{4A38A1E8-DBE0-45DD-8E04-B0351140556A}">
      <dgm:prSet/>
      <dgm:spPr/>
      <dgm:t>
        <a:bodyPr/>
        <a:lstStyle/>
        <a:p>
          <a:endParaRPr lang="en-US"/>
        </a:p>
      </dgm:t>
    </dgm:pt>
    <dgm:pt modelId="{B5F28EEC-467A-4E90-BB52-B5C1DF8F5754}">
      <dgm:prSet phldrT="[Text]" custT="1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en-US" sz="1600" b="1" dirty="0"/>
            <a:t>Field Test Team</a:t>
          </a:r>
        </a:p>
        <a:p>
          <a:r>
            <a:rPr lang="en-US" sz="1600" b="1" dirty="0"/>
            <a:t>Ben Feldman</a:t>
          </a:r>
        </a:p>
      </dgm:t>
    </dgm:pt>
    <dgm:pt modelId="{B510B8FF-1D1A-4CC4-A675-420872F33574}" type="parTrans" cxnId="{2695BA2E-568C-47F7-8E23-667CA1BC76E4}">
      <dgm:prSet/>
      <dgm:spPr/>
      <dgm:t>
        <a:bodyPr/>
        <a:lstStyle/>
        <a:p>
          <a:endParaRPr lang="en-US"/>
        </a:p>
      </dgm:t>
    </dgm:pt>
    <dgm:pt modelId="{8BF1F0CA-A29F-4712-9774-9A6C19798CE1}" type="sibTrans" cxnId="{2695BA2E-568C-47F7-8E23-667CA1BC76E4}">
      <dgm:prSet/>
      <dgm:spPr/>
      <dgm:t>
        <a:bodyPr/>
        <a:lstStyle/>
        <a:p>
          <a:endParaRPr lang="en-US"/>
        </a:p>
      </dgm:t>
    </dgm:pt>
    <dgm:pt modelId="{5F8260A2-B27E-447F-AAFC-B5737B903775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1600" b="1" dirty="0"/>
            <a:t>SLO Team</a:t>
          </a:r>
        </a:p>
        <a:p>
          <a:r>
            <a:rPr lang="en-US" sz="1600" b="1" dirty="0"/>
            <a:t>Linda Burgee</a:t>
          </a:r>
        </a:p>
      </dgm:t>
    </dgm:pt>
    <dgm:pt modelId="{65BC9DF6-14B1-4ED8-AF9D-7FF955B9D122}" type="parTrans" cxnId="{335C5A16-B551-436C-81A9-E13BB6AA78F0}">
      <dgm:prSet/>
      <dgm:spPr/>
      <dgm:t>
        <a:bodyPr/>
        <a:lstStyle/>
        <a:p>
          <a:endParaRPr lang="en-US"/>
        </a:p>
      </dgm:t>
    </dgm:pt>
    <dgm:pt modelId="{432C1781-8DBC-418E-8160-EDAB83761111}" type="sibTrans" cxnId="{335C5A16-B551-436C-81A9-E13BB6AA78F0}">
      <dgm:prSet/>
      <dgm:spPr/>
      <dgm:t>
        <a:bodyPr/>
        <a:lstStyle/>
        <a:p>
          <a:endParaRPr lang="en-US"/>
        </a:p>
      </dgm:t>
    </dgm:pt>
    <dgm:pt modelId="{7ABC1748-C156-415E-9156-E58297851113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sz="1600" b="0" dirty="0"/>
            <a:t>Leadership </a:t>
          </a:r>
        </a:p>
        <a:p>
          <a:r>
            <a:rPr lang="en-US" sz="1600" b="0" dirty="0"/>
            <a:t>Development  Team</a:t>
          </a:r>
        </a:p>
        <a:p>
          <a:r>
            <a:rPr lang="en-US" sz="1600" b="0" dirty="0"/>
            <a:t>Ilene Swirnow</a:t>
          </a:r>
        </a:p>
      </dgm:t>
    </dgm:pt>
    <dgm:pt modelId="{4D448D6E-78B3-4D01-BAEE-1A321DEF18AC}" type="parTrans" cxnId="{95A61C48-F1BC-4057-A36E-7CC9FA81CB8C}">
      <dgm:prSet/>
      <dgm:spPr/>
      <dgm:t>
        <a:bodyPr/>
        <a:lstStyle/>
        <a:p>
          <a:endParaRPr lang="en-US"/>
        </a:p>
      </dgm:t>
    </dgm:pt>
    <dgm:pt modelId="{9AD8154A-0F96-4FE9-9A05-2A223D828C94}" type="sibTrans" cxnId="{95A61C48-F1BC-4057-A36E-7CC9FA81CB8C}">
      <dgm:prSet/>
      <dgm:spPr/>
      <dgm:t>
        <a:bodyPr/>
        <a:lstStyle/>
        <a:p>
          <a:endParaRPr lang="en-US"/>
        </a:p>
      </dgm:t>
    </dgm:pt>
    <dgm:pt modelId="{B188ED27-944C-4198-B43D-26E2C8FCD83F}" type="pres">
      <dgm:prSet presAssocID="{2203C821-CC9F-4BF2-84B0-D5B0DF32A20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D73654D-9BD4-4F2D-87DE-A3383C3AFD03}" type="pres">
      <dgm:prSet presAssocID="{E863433A-0C60-4F09-968C-7B3E2C1C4DC2}" presName="centerShape" presStyleLbl="node0" presStyleIdx="0" presStyleCnt="1" custScaleX="132382" custScaleY="101357"/>
      <dgm:spPr>
        <a:prstGeom prst="plaque">
          <a:avLst/>
        </a:prstGeom>
      </dgm:spPr>
      <dgm:t>
        <a:bodyPr/>
        <a:lstStyle/>
        <a:p>
          <a:endParaRPr lang="en-US"/>
        </a:p>
      </dgm:t>
    </dgm:pt>
    <dgm:pt modelId="{A4014C62-4B07-47FB-8FB2-F9D120A1826D}" type="pres">
      <dgm:prSet presAssocID="{1709CDFA-B31D-40C9-B72C-859FA53F3C16}" presName="Name9" presStyleLbl="parChTrans1D2" presStyleIdx="0" presStyleCnt="4"/>
      <dgm:spPr/>
      <dgm:t>
        <a:bodyPr/>
        <a:lstStyle/>
        <a:p>
          <a:endParaRPr lang="en-US"/>
        </a:p>
      </dgm:t>
    </dgm:pt>
    <dgm:pt modelId="{E1A6BECC-F235-401B-BCC1-09BBD984E53A}" type="pres">
      <dgm:prSet presAssocID="{1709CDFA-B31D-40C9-B72C-859FA53F3C16}" presName="connTx" presStyleLbl="parChTrans1D2" presStyleIdx="0" presStyleCnt="4"/>
      <dgm:spPr/>
      <dgm:t>
        <a:bodyPr/>
        <a:lstStyle/>
        <a:p>
          <a:endParaRPr lang="en-US"/>
        </a:p>
      </dgm:t>
    </dgm:pt>
    <dgm:pt modelId="{96B737DD-F01D-46DE-A34E-B554D5DD6C52}" type="pres">
      <dgm:prSet presAssocID="{8EA5B7DD-B6B0-48CB-AB74-D053DCFA533C}" presName="node" presStyleLbl="node1" presStyleIdx="0" presStyleCnt="4" custScaleX="178658" custScaleY="97823" custRadScaleRad="89427" custRadScaleInc="208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E06986-9D18-4C8D-8020-5541580DC074}" type="pres">
      <dgm:prSet presAssocID="{B510B8FF-1D1A-4CC4-A675-420872F33574}" presName="Name9" presStyleLbl="parChTrans1D2" presStyleIdx="1" presStyleCnt="4"/>
      <dgm:spPr/>
      <dgm:t>
        <a:bodyPr/>
        <a:lstStyle/>
        <a:p>
          <a:endParaRPr lang="en-US"/>
        </a:p>
      </dgm:t>
    </dgm:pt>
    <dgm:pt modelId="{F2FDD1EC-D2E8-4A20-8A7B-44492DC4F622}" type="pres">
      <dgm:prSet presAssocID="{B510B8FF-1D1A-4CC4-A675-420872F33574}" presName="connTx" presStyleLbl="parChTrans1D2" presStyleIdx="1" presStyleCnt="4"/>
      <dgm:spPr/>
      <dgm:t>
        <a:bodyPr/>
        <a:lstStyle/>
        <a:p>
          <a:endParaRPr lang="en-US"/>
        </a:p>
      </dgm:t>
    </dgm:pt>
    <dgm:pt modelId="{2C1AFCDC-ABE0-49D7-9382-DB157E4E4CB9}" type="pres">
      <dgm:prSet presAssocID="{B5F28EEC-467A-4E90-BB52-B5C1DF8F5754}" presName="node" presStyleLbl="node1" presStyleIdx="1" presStyleCnt="4" custScaleX="143522" custScaleY="102144" custRadScaleRad="129613" custRadScaleInc="-22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1FCBA0-EE4E-42A0-BB38-636D2CC52AF0}" type="pres">
      <dgm:prSet presAssocID="{65BC9DF6-14B1-4ED8-AF9D-7FF955B9D122}" presName="Name9" presStyleLbl="parChTrans1D2" presStyleIdx="2" presStyleCnt="4"/>
      <dgm:spPr/>
      <dgm:t>
        <a:bodyPr/>
        <a:lstStyle/>
        <a:p>
          <a:endParaRPr lang="en-US"/>
        </a:p>
      </dgm:t>
    </dgm:pt>
    <dgm:pt modelId="{74D6B36E-777F-4FF7-8FB6-31BFE2DB713C}" type="pres">
      <dgm:prSet presAssocID="{65BC9DF6-14B1-4ED8-AF9D-7FF955B9D122}" presName="connTx" presStyleLbl="parChTrans1D2" presStyleIdx="2" presStyleCnt="4"/>
      <dgm:spPr/>
      <dgm:t>
        <a:bodyPr/>
        <a:lstStyle/>
        <a:p>
          <a:endParaRPr lang="en-US"/>
        </a:p>
      </dgm:t>
    </dgm:pt>
    <dgm:pt modelId="{675DFAC1-3916-4797-9781-BC5B7ADF8143}" type="pres">
      <dgm:prSet presAssocID="{5F8260A2-B27E-447F-AAFC-B5737B903775}" presName="node" presStyleLbl="node1" presStyleIdx="2" presStyleCnt="4" custScaleX="184217" custScaleY="96181" custRadScaleRad="91222" custRadScaleInc="-329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645401-6CFB-4CC0-AFAE-98F6930054D7}" type="pres">
      <dgm:prSet presAssocID="{4D448D6E-78B3-4D01-BAEE-1A321DEF18AC}" presName="Name9" presStyleLbl="parChTrans1D2" presStyleIdx="3" presStyleCnt="4"/>
      <dgm:spPr/>
      <dgm:t>
        <a:bodyPr/>
        <a:lstStyle/>
        <a:p>
          <a:endParaRPr lang="en-US"/>
        </a:p>
      </dgm:t>
    </dgm:pt>
    <dgm:pt modelId="{17C46787-6278-4026-A290-2B76B4BE7EDF}" type="pres">
      <dgm:prSet presAssocID="{4D448D6E-78B3-4D01-BAEE-1A321DEF18AC}" presName="connTx" presStyleLbl="parChTrans1D2" presStyleIdx="3" presStyleCnt="4"/>
      <dgm:spPr/>
      <dgm:t>
        <a:bodyPr/>
        <a:lstStyle/>
        <a:p>
          <a:endParaRPr lang="en-US"/>
        </a:p>
      </dgm:t>
    </dgm:pt>
    <dgm:pt modelId="{1F571B68-8694-4C4B-94A2-44293642748A}" type="pres">
      <dgm:prSet presAssocID="{7ABC1748-C156-415E-9156-E58297851113}" presName="node" presStyleLbl="node1" presStyleIdx="3" presStyleCnt="4" custScaleX="158548" custScaleY="103008" custRadScaleRad="129328" custRadScaleInc="372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D334948-3C68-429B-A0F3-803D90F1D4AF}" type="presOf" srcId="{4D448D6E-78B3-4D01-BAEE-1A321DEF18AC}" destId="{78645401-6CFB-4CC0-AFAE-98F6930054D7}" srcOrd="0" destOrd="0" presId="urn:microsoft.com/office/officeart/2005/8/layout/radial1"/>
    <dgm:cxn modelId="{AFCD016E-A595-4B4A-ACAE-979B7E7CA757}" type="presOf" srcId="{65BC9DF6-14B1-4ED8-AF9D-7FF955B9D122}" destId="{74D6B36E-777F-4FF7-8FB6-31BFE2DB713C}" srcOrd="1" destOrd="0" presId="urn:microsoft.com/office/officeart/2005/8/layout/radial1"/>
    <dgm:cxn modelId="{124C9FA7-BD06-4A47-8133-96CC1246D659}" type="presOf" srcId="{7ABC1748-C156-415E-9156-E58297851113}" destId="{1F571B68-8694-4C4B-94A2-44293642748A}" srcOrd="0" destOrd="0" presId="urn:microsoft.com/office/officeart/2005/8/layout/radial1"/>
    <dgm:cxn modelId="{1061E262-5E0D-4416-B0C3-8F5D5D414D5C}" type="presOf" srcId="{B5F28EEC-467A-4E90-BB52-B5C1DF8F5754}" destId="{2C1AFCDC-ABE0-49D7-9382-DB157E4E4CB9}" srcOrd="0" destOrd="0" presId="urn:microsoft.com/office/officeart/2005/8/layout/radial1"/>
    <dgm:cxn modelId="{B2ADAA13-3553-4CD4-8C6B-A2BDF8BD3630}" type="presOf" srcId="{B510B8FF-1D1A-4CC4-A675-420872F33574}" destId="{4BE06986-9D18-4C8D-8020-5541580DC074}" srcOrd="0" destOrd="0" presId="urn:microsoft.com/office/officeart/2005/8/layout/radial1"/>
    <dgm:cxn modelId="{73AE5E07-1027-4CD0-8F57-A62BA14FB673}" type="presOf" srcId="{1709CDFA-B31D-40C9-B72C-859FA53F3C16}" destId="{A4014C62-4B07-47FB-8FB2-F9D120A1826D}" srcOrd="0" destOrd="0" presId="urn:microsoft.com/office/officeart/2005/8/layout/radial1"/>
    <dgm:cxn modelId="{3DE51311-1E24-4F88-9B7F-AAE472FC96AC}" type="presOf" srcId="{5F8260A2-B27E-447F-AAFC-B5737B903775}" destId="{675DFAC1-3916-4797-9781-BC5B7ADF8143}" srcOrd="0" destOrd="0" presId="urn:microsoft.com/office/officeart/2005/8/layout/radial1"/>
    <dgm:cxn modelId="{4A38A1E8-DBE0-45DD-8E04-B0351140556A}" srcId="{E863433A-0C60-4F09-968C-7B3E2C1C4DC2}" destId="{8EA5B7DD-B6B0-48CB-AB74-D053DCFA533C}" srcOrd="0" destOrd="0" parTransId="{1709CDFA-B31D-40C9-B72C-859FA53F3C16}" sibTransId="{7AF85D85-16B8-415A-BE47-E625E0FC062E}"/>
    <dgm:cxn modelId="{C3E1B72C-E54C-45D9-807B-C17E38F54D66}" type="presOf" srcId="{8EA5B7DD-B6B0-48CB-AB74-D053DCFA533C}" destId="{96B737DD-F01D-46DE-A34E-B554D5DD6C52}" srcOrd="0" destOrd="0" presId="urn:microsoft.com/office/officeart/2005/8/layout/radial1"/>
    <dgm:cxn modelId="{408FEE21-6836-404D-A1BC-5DC61840B8C6}" type="presOf" srcId="{4D448D6E-78B3-4D01-BAEE-1A321DEF18AC}" destId="{17C46787-6278-4026-A290-2B76B4BE7EDF}" srcOrd="1" destOrd="0" presId="urn:microsoft.com/office/officeart/2005/8/layout/radial1"/>
    <dgm:cxn modelId="{95A61C48-F1BC-4057-A36E-7CC9FA81CB8C}" srcId="{E863433A-0C60-4F09-968C-7B3E2C1C4DC2}" destId="{7ABC1748-C156-415E-9156-E58297851113}" srcOrd="3" destOrd="0" parTransId="{4D448D6E-78B3-4D01-BAEE-1A321DEF18AC}" sibTransId="{9AD8154A-0F96-4FE9-9A05-2A223D828C94}"/>
    <dgm:cxn modelId="{3FE33751-D67E-41BB-8EDB-412C5CCD6662}" type="presOf" srcId="{E863433A-0C60-4F09-968C-7B3E2C1C4DC2}" destId="{FD73654D-9BD4-4F2D-87DE-A3383C3AFD03}" srcOrd="0" destOrd="0" presId="urn:microsoft.com/office/officeart/2005/8/layout/radial1"/>
    <dgm:cxn modelId="{6332B057-93E8-404A-B2A9-E835FED3CFCA}" type="presOf" srcId="{1709CDFA-B31D-40C9-B72C-859FA53F3C16}" destId="{E1A6BECC-F235-401B-BCC1-09BBD984E53A}" srcOrd="1" destOrd="0" presId="urn:microsoft.com/office/officeart/2005/8/layout/radial1"/>
    <dgm:cxn modelId="{E81562A5-7A1D-491C-8E4C-CA14AD668F17}" type="presOf" srcId="{65BC9DF6-14B1-4ED8-AF9D-7FF955B9D122}" destId="{5B1FCBA0-EE4E-42A0-BB38-636D2CC52AF0}" srcOrd="0" destOrd="0" presId="urn:microsoft.com/office/officeart/2005/8/layout/radial1"/>
    <dgm:cxn modelId="{143E95B1-4267-4C85-8BD0-37280A3B736C}" type="presOf" srcId="{2203C821-CC9F-4BF2-84B0-D5B0DF32A202}" destId="{B188ED27-944C-4198-B43D-26E2C8FCD83F}" srcOrd="0" destOrd="0" presId="urn:microsoft.com/office/officeart/2005/8/layout/radial1"/>
    <dgm:cxn modelId="{2695BA2E-568C-47F7-8E23-667CA1BC76E4}" srcId="{E863433A-0C60-4F09-968C-7B3E2C1C4DC2}" destId="{B5F28EEC-467A-4E90-BB52-B5C1DF8F5754}" srcOrd="1" destOrd="0" parTransId="{B510B8FF-1D1A-4CC4-A675-420872F33574}" sibTransId="{8BF1F0CA-A29F-4712-9774-9A6C19798CE1}"/>
    <dgm:cxn modelId="{335C5A16-B551-436C-81A9-E13BB6AA78F0}" srcId="{E863433A-0C60-4F09-968C-7B3E2C1C4DC2}" destId="{5F8260A2-B27E-447F-AAFC-B5737B903775}" srcOrd="2" destOrd="0" parTransId="{65BC9DF6-14B1-4ED8-AF9D-7FF955B9D122}" sibTransId="{432C1781-8DBC-418E-8160-EDAB83761111}"/>
    <dgm:cxn modelId="{9AA2E947-12A4-403B-BE03-FD8900C6A4FA}" srcId="{2203C821-CC9F-4BF2-84B0-D5B0DF32A202}" destId="{E863433A-0C60-4F09-968C-7B3E2C1C4DC2}" srcOrd="0" destOrd="0" parTransId="{9C282890-78A4-42B5-9AB6-0AA3AFCE0157}" sibTransId="{918B1102-C734-4E68-BCF5-DCEF48741C58}"/>
    <dgm:cxn modelId="{E62D6AB8-7F3D-4CB7-90C7-E3FFE3DFEF50}" type="presOf" srcId="{B510B8FF-1D1A-4CC4-A675-420872F33574}" destId="{F2FDD1EC-D2E8-4A20-8A7B-44492DC4F622}" srcOrd="1" destOrd="0" presId="urn:microsoft.com/office/officeart/2005/8/layout/radial1"/>
    <dgm:cxn modelId="{BDCBC33D-B86A-4CB6-855D-AB366E2AE75D}" type="presParOf" srcId="{B188ED27-944C-4198-B43D-26E2C8FCD83F}" destId="{FD73654D-9BD4-4F2D-87DE-A3383C3AFD03}" srcOrd="0" destOrd="0" presId="urn:microsoft.com/office/officeart/2005/8/layout/radial1"/>
    <dgm:cxn modelId="{8F4D570B-1C76-4D14-A907-CE7AFDDAE703}" type="presParOf" srcId="{B188ED27-944C-4198-B43D-26E2C8FCD83F}" destId="{A4014C62-4B07-47FB-8FB2-F9D120A1826D}" srcOrd="1" destOrd="0" presId="urn:microsoft.com/office/officeart/2005/8/layout/radial1"/>
    <dgm:cxn modelId="{E0E86962-3348-4F92-BA2E-3FCAF9E4ADE8}" type="presParOf" srcId="{A4014C62-4B07-47FB-8FB2-F9D120A1826D}" destId="{E1A6BECC-F235-401B-BCC1-09BBD984E53A}" srcOrd="0" destOrd="0" presId="urn:microsoft.com/office/officeart/2005/8/layout/radial1"/>
    <dgm:cxn modelId="{5E50A997-DD31-4C36-B364-EC2171F8657B}" type="presParOf" srcId="{B188ED27-944C-4198-B43D-26E2C8FCD83F}" destId="{96B737DD-F01D-46DE-A34E-B554D5DD6C52}" srcOrd="2" destOrd="0" presId="urn:microsoft.com/office/officeart/2005/8/layout/radial1"/>
    <dgm:cxn modelId="{3FE1EDD8-8665-4B4A-AB10-A96A6FE234D4}" type="presParOf" srcId="{B188ED27-944C-4198-B43D-26E2C8FCD83F}" destId="{4BE06986-9D18-4C8D-8020-5541580DC074}" srcOrd="3" destOrd="0" presId="urn:microsoft.com/office/officeart/2005/8/layout/radial1"/>
    <dgm:cxn modelId="{FC40AA68-B016-4D8F-BC49-CAD789DF5F27}" type="presParOf" srcId="{4BE06986-9D18-4C8D-8020-5541580DC074}" destId="{F2FDD1EC-D2E8-4A20-8A7B-44492DC4F622}" srcOrd="0" destOrd="0" presId="urn:microsoft.com/office/officeart/2005/8/layout/radial1"/>
    <dgm:cxn modelId="{B86795E7-E4B4-45D1-81E7-93D1CB226585}" type="presParOf" srcId="{B188ED27-944C-4198-B43D-26E2C8FCD83F}" destId="{2C1AFCDC-ABE0-49D7-9382-DB157E4E4CB9}" srcOrd="4" destOrd="0" presId="urn:microsoft.com/office/officeart/2005/8/layout/radial1"/>
    <dgm:cxn modelId="{F568FBA3-8BB4-4C74-9C6F-8C3D269E3516}" type="presParOf" srcId="{B188ED27-944C-4198-B43D-26E2C8FCD83F}" destId="{5B1FCBA0-EE4E-42A0-BB38-636D2CC52AF0}" srcOrd="5" destOrd="0" presId="urn:microsoft.com/office/officeart/2005/8/layout/radial1"/>
    <dgm:cxn modelId="{A5B9C88D-A2B5-496D-B0C5-0C3D4105720D}" type="presParOf" srcId="{5B1FCBA0-EE4E-42A0-BB38-636D2CC52AF0}" destId="{74D6B36E-777F-4FF7-8FB6-31BFE2DB713C}" srcOrd="0" destOrd="0" presId="urn:microsoft.com/office/officeart/2005/8/layout/radial1"/>
    <dgm:cxn modelId="{28C49DFC-2F2B-4ED9-81D7-AE2F86BDA5B8}" type="presParOf" srcId="{B188ED27-944C-4198-B43D-26E2C8FCD83F}" destId="{675DFAC1-3916-4797-9781-BC5B7ADF8143}" srcOrd="6" destOrd="0" presId="urn:microsoft.com/office/officeart/2005/8/layout/radial1"/>
    <dgm:cxn modelId="{3CD105AF-1B07-4A5F-84CA-A12A905DB096}" type="presParOf" srcId="{B188ED27-944C-4198-B43D-26E2C8FCD83F}" destId="{78645401-6CFB-4CC0-AFAE-98F6930054D7}" srcOrd="7" destOrd="0" presId="urn:microsoft.com/office/officeart/2005/8/layout/radial1"/>
    <dgm:cxn modelId="{1DAA7399-799D-446C-9A94-F1B7C263BB35}" type="presParOf" srcId="{78645401-6CFB-4CC0-AFAE-98F6930054D7}" destId="{17C46787-6278-4026-A290-2B76B4BE7EDF}" srcOrd="0" destOrd="0" presId="urn:microsoft.com/office/officeart/2005/8/layout/radial1"/>
    <dgm:cxn modelId="{212E99B0-B674-45EC-80ED-788A8967A122}" type="presParOf" srcId="{B188ED27-944C-4198-B43D-26E2C8FCD83F}" destId="{1F571B68-8694-4C4B-94A2-44293642748A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9D1C97-EDDA-4070-BD34-FDA331E2FA84}">
      <dsp:nvSpPr>
        <dsp:cNvPr id="0" name=""/>
        <dsp:cNvSpPr/>
      </dsp:nvSpPr>
      <dsp:spPr>
        <a:xfrm>
          <a:off x="0" y="0"/>
          <a:ext cx="3013646" cy="60769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/>
            <a:t>2010 Education Reform Act</a:t>
          </a:r>
        </a:p>
      </dsp:txBody>
      <dsp:txXfrm>
        <a:off x="0" y="0"/>
        <a:ext cx="3013646" cy="1823085"/>
      </dsp:txXfrm>
    </dsp:sp>
    <dsp:sp modelId="{0B0B394F-2386-4ABC-9456-B9A4DE88029A}">
      <dsp:nvSpPr>
        <dsp:cNvPr id="0" name=""/>
        <dsp:cNvSpPr/>
      </dsp:nvSpPr>
      <dsp:spPr>
        <a:xfrm>
          <a:off x="308722" y="1701383"/>
          <a:ext cx="2410917" cy="35295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>
            <a:solidFill>
              <a:schemeClr val="accent2">
                <a:lumMod val="20000"/>
                <a:lumOff val="80000"/>
              </a:schemeClr>
            </a:solidFill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>
              <a:solidFill>
                <a:schemeClr val="accent2">
                  <a:lumMod val="20000"/>
                  <a:lumOff val="80000"/>
                </a:schemeClr>
              </a:solidFill>
            </a:rPr>
            <a:t>Probationary period extended to three years for tenure  with tenure transportable 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>
              <a:solidFill>
                <a:schemeClr val="bg1"/>
              </a:solidFill>
            </a:rPr>
            <a:t>Performance evaluations to include    observations, clear standards, rigor, evidence of observed instruction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>
              <a:solidFill>
                <a:schemeClr val="accent2">
                  <a:lumMod val="20000"/>
                  <a:lumOff val="80000"/>
                </a:schemeClr>
              </a:solidFill>
            </a:rPr>
            <a:t>Model Performance evaluation criteria mutually agreed on by the LEA and the exclusive employee representative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>
              <a:solidFill>
                <a:schemeClr val="bg1"/>
              </a:solidFill>
            </a:rPr>
            <a:t>Data on Student Growth as a significant component of the evaluation and as one of the multiple measures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>
              <a:solidFill>
                <a:schemeClr val="accent2">
                  <a:lumMod val="20000"/>
                  <a:lumOff val="80000"/>
                </a:schemeClr>
              </a:solidFill>
            </a:rPr>
            <a:t>Student growth as progress assessed from a clearly articulated baseline to one or more points in time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>
              <a:solidFill>
                <a:schemeClr val="bg1"/>
              </a:solidFill>
            </a:rPr>
            <a:t>Student growth as progress assessed by multiple measures and not based solely on an existing or newly created  single  exam or assessment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>
              <a:solidFill>
                <a:schemeClr val="accent2">
                  <a:lumMod val="20000"/>
                  <a:lumOff val="80000"/>
                </a:schemeClr>
              </a:solidFill>
            </a:rPr>
            <a:t>Existing or newly created assessments may be used as one of the multiple measures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>
              <a:solidFill>
                <a:schemeClr val="bg1"/>
              </a:solidFill>
            </a:rPr>
            <a:t>No single criteria shall account for more than 35% of the total performance criteria  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>
            <a:solidFill>
              <a:schemeClr val="accent2">
                <a:lumMod val="20000"/>
                <a:lumOff val="80000"/>
              </a:schemeClr>
            </a:solidFill>
          </a:endParaRPr>
        </a:p>
      </dsp:txBody>
      <dsp:txXfrm>
        <a:off x="308722" y="1701383"/>
        <a:ext cx="2410917" cy="3529556"/>
      </dsp:txXfrm>
    </dsp:sp>
    <dsp:sp modelId="{70EDA327-467B-4105-AFFC-127D74B6D90F}">
      <dsp:nvSpPr>
        <dsp:cNvPr id="0" name=""/>
        <dsp:cNvSpPr/>
      </dsp:nvSpPr>
      <dsp:spPr>
        <a:xfrm>
          <a:off x="304792" y="1219200"/>
          <a:ext cx="2410917" cy="389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rgbClr val="FFFF00"/>
              </a:solidFill>
            </a:rPr>
            <a:t>All LEAs</a:t>
          </a:r>
        </a:p>
      </dsp:txBody>
      <dsp:txXfrm>
        <a:off x="304792" y="1219200"/>
        <a:ext cx="2410917" cy="389906"/>
      </dsp:txXfrm>
    </dsp:sp>
    <dsp:sp modelId="{6EFA6CDD-E9B7-42CF-995F-2C3B0D9F4C2E}">
      <dsp:nvSpPr>
        <dsp:cNvPr id="0" name=""/>
        <dsp:cNvSpPr/>
      </dsp:nvSpPr>
      <dsp:spPr>
        <a:xfrm>
          <a:off x="3242224" y="0"/>
          <a:ext cx="2787502" cy="60769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/>
            <a:t>ESEA Flexibility   Waiver</a:t>
          </a:r>
        </a:p>
      </dsp:txBody>
      <dsp:txXfrm>
        <a:off x="3242224" y="0"/>
        <a:ext cx="2787502" cy="1823085"/>
      </dsp:txXfrm>
    </dsp:sp>
    <dsp:sp modelId="{59006ECA-77F1-472C-9C5D-088A97EC5A4D}">
      <dsp:nvSpPr>
        <dsp:cNvPr id="0" name=""/>
        <dsp:cNvSpPr/>
      </dsp:nvSpPr>
      <dsp:spPr>
        <a:xfrm>
          <a:off x="3421747" y="1265151"/>
          <a:ext cx="2410917" cy="3920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rgbClr val="FFFF00"/>
              </a:solidFill>
            </a:rPr>
            <a:t>All LEAs</a:t>
          </a:r>
        </a:p>
      </dsp:txBody>
      <dsp:txXfrm>
        <a:off x="3421747" y="1265151"/>
        <a:ext cx="2410917" cy="392016"/>
      </dsp:txXfrm>
    </dsp:sp>
    <dsp:sp modelId="{63EE4CA8-985D-4D7C-BF59-B1680D207133}">
      <dsp:nvSpPr>
        <dsp:cNvPr id="0" name=""/>
        <dsp:cNvSpPr/>
      </dsp:nvSpPr>
      <dsp:spPr>
        <a:xfrm>
          <a:off x="3457404" y="1723134"/>
          <a:ext cx="2410917" cy="34621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/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/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/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/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/>
            <a:t>Principle 3 Requires 20% MSA (for attributable) elementary and middle school teacher and principal evaluation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>
              <a:solidFill>
                <a:schemeClr val="accent2">
                  <a:lumMod val="20000"/>
                  <a:lumOff val="80000"/>
                </a:schemeClr>
              </a:solidFill>
            </a:rPr>
            <a:t>Principle 3 Requires each high school teacher  (in tested areas) and principal to include one Student Learning Objective with a data point on student performance on Statewide  high school assessments  in the evaluati</a:t>
          </a:r>
          <a:r>
            <a:rPr lang="en-US" sz="900" b="1" kern="1200" dirty="0"/>
            <a:t>on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>
              <a:solidFill>
                <a:schemeClr val="bg1"/>
              </a:solidFill>
            </a:rPr>
            <a:t>Principle 3 Requires Ratings of Highly Effective, Effective , and Ineffective in SY 2013-2014. 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/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/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/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/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/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/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/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/>
        </a:p>
      </dsp:txBody>
      <dsp:txXfrm>
        <a:off x="3457404" y="1723134"/>
        <a:ext cx="2410917" cy="3462154"/>
      </dsp:txXfrm>
    </dsp:sp>
    <dsp:sp modelId="{F2D54C4C-7EA9-453E-8DBF-A3207A749749}">
      <dsp:nvSpPr>
        <dsp:cNvPr id="0" name=""/>
        <dsp:cNvSpPr/>
      </dsp:nvSpPr>
      <dsp:spPr>
        <a:xfrm>
          <a:off x="6253543" y="0"/>
          <a:ext cx="3013646" cy="60769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/>
            <a:t>Race To The Top Participants</a:t>
          </a:r>
        </a:p>
      </dsp:txBody>
      <dsp:txXfrm>
        <a:off x="6253543" y="0"/>
        <a:ext cx="3013646" cy="1823085"/>
      </dsp:txXfrm>
    </dsp:sp>
    <dsp:sp modelId="{27DBB0BF-3949-4D75-90B4-887F4B67E6CE}">
      <dsp:nvSpPr>
        <dsp:cNvPr id="0" name=""/>
        <dsp:cNvSpPr/>
      </dsp:nvSpPr>
      <dsp:spPr>
        <a:xfrm>
          <a:off x="6509288" y="1252989"/>
          <a:ext cx="2410917" cy="3986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rgbClr val="FFFF00"/>
              </a:solidFill>
            </a:rPr>
            <a:t>22 LEAs</a:t>
          </a:r>
        </a:p>
      </dsp:txBody>
      <dsp:txXfrm>
        <a:off x="6509288" y="1252989"/>
        <a:ext cx="2410917" cy="398687"/>
      </dsp:txXfrm>
    </dsp:sp>
    <dsp:sp modelId="{F528F6EB-8EC5-451A-B40E-D85F76D40C02}">
      <dsp:nvSpPr>
        <dsp:cNvPr id="0" name=""/>
        <dsp:cNvSpPr/>
      </dsp:nvSpPr>
      <dsp:spPr>
        <a:xfrm>
          <a:off x="6513845" y="1747642"/>
          <a:ext cx="2410917" cy="34464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/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/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/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/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/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>
            <a:solidFill>
              <a:schemeClr val="bg1"/>
            </a:solidFill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>
              <a:solidFill>
                <a:schemeClr val="bg1"/>
              </a:solidFill>
            </a:rPr>
            <a:t>Annual evaluation of tenured and effective or highly effective teachers on a three year evaluation cycle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>
              <a:solidFill>
                <a:schemeClr val="accent2">
                  <a:lumMod val="20000"/>
                  <a:lumOff val="80000"/>
                </a:schemeClr>
              </a:solidFill>
            </a:rPr>
            <a:t>Annual evaluation of principals and non-tenured or ineffective teachers on yearly cycle</a:t>
          </a:r>
          <a:r>
            <a:rPr lang="en-US" sz="900" b="1" kern="1200" dirty="0">
              <a:solidFill>
                <a:schemeClr val="bg1"/>
              </a:solidFill>
            </a:rPr>
            <a:t> 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>
              <a:solidFill>
                <a:schemeClr val="bg1"/>
              </a:solidFill>
            </a:rPr>
            <a:t>Approved evaluation model of local or state design</a:t>
          </a:r>
          <a:endParaRPr lang="en-US" sz="900" kern="1200" dirty="0">
            <a:solidFill>
              <a:schemeClr val="bg1"/>
            </a:solidFill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>
              <a:solidFill>
                <a:schemeClr val="accent2">
                  <a:lumMod val="20000"/>
                  <a:lumOff val="80000"/>
                </a:schemeClr>
              </a:solidFill>
            </a:rPr>
            <a:t>Agreement on model by LEA and </a:t>
          </a:r>
          <a:r>
            <a:rPr lang="en-US" sz="900" b="1" kern="1200" dirty="0" smtClean="0">
              <a:solidFill>
                <a:schemeClr val="accent2">
                  <a:lumMod val="20000"/>
                  <a:lumOff val="80000"/>
                </a:schemeClr>
              </a:solidFill>
            </a:rPr>
            <a:t>the </a:t>
          </a:r>
          <a:r>
            <a:rPr lang="en-US" sz="900" b="1" kern="1200" dirty="0">
              <a:solidFill>
                <a:schemeClr val="accent2">
                  <a:lumMod val="20000"/>
                  <a:lumOff val="80000"/>
                </a:schemeClr>
              </a:solidFill>
            </a:rPr>
            <a:t>exclusive employee representative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>
              <a:solidFill>
                <a:schemeClr val="bg1"/>
              </a:solidFill>
            </a:rPr>
            <a:t>Default to the state model if  the local model is not approved or not agreed upon by the  exclusive employee representative</a:t>
          </a:r>
          <a:endParaRPr lang="en-US" sz="900" b="1" kern="1200" dirty="0">
            <a:solidFill>
              <a:schemeClr val="bg1"/>
            </a:solidFill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>
              <a:solidFill>
                <a:schemeClr val="accent2">
                  <a:lumMod val="20000"/>
                  <a:lumOff val="80000"/>
                </a:schemeClr>
              </a:solidFill>
            </a:rPr>
            <a:t>Professional Practice value of 50% 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>
              <a:solidFill>
                <a:schemeClr val="bg1"/>
              </a:solidFill>
            </a:rPr>
            <a:t>Student Growth value of 50%</a:t>
          </a:r>
          <a:endParaRPr lang="en-US" sz="900" kern="1200" dirty="0">
            <a:solidFill>
              <a:schemeClr val="bg1"/>
            </a:solidFill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>
              <a:solidFill>
                <a:schemeClr val="accent2">
                  <a:lumMod val="20000"/>
                  <a:lumOff val="80000"/>
                </a:schemeClr>
              </a:solidFill>
            </a:rPr>
            <a:t>Rating of teachers and principals according to  Highly Effective, Effective, or Ineffective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>
              <a:solidFill>
                <a:schemeClr val="bg1"/>
              </a:solidFill>
            </a:rPr>
            <a:t>Appeal process provided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>
              <a:solidFill>
                <a:schemeClr val="accent2">
                  <a:lumMod val="20000"/>
                  <a:lumOff val="80000"/>
                </a:schemeClr>
              </a:solidFill>
            </a:rPr>
            <a:t>Results reported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/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/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/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/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/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/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/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/>
        </a:p>
      </dsp:txBody>
      <dsp:txXfrm>
        <a:off x="6513845" y="1747642"/>
        <a:ext cx="2410917" cy="344644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6B44B-8F44-4BE5-BE4D-AFAEAFF7EB2D}">
      <dsp:nvSpPr>
        <dsp:cNvPr id="0" name=""/>
        <dsp:cNvSpPr/>
      </dsp:nvSpPr>
      <dsp:spPr>
        <a:xfrm>
          <a:off x="2428373" y="69792"/>
          <a:ext cx="828046" cy="540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SIP</a:t>
          </a:r>
        </a:p>
      </dsp:txBody>
      <dsp:txXfrm>
        <a:off x="2428373" y="69792"/>
        <a:ext cx="828046" cy="540805"/>
      </dsp:txXfrm>
    </dsp:sp>
    <dsp:sp modelId="{C551ECE1-F70B-4DC4-B015-00D8E725F9F4}">
      <dsp:nvSpPr>
        <dsp:cNvPr id="0" name=""/>
        <dsp:cNvSpPr/>
      </dsp:nvSpPr>
      <dsp:spPr>
        <a:xfrm>
          <a:off x="609803" y="328652"/>
          <a:ext cx="4353831" cy="4353831"/>
        </a:xfrm>
        <a:custGeom>
          <a:avLst/>
          <a:gdLst/>
          <a:ahLst/>
          <a:cxnLst/>
          <a:rect l="0" t="0" r="0" b="0"/>
          <a:pathLst>
            <a:path>
              <a:moveTo>
                <a:pt x="2820204" y="97218"/>
              </a:moveTo>
              <a:arcTo wR="2176915" hR="2176915" stAng="17231269" swAng="86119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B2FCB9-682D-4931-8658-96FEF2889205}">
      <dsp:nvSpPr>
        <dsp:cNvPr id="0" name=""/>
        <dsp:cNvSpPr/>
      </dsp:nvSpPr>
      <dsp:spPr>
        <a:xfrm>
          <a:off x="4060268" y="750421"/>
          <a:ext cx="795558" cy="6845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HSA Results</a:t>
          </a:r>
        </a:p>
      </dsp:txBody>
      <dsp:txXfrm>
        <a:off x="4060268" y="750421"/>
        <a:ext cx="795558" cy="684532"/>
      </dsp:txXfrm>
    </dsp:sp>
    <dsp:sp modelId="{1FCBB900-B53F-438E-90B2-35B26AC903EA}">
      <dsp:nvSpPr>
        <dsp:cNvPr id="0" name=""/>
        <dsp:cNvSpPr/>
      </dsp:nvSpPr>
      <dsp:spPr>
        <a:xfrm>
          <a:off x="728618" y="483555"/>
          <a:ext cx="4353831" cy="4353831"/>
        </a:xfrm>
        <a:custGeom>
          <a:avLst/>
          <a:gdLst/>
          <a:ahLst/>
          <a:cxnLst/>
          <a:rect l="0" t="0" r="0" b="0"/>
          <a:pathLst>
            <a:path>
              <a:moveTo>
                <a:pt x="4034099" y="1041208"/>
              </a:moveTo>
              <a:arcTo wR="2176915" hR="2176915" stAng="19713200" swAng="50867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ADF9C4-65D2-44DE-9FB9-8AA5A4783D3B}">
      <dsp:nvSpPr>
        <dsp:cNvPr id="0" name=""/>
        <dsp:cNvSpPr/>
      </dsp:nvSpPr>
      <dsp:spPr>
        <a:xfrm>
          <a:off x="4614216" y="1910399"/>
          <a:ext cx="812253" cy="7112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AP Results</a:t>
          </a:r>
        </a:p>
      </dsp:txBody>
      <dsp:txXfrm>
        <a:off x="4614216" y="1910399"/>
        <a:ext cx="812253" cy="711251"/>
      </dsp:txXfrm>
    </dsp:sp>
    <dsp:sp modelId="{3E82D180-971E-4217-B753-51358E767374}">
      <dsp:nvSpPr>
        <dsp:cNvPr id="0" name=""/>
        <dsp:cNvSpPr/>
      </dsp:nvSpPr>
      <dsp:spPr>
        <a:xfrm>
          <a:off x="678448" y="440146"/>
          <a:ext cx="4353831" cy="4353831"/>
        </a:xfrm>
        <a:custGeom>
          <a:avLst/>
          <a:gdLst/>
          <a:ahLst/>
          <a:cxnLst/>
          <a:rect l="0" t="0" r="0" b="0"/>
          <a:pathLst>
            <a:path>
              <a:moveTo>
                <a:pt x="4201564" y="2976764"/>
              </a:moveTo>
              <a:arcTo wR="2176915" hR="2176915" stAng="1293407" swAng="574130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4D3004-D4FB-4B78-BAE6-62D37C0170F2}">
      <dsp:nvSpPr>
        <dsp:cNvPr id="0" name=""/>
        <dsp:cNvSpPr/>
      </dsp:nvSpPr>
      <dsp:spPr>
        <a:xfrm>
          <a:off x="603734" y="3561736"/>
          <a:ext cx="829030" cy="4926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MSAs</a:t>
          </a:r>
        </a:p>
      </dsp:txBody>
      <dsp:txXfrm>
        <a:off x="603734" y="3561736"/>
        <a:ext cx="829030" cy="492627"/>
      </dsp:txXfrm>
    </dsp:sp>
    <dsp:sp modelId="{A9DB5EC4-FCEF-49B7-A2AF-BB739148A19E}">
      <dsp:nvSpPr>
        <dsp:cNvPr id="0" name=""/>
        <dsp:cNvSpPr/>
      </dsp:nvSpPr>
      <dsp:spPr>
        <a:xfrm>
          <a:off x="657204" y="452726"/>
          <a:ext cx="4353831" cy="4353831"/>
        </a:xfrm>
        <a:custGeom>
          <a:avLst/>
          <a:gdLst/>
          <a:ahLst/>
          <a:cxnLst/>
          <a:rect l="0" t="0" r="0" b="0"/>
          <a:pathLst>
            <a:path>
              <a:moveTo>
                <a:pt x="155649" y="2985275"/>
              </a:moveTo>
              <a:arcTo wR="2176915" hR="2176915" stAng="9492129" swAng="64399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F37717-A593-4EAA-885F-B2917630D336}">
      <dsp:nvSpPr>
        <dsp:cNvPr id="0" name=""/>
        <dsp:cNvSpPr/>
      </dsp:nvSpPr>
      <dsp:spPr>
        <a:xfrm>
          <a:off x="228609" y="2362200"/>
          <a:ext cx="829030" cy="5519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AP</a:t>
          </a:r>
        </a:p>
      </dsp:txBody>
      <dsp:txXfrm>
        <a:off x="228609" y="2362200"/>
        <a:ext cx="829030" cy="551993"/>
      </dsp:txXfrm>
    </dsp:sp>
    <dsp:sp modelId="{6E670259-0287-49CE-8BEF-6858AF817CD2}">
      <dsp:nvSpPr>
        <dsp:cNvPr id="0" name=""/>
        <dsp:cNvSpPr/>
      </dsp:nvSpPr>
      <dsp:spPr>
        <a:xfrm>
          <a:off x="-81099" y="-1437926"/>
          <a:ext cx="4353831" cy="4353831"/>
        </a:xfrm>
        <a:custGeom>
          <a:avLst/>
          <a:gdLst/>
          <a:ahLst/>
          <a:cxnLst/>
          <a:rect l="0" t="0" r="0" b="0"/>
          <a:pathLst>
            <a:path>
              <a:moveTo>
                <a:pt x="721666" y="3795930"/>
              </a:moveTo>
              <a:arcTo wR="2176915" hR="2176915" stAng="7917044" swAng="2978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22E9D8-E8D8-4AEB-A44A-E56CCBE09265}">
      <dsp:nvSpPr>
        <dsp:cNvPr id="0" name=""/>
        <dsp:cNvSpPr/>
      </dsp:nvSpPr>
      <dsp:spPr>
        <a:xfrm>
          <a:off x="253640" y="1725706"/>
          <a:ext cx="829030" cy="6153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HSAs</a:t>
          </a:r>
        </a:p>
      </dsp:txBody>
      <dsp:txXfrm>
        <a:off x="253640" y="1725706"/>
        <a:ext cx="829030" cy="615382"/>
      </dsp:txXfrm>
    </dsp:sp>
    <dsp:sp modelId="{26F65026-AEEC-40F3-9974-01547AAEB6E5}">
      <dsp:nvSpPr>
        <dsp:cNvPr id="0" name=""/>
        <dsp:cNvSpPr/>
      </dsp:nvSpPr>
      <dsp:spPr>
        <a:xfrm>
          <a:off x="431444" y="699340"/>
          <a:ext cx="4353831" cy="4353831"/>
        </a:xfrm>
        <a:custGeom>
          <a:avLst/>
          <a:gdLst/>
          <a:ahLst/>
          <a:cxnLst/>
          <a:rect l="0" t="0" r="0" b="0"/>
          <a:pathLst>
            <a:path>
              <a:moveTo>
                <a:pt x="356846" y="982632"/>
              </a:moveTo>
              <a:arcTo wR="2176915" hR="2176915" stAng="12796312" swAng="24615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E0382A-AF3E-4528-9AF9-12CDC467638A}">
      <dsp:nvSpPr>
        <dsp:cNvPr id="0" name=""/>
        <dsp:cNvSpPr/>
      </dsp:nvSpPr>
      <dsp:spPr>
        <a:xfrm>
          <a:off x="725900" y="805701"/>
          <a:ext cx="829030" cy="7082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MSA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Results</a:t>
          </a:r>
        </a:p>
      </dsp:txBody>
      <dsp:txXfrm>
        <a:off x="725900" y="805701"/>
        <a:ext cx="829030" cy="708248"/>
      </dsp:txXfrm>
    </dsp:sp>
    <dsp:sp modelId="{B407414B-B177-473C-9EB2-1AE6086222C3}">
      <dsp:nvSpPr>
        <dsp:cNvPr id="0" name=""/>
        <dsp:cNvSpPr/>
      </dsp:nvSpPr>
      <dsp:spPr>
        <a:xfrm>
          <a:off x="665481" y="340195"/>
          <a:ext cx="4353831" cy="4353831"/>
        </a:xfrm>
        <a:custGeom>
          <a:avLst/>
          <a:gdLst/>
          <a:ahLst/>
          <a:cxnLst/>
          <a:rect l="0" t="0" r="0" b="0"/>
          <a:pathLst>
            <a:path>
              <a:moveTo>
                <a:pt x="998266" y="346683"/>
              </a:moveTo>
              <a:arcTo wR="2176915" hR="2176915" stAng="14233135" swAng="98560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6B44B-8F44-4BE5-BE4D-AFAEAFF7EB2D}">
      <dsp:nvSpPr>
        <dsp:cNvPr id="0" name=""/>
        <dsp:cNvSpPr/>
      </dsp:nvSpPr>
      <dsp:spPr>
        <a:xfrm>
          <a:off x="1816894" y="53156"/>
          <a:ext cx="630598" cy="411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SIP</a:t>
          </a:r>
        </a:p>
      </dsp:txBody>
      <dsp:txXfrm>
        <a:off x="1816894" y="53156"/>
        <a:ext cx="630598" cy="411850"/>
      </dsp:txXfrm>
    </dsp:sp>
    <dsp:sp modelId="{C551ECE1-F70B-4DC4-B015-00D8E725F9F4}">
      <dsp:nvSpPr>
        <dsp:cNvPr id="0" name=""/>
        <dsp:cNvSpPr/>
      </dsp:nvSpPr>
      <dsp:spPr>
        <a:xfrm>
          <a:off x="426387" y="248906"/>
          <a:ext cx="3314418" cy="3314418"/>
        </a:xfrm>
        <a:custGeom>
          <a:avLst/>
          <a:gdLst/>
          <a:ahLst/>
          <a:cxnLst/>
          <a:rect l="0" t="0" r="0" b="0"/>
          <a:pathLst>
            <a:path>
              <a:moveTo>
                <a:pt x="2135739" y="70592"/>
              </a:moveTo>
              <a:arcTo wR="1657209" hR="1657209" stAng="17207012" swAng="74446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B2FCB9-682D-4931-8658-96FEF2889205}">
      <dsp:nvSpPr>
        <dsp:cNvPr id="0" name=""/>
        <dsp:cNvSpPr/>
      </dsp:nvSpPr>
      <dsp:spPr>
        <a:xfrm>
          <a:off x="2956962" y="520853"/>
          <a:ext cx="810339" cy="6221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HSA Results</a:t>
          </a:r>
        </a:p>
      </dsp:txBody>
      <dsp:txXfrm>
        <a:off x="2956962" y="520853"/>
        <a:ext cx="810339" cy="622148"/>
      </dsp:txXfrm>
    </dsp:sp>
    <dsp:sp modelId="{1FCBB900-B53F-438E-90B2-35B26AC903EA}">
      <dsp:nvSpPr>
        <dsp:cNvPr id="0" name=""/>
        <dsp:cNvSpPr/>
      </dsp:nvSpPr>
      <dsp:spPr>
        <a:xfrm>
          <a:off x="547200" y="412801"/>
          <a:ext cx="3314418" cy="3314418"/>
        </a:xfrm>
        <a:custGeom>
          <a:avLst/>
          <a:gdLst/>
          <a:ahLst/>
          <a:cxnLst/>
          <a:rect l="0" t="0" r="0" b="0"/>
          <a:pathLst>
            <a:path>
              <a:moveTo>
                <a:pt x="3062050" y="778139"/>
              </a:moveTo>
              <a:arcTo wR="1657209" hR="1657209" stAng="19677840" swAng="35657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ADF9C4-65D2-44DE-9FB9-8AA5A4783D3B}">
      <dsp:nvSpPr>
        <dsp:cNvPr id="0" name=""/>
        <dsp:cNvSpPr/>
      </dsp:nvSpPr>
      <dsp:spPr>
        <a:xfrm>
          <a:off x="3395499" y="1392896"/>
          <a:ext cx="789374" cy="66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AP Results</a:t>
          </a:r>
        </a:p>
      </dsp:txBody>
      <dsp:txXfrm>
        <a:off x="3395499" y="1392896"/>
        <a:ext cx="789374" cy="664503"/>
      </dsp:txXfrm>
    </dsp:sp>
    <dsp:sp modelId="{3E82D180-971E-4217-B753-51358E767374}">
      <dsp:nvSpPr>
        <dsp:cNvPr id="0" name=""/>
        <dsp:cNvSpPr/>
      </dsp:nvSpPr>
      <dsp:spPr>
        <a:xfrm>
          <a:off x="482172" y="332121"/>
          <a:ext cx="3314418" cy="3314418"/>
        </a:xfrm>
        <a:custGeom>
          <a:avLst/>
          <a:gdLst/>
          <a:ahLst/>
          <a:cxnLst/>
          <a:rect l="0" t="0" r="0" b="0"/>
          <a:pathLst>
            <a:path>
              <a:moveTo>
                <a:pt x="3175614" y="2321128"/>
              </a:moveTo>
              <a:arcTo wR="1657209" hR="1657209" stAng="1417035" swAng="561942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4D3004-D4FB-4B78-BAE6-62D37C0170F2}">
      <dsp:nvSpPr>
        <dsp:cNvPr id="0" name=""/>
        <dsp:cNvSpPr/>
      </dsp:nvSpPr>
      <dsp:spPr>
        <a:xfrm>
          <a:off x="427860" y="2711458"/>
          <a:ext cx="631348" cy="375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MSAs</a:t>
          </a:r>
        </a:p>
      </dsp:txBody>
      <dsp:txXfrm>
        <a:off x="427860" y="2711458"/>
        <a:ext cx="631348" cy="375160"/>
      </dsp:txXfrm>
    </dsp:sp>
    <dsp:sp modelId="{A9DB5EC4-FCEF-49B7-A2AF-BB739148A19E}">
      <dsp:nvSpPr>
        <dsp:cNvPr id="0" name=""/>
        <dsp:cNvSpPr/>
      </dsp:nvSpPr>
      <dsp:spPr>
        <a:xfrm>
          <a:off x="468690" y="344771"/>
          <a:ext cx="3314418" cy="3314418"/>
        </a:xfrm>
        <a:custGeom>
          <a:avLst/>
          <a:gdLst/>
          <a:ahLst/>
          <a:cxnLst/>
          <a:rect l="0" t="0" r="0" b="0"/>
          <a:pathLst>
            <a:path>
              <a:moveTo>
                <a:pt x="118464" y="2272519"/>
              </a:moveTo>
              <a:arcTo wR="1657209" hR="1657209" stAng="9492278" swAng="64379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F37717-A593-4EAA-885F-B2917630D336}">
      <dsp:nvSpPr>
        <dsp:cNvPr id="0" name=""/>
        <dsp:cNvSpPr/>
      </dsp:nvSpPr>
      <dsp:spPr>
        <a:xfrm>
          <a:off x="142290" y="1798284"/>
          <a:ext cx="631348" cy="4203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AP</a:t>
          </a:r>
        </a:p>
      </dsp:txBody>
      <dsp:txXfrm>
        <a:off x="142290" y="1798284"/>
        <a:ext cx="631348" cy="420370"/>
      </dsp:txXfrm>
    </dsp:sp>
    <dsp:sp modelId="{6E670259-0287-49CE-8BEF-6858AF817CD2}">
      <dsp:nvSpPr>
        <dsp:cNvPr id="0" name=""/>
        <dsp:cNvSpPr/>
      </dsp:nvSpPr>
      <dsp:spPr>
        <a:xfrm>
          <a:off x="-100153" y="-1100658"/>
          <a:ext cx="3314418" cy="3314418"/>
        </a:xfrm>
        <a:custGeom>
          <a:avLst/>
          <a:gdLst/>
          <a:ahLst/>
          <a:cxnLst/>
          <a:rect l="0" t="0" r="0" b="0"/>
          <a:pathLst>
            <a:path>
              <a:moveTo>
                <a:pt x="556174" y="2895783"/>
              </a:moveTo>
              <a:arcTo wR="1657209" hR="1657209" stAng="7898138" swAng="2965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22E9D8-E8D8-4AEB-A44A-E56CCBE09265}">
      <dsp:nvSpPr>
        <dsp:cNvPr id="0" name=""/>
        <dsp:cNvSpPr/>
      </dsp:nvSpPr>
      <dsp:spPr>
        <a:xfrm>
          <a:off x="161345" y="1313735"/>
          <a:ext cx="631348" cy="4686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HSAs</a:t>
          </a:r>
        </a:p>
      </dsp:txBody>
      <dsp:txXfrm>
        <a:off x="161345" y="1313735"/>
        <a:ext cx="631348" cy="468644"/>
      </dsp:txXfrm>
    </dsp:sp>
    <dsp:sp modelId="{26F65026-AEEC-40F3-9974-01547AAEB6E5}">
      <dsp:nvSpPr>
        <dsp:cNvPr id="0" name=""/>
        <dsp:cNvSpPr/>
      </dsp:nvSpPr>
      <dsp:spPr>
        <a:xfrm>
          <a:off x="397204" y="345529"/>
          <a:ext cx="3314418" cy="3314418"/>
        </a:xfrm>
        <a:custGeom>
          <a:avLst/>
          <a:gdLst/>
          <a:ahLst/>
          <a:cxnLst/>
          <a:rect l="0" t="0" r="0" b="0"/>
          <a:pathLst>
            <a:path>
              <a:moveTo>
                <a:pt x="165887" y="934504"/>
              </a:moveTo>
              <a:arcTo wR="1657209" hR="1657209" stAng="12351309" swAng="23202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E0382A-AF3E-4528-9AF9-12CDC467638A}">
      <dsp:nvSpPr>
        <dsp:cNvPr id="0" name=""/>
        <dsp:cNvSpPr/>
      </dsp:nvSpPr>
      <dsp:spPr>
        <a:xfrm>
          <a:off x="436240" y="609596"/>
          <a:ext cx="740258" cy="5393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MSA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Results</a:t>
          </a:r>
        </a:p>
      </dsp:txBody>
      <dsp:txXfrm>
        <a:off x="436240" y="609596"/>
        <a:ext cx="740258" cy="539366"/>
      </dsp:txXfrm>
    </dsp:sp>
    <dsp:sp modelId="{B407414B-B177-473C-9EB2-1AE6086222C3}">
      <dsp:nvSpPr>
        <dsp:cNvPr id="0" name=""/>
        <dsp:cNvSpPr/>
      </dsp:nvSpPr>
      <dsp:spPr>
        <a:xfrm>
          <a:off x="420853" y="268643"/>
          <a:ext cx="3314418" cy="3314418"/>
        </a:xfrm>
        <a:custGeom>
          <a:avLst/>
          <a:gdLst/>
          <a:ahLst/>
          <a:cxnLst/>
          <a:rect l="0" t="0" r="0" b="0"/>
          <a:pathLst>
            <a:path>
              <a:moveTo>
                <a:pt x="783866" y="248800"/>
              </a:moveTo>
              <a:arcTo wR="1657209" hR="1657209" stAng="14291837" swAng="102741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73654D-9BD4-4F2D-87DE-A3383C3AFD03}">
      <dsp:nvSpPr>
        <dsp:cNvPr id="0" name=""/>
        <dsp:cNvSpPr/>
      </dsp:nvSpPr>
      <dsp:spPr>
        <a:xfrm>
          <a:off x="2902962" y="1988702"/>
          <a:ext cx="2043670" cy="1564716"/>
        </a:xfrm>
        <a:prstGeom prst="plaqu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TPE Action Team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Dave Volrath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Linda Burgee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Ilene Swirnow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Ben Feldman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Laura Motel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Psychometrician</a:t>
          </a:r>
        </a:p>
      </dsp:txBody>
      <dsp:txXfrm>
        <a:off x="2902962" y="1988702"/>
        <a:ext cx="2043670" cy="1564716"/>
      </dsp:txXfrm>
    </dsp:sp>
    <dsp:sp modelId="{A4014C62-4B07-47FB-8FB2-F9D120A1826D}">
      <dsp:nvSpPr>
        <dsp:cNvPr id="0" name=""/>
        <dsp:cNvSpPr/>
      </dsp:nvSpPr>
      <dsp:spPr>
        <a:xfrm rot="16023069">
          <a:off x="3840509" y="1929798"/>
          <a:ext cx="83729" cy="35404"/>
        </a:xfrm>
        <a:custGeom>
          <a:avLst/>
          <a:gdLst/>
          <a:ahLst/>
          <a:cxnLst/>
          <a:rect l="0" t="0" r="0" b="0"/>
          <a:pathLst>
            <a:path>
              <a:moveTo>
                <a:pt x="0" y="17702"/>
              </a:moveTo>
              <a:lnTo>
                <a:pt x="83729" y="177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16023069">
        <a:off x="3880280" y="1945407"/>
        <a:ext cx="4186" cy="4186"/>
      </dsp:txXfrm>
    </dsp:sp>
    <dsp:sp modelId="{96B737DD-F01D-46DE-A34E-B554D5DD6C52}">
      <dsp:nvSpPr>
        <dsp:cNvPr id="0" name=""/>
        <dsp:cNvSpPr/>
      </dsp:nvSpPr>
      <dsp:spPr>
        <a:xfrm>
          <a:off x="2258093" y="55106"/>
          <a:ext cx="3148947" cy="1851008"/>
        </a:xfrm>
        <a:prstGeom prst="ellipse">
          <a:avLst/>
        </a:prstGeom>
        <a:solidFill>
          <a:srgbClr val="DAA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b="1" i="0" kern="1200" dirty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/>
            <a:t>Communication Team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Laura  Motel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 dirty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 dirty="0"/>
        </a:p>
      </dsp:txBody>
      <dsp:txXfrm>
        <a:off x="2258093" y="55106"/>
        <a:ext cx="3148947" cy="1851008"/>
      </dsp:txXfrm>
    </dsp:sp>
    <dsp:sp modelId="{4BE06986-9D18-4C8D-8020-5541580DC074}">
      <dsp:nvSpPr>
        <dsp:cNvPr id="0" name=""/>
        <dsp:cNvSpPr/>
      </dsp:nvSpPr>
      <dsp:spPr>
        <a:xfrm rot="21539697">
          <a:off x="4946350" y="2733796"/>
          <a:ext cx="187092" cy="35404"/>
        </a:xfrm>
        <a:custGeom>
          <a:avLst/>
          <a:gdLst/>
          <a:ahLst/>
          <a:cxnLst/>
          <a:rect l="0" t="0" r="0" b="0"/>
          <a:pathLst>
            <a:path>
              <a:moveTo>
                <a:pt x="0" y="17702"/>
              </a:moveTo>
              <a:lnTo>
                <a:pt x="187092" y="177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21539697">
        <a:off x="5035219" y="2746821"/>
        <a:ext cx="9354" cy="9354"/>
      </dsp:txXfrm>
    </dsp:sp>
    <dsp:sp modelId="{2C1AFCDC-ABE0-49D7-9382-DB157E4E4CB9}">
      <dsp:nvSpPr>
        <dsp:cNvPr id="0" name=""/>
        <dsp:cNvSpPr/>
      </dsp:nvSpPr>
      <dsp:spPr>
        <a:xfrm>
          <a:off x="5133112" y="1622759"/>
          <a:ext cx="2715487" cy="2206569"/>
        </a:xfrm>
        <a:prstGeom prst="ellipse">
          <a:avLst/>
        </a:prstGeom>
        <a:solidFill>
          <a:schemeClr val="bg2">
            <a:lumMod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Field Test Team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Ben Feldman</a:t>
          </a:r>
        </a:p>
      </dsp:txBody>
      <dsp:txXfrm>
        <a:off x="5133112" y="1622759"/>
        <a:ext cx="2715487" cy="2206569"/>
      </dsp:txXfrm>
    </dsp:sp>
    <dsp:sp modelId="{5B1FCBA0-EE4E-42A0-BB38-636D2CC52AF0}">
      <dsp:nvSpPr>
        <dsp:cNvPr id="0" name=""/>
        <dsp:cNvSpPr/>
      </dsp:nvSpPr>
      <dsp:spPr>
        <a:xfrm rot="5400000">
          <a:off x="3879502" y="3581012"/>
          <a:ext cx="90591" cy="35404"/>
        </a:xfrm>
        <a:custGeom>
          <a:avLst/>
          <a:gdLst/>
          <a:ahLst/>
          <a:cxnLst/>
          <a:rect l="0" t="0" r="0" b="0"/>
          <a:pathLst>
            <a:path>
              <a:moveTo>
                <a:pt x="0" y="17702"/>
              </a:moveTo>
              <a:lnTo>
                <a:pt x="90591" y="177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5400000">
        <a:off x="3922533" y="3596450"/>
        <a:ext cx="4529" cy="4529"/>
      </dsp:txXfrm>
    </dsp:sp>
    <dsp:sp modelId="{675DFAC1-3916-4797-9781-BC5B7ADF8143}">
      <dsp:nvSpPr>
        <dsp:cNvPr id="0" name=""/>
        <dsp:cNvSpPr/>
      </dsp:nvSpPr>
      <dsp:spPr>
        <a:xfrm>
          <a:off x="2375850" y="3644010"/>
          <a:ext cx="3097894" cy="1987215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SLO Team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Linda Burgee</a:t>
          </a:r>
        </a:p>
      </dsp:txBody>
      <dsp:txXfrm>
        <a:off x="2375850" y="3644010"/>
        <a:ext cx="3097894" cy="1987215"/>
      </dsp:txXfrm>
    </dsp:sp>
    <dsp:sp modelId="{78645401-6CFB-4CC0-AFAE-98F6930054D7}">
      <dsp:nvSpPr>
        <dsp:cNvPr id="0" name=""/>
        <dsp:cNvSpPr/>
      </dsp:nvSpPr>
      <dsp:spPr>
        <a:xfrm rot="10813425">
          <a:off x="2717461" y="2749005"/>
          <a:ext cx="185514" cy="35404"/>
        </a:xfrm>
        <a:custGeom>
          <a:avLst/>
          <a:gdLst/>
          <a:ahLst/>
          <a:cxnLst/>
          <a:rect l="0" t="0" r="0" b="0"/>
          <a:pathLst>
            <a:path>
              <a:moveTo>
                <a:pt x="0" y="17702"/>
              </a:moveTo>
              <a:lnTo>
                <a:pt x="185514" y="177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10813425">
        <a:off x="2805581" y="2762070"/>
        <a:ext cx="9275" cy="9275"/>
      </dsp:txXfrm>
    </dsp:sp>
    <dsp:sp modelId="{1F571B68-8694-4C4B-94A2-44293642748A}">
      <dsp:nvSpPr>
        <dsp:cNvPr id="0" name=""/>
        <dsp:cNvSpPr/>
      </dsp:nvSpPr>
      <dsp:spPr>
        <a:xfrm>
          <a:off x="0" y="1692745"/>
          <a:ext cx="2717479" cy="2136590"/>
        </a:xfrm>
        <a:prstGeom prst="ellipse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/>
            <a:t>Professional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/>
            <a:t>Development  Team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/>
            <a:t>(non SLO)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/>
            <a:t>Ilene Swirnow</a:t>
          </a:r>
        </a:p>
      </dsp:txBody>
      <dsp:txXfrm>
        <a:off x="0" y="1692745"/>
        <a:ext cx="2717479" cy="213659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73654D-9BD4-4F2D-87DE-A3383C3AFD03}">
      <dsp:nvSpPr>
        <dsp:cNvPr id="0" name=""/>
        <dsp:cNvSpPr/>
      </dsp:nvSpPr>
      <dsp:spPr>
        <a:xfrm>
          <a:off x="2547393" y="1852415"/>
          <a:ext cx="1869300" cy="1431211"/>
        </a:xfrm>
        <a:prstGeom prst="plaqu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TPE Action Team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Dave Volrath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 dirty="0"/>
        </a:p>
      </dsp:txBody>
      <dsp:txXfrm>
        <a:off x="2547393" y="1852415"/>
        <a:ext cx="1869300" cy="1431211"/>
      </dsp:txXfrm>
    </dsp:sp>
    <dsp:sp modelId="{A4014C62-4B07-47FB-8FB2-F9D120A1826D}">
      <dsp:nvSpPr>
        <dsp:cNvPr id="0" name=""/>
        <dsp:cNvSpPr/>
      </dsp:nvSpPr>
      <dsp:spPr>
        <a:xfrm rot="16762761">
          <a:off x="3504407" y="1727672"/>
          <a:ext cx="226766" cy="37061"/>
        </a:xfrm>
        <a:custGeom>
          <a:avLst/>
          <a:gdLst/>
          <a:ahLst/>
          <a:cxnLst/>
          <a:rect l="0" t="0" r="0" b="0"/>
          <a:pathLst>
            <a:path>
              <a:moveTo>
                <a:pt x="0" y="18530"/>
              </a:moveTo>
              <a:lnTo>
                <a:pt x="226766" y="185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6762761">
        <a:off x="3612121" y="1740534"/>
        <a:ext cx="11338" cy="11338"/>
      </dsp:txXfrm>
    </dsp:sp>
    <dsp:sp modelId="{96B737DD-F01D-46DE-A34E-B554D5DD6C52}">
      <dsp:nvSpPr>
        <dsp:cNvPr id="0" name=""/>
        <dsp:cNvSpPr/>
      </dsp:nvSpPr>
      <dsp:spPr>
        <a:xfrm>
          <a:off x="2488515" y="255833"/>
          <a:ext cx="2522741" cy="1381310"/>
        </a:xfrm>
        <a:prstGeom prst="ellipse">
          <a:avLst/>
        </a:prstGeom>
        <a:solidFill>
          <a:srgbClr val="DAA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b="1" i="0" kern="1200" dirty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/>
            <a:t>Communication Team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Laura  Motel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 dirty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 dirty="0"/>
        </a:p>
      </dsp:txBody>
      <dsp:txXfrm>
        <a:off x="2488515" y="255833"/>
        <a:ext cx="2522741" cy="1381310"/>
      </dsp:txXfrm>
    </dsp:sp>
    <dsp:sp modelId="{4BE06986-9D18-4C8D-8020-5541580DC074}">
      <dsp:nvSpPr>
        <dsp:cNvPr id="0" name=""/>
        <dsp:cNvSpPr/>
      </dsp:nvSpPr>
      <dsp:spPr>
        <a:xfrm rot="21540121">
          <a:off x="4416420" y="2529596"/>
          <a:ext cx="415311" cy="37061"/>
        </a:xfrm>
        <a:custGeom>
          <a:avLst/>
          <a:gdLst/>
          <a:ahLst/>
          <a:cxnLst/>
          <a:rect l="0" t="0" r="0" b="0"/>
          <a:pathLst>
            <a:path>
              <a:moveTo>
                <a:pt x="0" y="18530"/>
              </a:moveTo>
              <a:lnTo>
                <a:pt x="415311" y="185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1540121">
        <a:off x="4613693" y="2537744"/>
        <a:ext cx="20765" cy="20765"/>
      </dsp:txXfrm>
    </dsp:sp>
    <dsp:sp modelId="{2C1AFCDC-ABE0-49D7-9382-DB157E4E4CB9}">
      <dsp:nvSpPr>
        <dsp:cNvPr id="0" name=""/>
        <dsp:cNvSpPr/>
      </dsp:nvSpPr>
      <dsp:spPr>
        <a:xfrm>
          <a:off x="4831396" y="1805702"/>
          <a:ext cx="2026603" cy="1442324"/>
        </a:xfrm>
        <a:prstGeom prst="ellipse">
          <a:avLst/>
        </a:prstGeom>
        <a:solidFill>
          <a:schemeClr val="bg2">
            <a:lumMod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Field Test Team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Ben Feldman</a:t>
          </a:r>
        </a:p>
      </dsp:txBody>
      <dsp:txXfrm>
        <a:off x="4831396" y="1805702"/>
        <a:ext cx="2026603" cy="1442324"/>
      </dsp:txXfrm>
    </dsp:sp>
    <dsp:sp modelId="{5B1FCBA0-EE4E-42A0-BB38-636D2CC52AF0}">
      <dsp:nvSpPr>
        <dsp:cNvPr id="0" name=""/>
        <dsp:cNvSpPr/>
      </dsp:nvSpPr>
      <dsp:spPr>
        <a:xfrm rot="4511187">
          <a:off x="3572554" y="3374222"/>
          <a:ext cx="255202" cy="37061"/>
        </a:xfrm>
        <a:custGeom>
          <a:avLst/>
          <a:gdLst/>
          <a:ahLst/>
          <a:cxnLst/>
          <a:rect l="0" t="0" r="0" b="0"/>
          <a:pathLst>
            <a:path>
              <a:moveTo>
                <a:pt x="0" y="18530"/>
              </a:moveTo>
              <a:lnTo>
                <a:pt x="255202" y="185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4511187">
        <a:off x="3693775" y="3386373"/>
        <a:ext cx="12760" cy="12760"/>
      </dsp:txXfrm>
    </dsp:sp>
    <dsp:sp modelId="{675DFAC1-3916-4797-9781-BC5B7ADF8143}">
      <dsp:nvSpPr>
        <dsp:cNvPr id="0" name=""/>
        <dsp:cNvSpPr/>
      </dsp:nvSpPr>
      <dsp:spPr>
        <a:xfrm>
          <a:off x="2610061" y="3509731"/>
          <a:ext cx="2601236" cy="1358124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SLO Team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Linda Burgee</a:t>
          </a:r>
        </a:p>
      </dsp:txBody>
      <dsp:txXfrm>
        <a:off x="2610061" y="3509731"/>
        <a:ext cx="2601236" cy="1358124"/>
      </dsp:txXfrm>
    </dsp:sp>
    <dsp:sp modelId="{78645401-6CFB-4CC0-AFAE-98F6930054D7}">
      <dsp:nvSpPr>
        <dsp:cNvPr id="0" name=""/>
        <dsp:cNvSpPr/>
      </dsp:nvSpPr>
      <dsp:spPr>
        <a:xfrm rot="11805669">
          <a:off x="2213120" y="2228730"/>
          <a:ext cx="407809" cy="37061"/>
        </a:xfrm>
        <a:custGeom>
          <a:avLst/>
          <a:gdLst/>
          <a:ahLst/>
          <a:cxnLst/>
          <a:rect l="0" t="0" r="0" b="0"/>
          <a:pathLst>
            <a:path>
              <a:moveTo>
                <a:pt x="0" y="18530"/>
              </a:moveTo>
              <a:lnTo>
                <a:pt x="407809" y="185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1805669">
        <a:off x="2406830" y="2237066"/>
        <a:ext cx="20390" cy="20390"/>
      </dsp:txXfrm>
    </dsp:sp>
    <dsp:sp modelId="{1F571B68-8694-4C4B-94A2-44293642748A}">
      <dsp:nvSpPr>
        <dsp:cNvPr id="0" name=""/>
        <dsp:cNvSpPr/>
      </dsp:nvSpPr>
      <dsp:spPr>
        <a:xfrm>
          <a:off x="86820" y="1155327"/>
          <a:ext cx="2238777" cy="1454524"/>
        </a:xfrm>
        <a:prstGeom prst="ellipse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/>
            <a:t>Leadership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/>
            <a:t>Development  Team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/>
            <a:t>Ilene Swirnow</a:t>
          </a:r>
        </a:p>
      </dsp:txBody>
      <dsp:txXfrm>
        <a:off x="86820" y="1155327"/>
        <a:ext cx="2238777" cy="14545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0.45098</cdr:x>
      <cdr:y>0.48193</cdr:y>
    </cdr:from>
    <cdr:to>
      <cdr:x>0.5065</cdr:x>
      <cdr:y>0.53059</cdr:y>
    </cdr:to>
    <cdr:sp macro="" textlink="">
      <cdr:nvSpPr>
        <cdr:cNvPr id="3" name="TextBox 34"/>
        <cdr:cNvSpPr txBox="1"/>
      </cdr:nvSpPr>
      <cdr:spPr>
        <a:xfrm xmlns:a="http://schemas.openxmlformats.org/drawingml/2006/main">
          <a:off x="3505200" y="3048000"/>
          <a:ext cx="431528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400" dirty="0" smtClean="0"/>
            <a:t>Fall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0.36275</cdr:x>
      <cdr:y>0.59036</cdr:y>
    </cdr:from>
    <cdr:to>
      <cdr:x>0.45163</cdr:x>
      <cdr:y>0.63902</cdr:y>
    </cdr:to>
    <cdr:sp macro="" textlink="">
      <cdr:nvSpPr>
        <cdr:cNvPr id="4" name="TextBox 34"/>
        <cdr:cNvSpPr txBox="1"/>
      </cdr:nvSpPr>
      <cdr:spPr>
        <a:xfrm xmlns:a="http://schemas.openxmlformats.org/drawingml/2006/main">
          <a:off x="2819400" y="3733800"/>
          <a:ext cx="690830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400" dirty="0" smtClean="0"/>
            <a:t>Winter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0.36275</cdr:x>
      <cdr:y>0.37349</cdr:y>
    </cdr:from>
    <cdr:to>
      <cdr:x>0.4655</cdr:x>
      <cdr:y>0.42216</cdr:y>
    </cdr:to>
    <cdr:sp macro="" textlink="">
      <cdr:nvSpPr>
        <cdr:cNvPr id="5" name="TextBox 34"/>
        <cdr:cNvSpPr txBox="1"/>
      </cdr:nvSpPr>
      <cdr:spPr>
        <a:xfrm xmlns:a="http://schemas.openxmlformats.org/drawingml/2006/main">
          <a:off x="2819400" y="2362200"/>
          <a:ext cx="798617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400" dirty="0" smtClean="0"/>
            <a:t>Summer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0.26471</cdr:x>
      <cdr:y>0.48193</cdr:y>
    </cdr:from>
    <cdr:to>
      <cdr:x>0.34766</cdr:x>
      <cdr:y>0.53059</cdr:y>
    </cdr:to>
    <cdr:sp macro="" textlink="">
      <cdr:nvSpPr>
        <cdr:cNvPr id="6" name="TextBox 34"/>
        <cdr:cNvSpPr txBox="1"/>
      </cdr:nvSpPr>
      <cdr:spPr>
        <a:xfrm xmlns:a="http://schemas.openxmlformats.org/drawingml/2006/main">
          <a:off x="2057400" y="3048000"/>
          <a:ext cx="644728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400" dirty="0" smtClean="0"/>
            <a:t>Spring</a:t>
          </a:r>
          <a:endParaRPr lang="en-US" sz="1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D9CE2-146E-4B03-8341-5594BAF29DBD}" type="datetimeFigureOut">
              <a:rPr lang="en-US" smtClean="0"/>
              <a:pPr/>
              <a:t>4/19/2013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75BC9-0533-4BC9-8BDB-DD2A71CF992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23E0-6DF3-4DDC-B9F2-B4D922DC85DA}" type="datetimeFigureOut">
              <a:rPr lang="en-US" smtClean="0"/>
              <a:pPr/>
              <a:t>4/19/2013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E897-D044-45C2-BF15-A1886D02E5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23E0-6DF3-4DDC-B9F2-B4D922DC85DA}" type="datetimeFigureOut">
              <a:rPr lang="en-US" smtClean="0"/>
              <a:pPr/>
              <a:t>4/19/2013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E897-D044-45C2-BF15-A1886D02E5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23E0-6DF3-4DDC-B9F2-B4D922DC85DA}" type="datetimeFigureOut">
              <a:rPr lang="en-US" smtClean="0"/>
              <a:pPr/>
              <a:t>4/19/2013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E897-D044-45C2-BF15-A1886D02E5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2ABDB-7D0A-4450-9C2A-EAB83B4EC24F}" type="datetime1">
              <a:rPr lang="en-US"/>
              <a:pPr>
                <a:defRPr/>
              </a:pPr>
              <a:t>4/19/2013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3E095-8061-4A3F-A0C7-56F0109D01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6617D-E12F-4322-BCA4-8FB12E9E1920}" type="datetimeFigureOut">
              <a:rPr lang="en-US"/>
              <a:pPr>
                <a:defRPr/>
              </a:pPr>
              <a:t>4/19/2013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F298B-B78D-42C6-AA5A-D92FCA2DF1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6617D-E12F-4322-BCA4-8FB12E9E1920}" type="datetimeFigureOut">
              <a:rPr lang="en-US"/>
              <a:pPr>
                <a:defRPr/>
              </a:pPr>
              <a:t>4/19/2013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D765C-9280-47DD-BA90-1AF7CB77A2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A2B3F-395E-4605-B151-BBC8B392AF3A}" type="datetime1">
              <a:rPr lang="en-US"/>
              <a:pPr>
                <a:defRPr/>
              </a:pPr>
              <a:t>4/19/2013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BFA14-08EB-466E-9E42-22DDD979CA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AB549-B0A0-495E-A49D-5F1EAC04FB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FBEC-F365-4735-B372-8F28215649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D77AB-04CF-46DB-882E-A24DE21B1AF0}" type="datetimeFigureOut">
              <a:rPr lang="en-US" smtClean="0"/>
              <a:pPr/>
              <a:t>4/19/2013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4CAE-C5B2-42F6-97FF-D759180405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CC72-9C2B-4D31-8CE7-05FF73AAAE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A735-CA73-4863-82B1-33EECBABB5A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2A7E1-F8E1-4E2A-9CC7-40CC38ED856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7903B-D008-4FA3-A1EB-46E85A357B4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23E0-6DF3-4DDC-B9F2-B4D922DC85DA}" type="datetimeFigureOut">
              <a:rPr lang="en-US" smtClean="0"/>
              <a:pPr/>
              <a:t>4/19/2013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E897-D044-45C2-BF15-A1886D02E5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DF4BD-97C3-4558-A12F-71C571A411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B1365-398B-4076-9940-E82B977805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39C2-001E-4F7F-A409-D0D82786ED1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E7F25-0B4B-4350-99E8-BB4E2F21FC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39C2-001E-4F7F-A409-D0D82786ED1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E7F25-0B4B-4350-99E8-BB4E2F21FC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3BDFF-2241-40BD-A8F4-8155968192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0622F-3D2D-493E-ACE8-9989BB8D1CF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3BDFF-2241-40BD-A8F4-8155968192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0622F-3D2D-493E-ACE8-9989BB8D1CF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3BDFF-2241-40BD-A8F4-8155968192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0622F-3D2D-493E-ACE8-9989BB8D1CF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23E0-6DF3-4DDC-B9F2-B4D922DC85DA}" type="datetimeFigureOut">
              <a:rPr lang="en-US" smtClean="0"/>
              <a:pPr/>
              <a:t>4/19/2013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E897-D044-45C2-BF15-A1886D02E5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23E0-6DF3-4DDC-B9F2-B4D922DC85DA}" type="datetimeFigureOut">
              <a:rPr lang="en-US" smtClean="0"/>
              <a:pPr/>
              <a:t>4/19/2013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E897-D044-45C2-BF15-A1886D02E5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23E0-6DF3-4DDC-B9F2-B4D922DC85DA}" type="datetimeFigureOut">
              <a:rPr lang="en-US" smtClean="0"/>
              <a:pPr/>
              <a:t>4/19/2013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E897-D044-45C2-BF15-A1886D02E5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23E0-6DF3-4DDC-B9F2-B4D922DC85DA}" type="datetimeFigureOut">
              <a:rPr lang="en-US" smtClean="0"/>
              <a:pPr/>
              <a:t>4/19/2013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E897-D044-45C2-BF15-A1886D02E5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23E0-6DF3-4DDC-B9F2-B4D922DC85DA}" type="datetimeFigureOut">
              <a:rPr lang="en-US" smtClean="0"/>
              <a:pPr/>
              <a:t>4/19/2013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E897-D044-45C2-BF15-A1886D02E5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23E0-6DF3-4DDC-B9F2-B4D922DC85DA}" type="datetimeFigureOut">
              <a:rPr lang="en-US" smtClean="0"/>
              <a:pPr/>
              <a:t>4/19/2013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E897-D044-45C2-BF15-A1886D02E5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23E0-6DF3-4DDC-B9F2-B4D922DC85DA}" type="datetimeFigureOut">
              <a:rPr lang="en-US" smtClean="0"/>
              <a:pPr/>
              <a:t>4/19/2013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E897-D044-45C2-BF15-A1886D02E5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1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2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3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4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25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8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9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D23E0-6DF3-4DDC-B9F2-B4D922DC85DA}" type="datetimeFigureOut">
              <a:rPr lang="en-US" smtClean="0"/>
              <a:pPr/>
              <a:t>4/19/2013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7E897-D044-45C2-BF15-A1886D02E5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239C2-001E-4F7F-A409-D0D82786ED1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E7F25-0B4B-4350-99E8-BB4E2F21FC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239C2-001E-4F7F-A409-D0D82786ED1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E7F25-0B4B-4350-99E8-BB4E2F21FC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431C28-4F15-4665-8FFD-95E9FED1ED4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CF59FE6-DBE4-4350-84AB-2C5772E4645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431C28-4F15-4665-8FFD-95E9FED1ED4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CF59FE6-DBE4-4350-84AB-2C5772E4645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431C28-4F15-4665-8FFD-95E9FED1ED4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CF59FE6-DBE4-4350-84AB-2C5772E4645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52269CE-F91C-4C84-A354-01A1FC5CEC34}" type="datetime1">
              <a:rPr lang="en-US"/>
              <a:pPr>
                <a:defRPr/>
              </a:pPr>
              <a:t>4/19/2013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prstClr val="black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644067D-FEA3-430D-B8B0-20C0270CB8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66617D-E12F-4322-BCA4-8FB12E9E1920}" type="datetimeFigureOut">
              <a:rPr lang="en-US"/>
              <a:pPr>
                <a:defRPr/>
              </a:pPr>
              <a:t>4/19/2013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14C8C2F-D6D5-4050-A7D8-46CD02F77A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66617D-E12F-4322-BCA4-8FB12E9E1920}" type="datetimeFigureOut">
              <a:rPr lang="en-US"/>
              <a:pPr>
                <a:defRPr/>
              </a:pPr>
              <a:t>4/19/2013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9CB0F7-FD46-4197-B388-BE6961F205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B6B5F81-F6A3-4560-A04C-C4F09CA334BC}" type="datetime1">
              <a:rPr lang="en-US"/>
              <a:pPr>
                <a:defRPr/>
              </a:pPr>
              <a:t>4/19/2013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prstClr val="black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FED02CE-78D0-4958-BCF2-7936052778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AB549-B0A0-495E-A49D-5F1EAC04FB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FBEC-F365-4735-B372-8F28215649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9CC72-9C2B-4D31-8CE7-05FF73AAAE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2A735-CA73-4863-82B1-33EECBABB5A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ED42C0-3C51-4A40-B199-D9789DA2DFA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BF8DA2-C5F5-44E3-8B8D-EAC48A74A56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DF4BD-97C3-4558-A12F-71C571A411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B1365-398B-4076-9940-E82B977805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chart" Target="../charts/chart1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iff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marylandpublicschools.org/MSDE/programs/tpe" TargetMode="External"/><Relationship Id="rId2" Type="http://schemas.openxmlformats.org/officeDocument/2006/relationships/hyperlink" Target="mailto:dvolrath@msde.state.md.us" TargetMode="Externa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2667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Towson University</a:t>
            </a:r>
            <a:br>
              <a:rPr lang="en-US" b="1" dirty="0" smtClean="0"/>
            </a:br>
            <a:r>
              <a:rPr lang="en-US" b="1" dirty="0" smtClean="0"/>
              <a:t>Teacher Preparation Faculty</a:t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Overview of the Maryland Teacher and Principal Evaluation Models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Dave Volrath</a:t>
            </a:r>
          </a:p>
          <a:p>
            <a:pPr algn="r"/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Teacher and Principal Evaluation Lead</a:t>
            </a:r>
          </a:p>
          <a:p>
            <a:pPr algn="r"/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Maryland State Department of Education</a:t>
            </a:r>
          </a:p>
          <a:p>
            <a:pPr algn="r"/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April 22, 2013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04800" y="152400"/>
            <a:ext cx="8534400" cy="5238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800" b="1" i="1" u="sng" dirty="0">
                <a:solidFill>
                  <a:prstClr val="white"/>
                </a:solidFill>
              </a:rPr>
              <a:t>Local</a:t>
            </a:r>
            <a:r>
              <a:rPr lang="en-US" sz="2800" b="1" i="1" dirty="0">
                <a:solidFill>
                  <a:prstClr val="white"/>
                </a:solidFill>
              </a:rPr>
              <a:t> </a:t>
            </a:r>
            <a:r>
              <a:rPr lang="en-US" sz="2800" dirty="0">
                <a:solidFill>
                  <a:prstClr val="white"/>
                </a:solidFill>
              </a:rPr>
              <a:t>Teacher Evaluation Models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4800" y="762000"/>
            <a:ext cx="4114800" cy="4000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prstClr val="black"/>
                </a:solidFill>
              </a:rPr>
              <a:t>Professional Practice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24400" y="762000"/>
            <a:ext cx="4114800" cy="4000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prstClr val="black"/>
                </a:solidFill>
              </a:rPr>
              <a:t>Student Growth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800" y="1981200"/>
            <a:ext cx="1143000" cy="5238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solidFill>
                  <a:prstClr val="black"/>
                </a:solidFill>
              </a:rPr>
              <a:t>Planning and</a:t>
            </a:r>
          </a:p>
          <a:p>
            <a:pPr algn="ctr">
              <a:defRPr/>
            </a:pPr>
            <a:r>
              <a:rPr lang="en-US" sz="1400" dirty="0">
                <a:solidFill>
                  <a:prstClr val="black"/>
                </a:solidFill>
              </a:rPr>
              <a:t>Preparation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76388" y="1981200"/>
            <a:ext cx="985837" cy="520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prstClr val="black"/>
                </a:solidFill>
              </a:rPr>
              <a:t>Instruction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90813" y="1981200"/>
            <a:ext cx="1143000" cy="5238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solidFill>
                  <a:prstClr val="black"/>
                </a:solidFill>
              </a:rPr>
              <a:t>Classroom Environment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62400" y="1981200"/>
            <a:ext cx="1371600" cy="5238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solidFill>
                  <a:prstClr val="black"/>
                </a:solidFill>
              </a:rPr>
              <a:t>Professional </a:t>
            </a:r>
          </a:p>
          <a:p>
            <a:pPr algn="ctr">
              <a:defRPr/>
            </a:pPr>
            <a:r>
              <a:rPr lang="en-US" sz="1400" dirty="0">
                <a:solidFill>
                  <a:prstClr val="black"/>
                </a:solidFill>
              </a:rPr>
              <a:t>Responsibilities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2400" y="3429000"/>
            <a:ext cx="1981200" cy="2678113"/>
          </a:xfrm>
          <a:custGeom>
            <a:avLst/>
            <a:gdLst>
              <a:gd name="connsiteX0" fmla="*/ 0 w 1972019"/>
              <a:gd name="connsiteY0" fmla="*/ 0 h 2893100"/>
              <a:gd name="connsiteX1" fmla="*/ 1972019 w 1972019"/>
              <a:gd name="connsiteY1" fmla="*/ 0 h 2893100"/>
              <a:gd name="connsiteX2" fmla="*/ 1972019 w 1972019"/>
              <a:gd name="connsiteY2" fmla="*/ 2893100 h 2893100"/>
              <a:gd name="connsiteX3" fmla="*/ 0 w 1972019"/>
              <a:gd name="connsiteY3" fmla="*/ 2893100 h 2893100"/>
              <a:gd name="connsiteX4" fmla="*/ 0 w 1972019"/>
              <a:gd name="connsiteY4" fmla="*/ 0 h 289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2019" h="2893100">
                <a:moveTo>
                  <a:pt x="0" y="0"/>
                </a:moveTo>
                <a:lnTo>
                  <a:pt x="1972019" y="0"/>
                </a:lnTo>
                <a:lnTo>
                  <a:pt x="1972019" y="2893100"/>
                </a:lnTo>
                <a:lnTo>
                  <a:pt x="0" y="28931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prstClr val="black"/>
                </a:solidFill>
              </a:rPr>
              <a:t>Elementary/Middle School Teacher </a:t>
            </a:r>
          </a:p>
          <a:p>
            <a:pPr algn="ctr">
              <a:defRPr/>
            </a:pPr>
            <a:r>
              <a:rPr lang="en-US" sz="1400" b="1" dirty="0">
                <a:solidFill>
                  <a:prstClr val="black"/>
                </a:solidFill>
              </a:rPr>
              <a:t>Two Content Areas </a:t>
            </a:r>
          </a:p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 10 % - Reading MSA (Class)</a:t>
            </a:r>
          </a:p>
          <a:p>
            <a:pPr algn="ctr">
              <a:defRPr/>
            </a:pPr>
            <a:r>
              <a:rPr lang="en-US" sz="1400" b="1" dirty="0">
                <a:solidFill>
                  <a:prstClr val="black"/>
                </a:solidFill>
              </a:rPr>
              <a:t>and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 10 % - Math MSA (Class)</a:t>
            </a:r>
          </a:p>
          <a:p>
            <a:pPr algn="ctr">
              <a:defRPr/>
            </a:pPr>
            <a:r>
              <a:rPr lang="en-US" sz="1400" b="1" dirty="0">
                <a:solidFill>
                  <a:prstClr val="black"/>
                </a:solidFill>
              </a:rPr>
              <a:t>and</a:t>
            </a:r>
            <a:endParaRPr lang="en-US" sz="1400" dirty="0">
              <a:solidFill>
                <a:prstClr val="black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 30% - LEA proposed objective measures of student growth and learning linked to state and/or local goals and approved by MSDE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62188" y="3429000"/>
            <a:ext cx="2971800" cy="3378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endParaRPr lang="en-US" sz="800" b="1" dirty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en-US" sz="1400" b="1" dirty="0">
                <a:solidFill>
                  <a:prstClr val="black"/>
                </a:solidFill>
              </a:rPr>
              <a:t>Elementary/Middle School Teacher </a:t>
            </a:r>
          </a:p>
          <a:p>
            <a:pPr algn="ctr">
              <a:spcAft>
                <a:spcPts val="900"/>
              </a:spcAft>
              <a:defRPr/>
            </a:pPr>
            <a:r>
              <a:rPr lang="en-US" sz="1400" b="1" dirty="0">
                <a:solidFill>
                  <a:prstClr val="black"/>
                </a:solidFill>
              </a:rPr>
              <a:t>One Content Area</a:t>
            </a:r>
            <a:endParaRPr lang="en-US" sz="1200" b="1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1200" b="1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u="sng" dirty="0">
                <a:solidFill>
                  <a:prstClr val="black"/>
                </a:solidFill>
              </a:rPr>
              <a:t>English/Language Arts Teachers: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 20% - Reading MSA (Class)</a:t>
            </a:r>
          </a:p>
          <a:p>
            <a:pPr algn="ctr">
              <a:defRPr/>
            </a:pPr>
            <a:r>
              <a:rPr lang="en-US" sz="1400" b="1" dirty="0">
                <a:solidFill>
                  <a:prstClr val="black"/>
                </a:solidFill>
              </a:rPr>
              <a:t>and</a:t>
            </a:r>
            <a:endParaRPr lang="en-US" sz="1400" dirty="0">
              <a:solidFill>
                <a:prstClr val="black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 30% - LEA proposed objective measures of student growth and learning linked to state and/or local goals and approved by MSDE </a:t>
            </a:r>
          </a:p>
          <a:p>
            <a:pPr>
              <a:defRPr/>
            </a:pPr>
            <a:endParaRPr lang="en-US" sz="1000" dirty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en-US" sz="1200" b="1" u="sng" dirty="0">
                <a:solidFill>
                  <a:prstClr val="black"/>
                </a:solidFill>
              </a:rPr>
              <a:t>Mathematics Teachers: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20% - Math MSA (Class)</a:t>
            </a:r>
          </a:p>
          <a:p>
            <a:pPr algn="ctr">
              <a:defRPr/>
            </a:pPr>
            <a:r>
              <a:rPr lang="en-US" sz="1400" b="1" dirty="0">
                <a:solidFill>
                  <a:prstClr val="black"/>
                </a:solidFill>
              </a:rPr>
              <a:t>and</a:t>
            </a:r>
            <a:endParaRPr lang="en-US" sz="1400" dirty="0">
              <a:solidFill>
                <a:prstClr val="black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 30% - LEA proposed objective measures of student growth and learning linked to state and/or local goals and approved by MSDE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64163" y="3429000"/>
            <a:ext cx="1752600" cy="24622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prstClr val="black"/>
                </a:solidFill>
              </a:rPr>
              <a:t>Elementary/Middle School Teacher </a:t>
            </a:r>
          </a:p>
          <a:p>
            <a:pPr algn="ctr">
              <a:defRPr/>
            </a:pPr>
            <a:r>
              <a:rPr lang="en-US" sz="1400" b="1" dirty="0">
                <a:solidFill>
                  <a:prstClr val="black"/>
                </a:solidFill>
              </a:rPr>
              <a:t>Non-Tested Subject </a:t>
            </a:r>
          </a:p>
          <a:p>
            <a:pPr algn="ctr">
              <a:defRPr/>
            </a:pPr>
            <a:endParaRPr lang="en-US" sz="1400" b="1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LEA proposed objective measures of student growth and learning linked to state and/or local goals and approved by MSDE; no single measure to exceed 35%</a:t>
            </a:r>
          </a:p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45350" y="3429000"/>
            <a:ext cx="1822450" cy="24574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endParaRPr lang="en-US" sz="800" b="1" dirty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en-US" sz="1400" b="1" dirty="0">
                <a:solidFill>
                  <a:prstClr val="black"/>
                </a:solidFill>
              </a:rPr>
              <a:t>High School</a:t>
            </a:r>
          </a:p>
          <a:p>
            <a:pPr algn="ctr">
              <a:spcAft>
                <a:spcPts val="900"/>
              </a:spcAft>
              <a:defRPr/>
            </a:pPr>
            <a:r>
              <a:rPr lang="en-US" sz="1400" b="1" dirty="0">
                <a:solidFill>
                  <a:prstClr val="black"/>
                </a:solidFill>
              </a:rPr>
              <a:t>Teacher</a:t>
            </a:r>
          </a:p>
          <a:p>
            <a:pPr>
              <a:defRPr/>
            </a:pPr>
            <a:endParaRPr lang="en-US" sz="12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LEA proposed objective measures of student growth  and learning linked to state and/or local goals and approved by MSDE; no single measure to exceed 35%</a:t>
            </a:r>
            <a:endParaRPr lang="en-US" sz="140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2590800" y="1447800"/>
            <a:ext cx="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33400" y="1828800"/>
            <a:ext cx="5033963" cy="111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533400" y="18288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562600" y="1828800"/>
            <a:ext cx="0" cy="8080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304800" y="1219200"/>
            <a:ext cx="4114800" cy="461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200" b="1" u="sng" dirty="0">
                <a:solidFill>
                  <a:prstClr val="white"/>
                </a:solidFill>
              </a:rPr>
              <a:t>50 %  Qualitative Measures</a:t>
            </a:r>
          </a:p>
          <a:p>
            <a:pPr>
              <a:defRPr/>
            </a:pPr>
            <a:r>
              <a:rPr lang="en-US" sz="1200" b="1" i="1" dirty="0">
                <a:solidFill>
                  <a:prstClr val="white"/>
                </a:solidFill>
              </a:rPr>
              <a:t>Domain percentages proposed by LEA and approved by MSDE</a:t>
            </a:r>
          </a:p>
        </p:txBody>
      </p:sp>
      <p:cxnSp>
        <p:nvCxnSpPr>
          <p:cNvPr id="88" name="Straight Connector 87"/>
          <p:cNvCxnSpPr/>
          <p:nvPr/>
        </p:nvCxnSpPr>
        <p:spPr>
          <a:xfrm>
            <a:off x="228600" y="4114800"/>
            <a:ext cx="1828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2362200" y="4114800"/>
            <a:ext cx="283051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5410200" y="4114800"/>
            <a:ext cx="165258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7315200" y="4114800"/>
            <a:ext cx="1676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981075" y="3275013"/>
            <a:ext cx="7192963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rot="5400000">
            <a:off x="904875" y="3351213"/>
            <a:ext cx="150813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rot="5400000">
            <a:off x="8099425" y="3351213"/>
            <a:ext cx="150813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3" name="Right Arrow 152"/>
          <p:cNvSpPr/>
          <p:nvPr/>
        </p:nvSpPr>
        <p:spPr>
          <a:xfrm>
            <a:off x="1981200" y="3733800"/>
            <a:ext cx="457200" cy="30162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18288" anchor="ctr"/>
          <a:lstStyle/>
          <a:p>
            <a:pPr algn="ctr">
              <a:defRPr/>
            </a:pPr>
            <a:r>
              <a:rPr lang="en-US" sz="1400" dirty="0">
                <a:solidFill>
                  <a:prstClr val="white"/>
                </a:solidFill>
              </a:rPr>
              <a:t>or</a:t>
            </a:r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7086600" y="1676400"/>
            <a:ext cx="0" cy="1600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171" name="Picture 4" descr="http://www.msde.state.md.us/logo/MSDE_Logo_c_300dp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6096000"/>
            <a:ext cx="16002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TextBox 36"/>
          <p:cNvSpPr txBox="1"/>
          <p:nvPr/>
        </p:nvSpPr>
        <p:spPr>
          <a:xfrm>
            <a:off x="304800" y="2590800"/>
            <a:ext cx="5410200" cy="4302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prstClr val="black"/>
                </a:solidFill>
              </a:rPr>
              <a:t>Additional Domains Based on Local Priorities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724400" y="1219200"/>
            <a:ext cx="4114800" cy="461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200" b="1" u="sng" dirty="0">
                <a:solidFill>
                  <a:prstClr val="white"/>
                </a:solidFill>
              </a:rPr>
              <a:t>50 %  Quantitative Measures</a:t>
            </a:r>
          </a:p>
          <a:p>
            <a:pPr algn="ctr">
              <a:defRPr/>
            </a:pPr>
            <a:r>
              <a:rPr lang="en-US" sz="1200" b="1" i="1" dirty="0">
                <a:solidFill>
                  <a:prstClr val="white"/>
                </a:solidFill>
              </a:rPr>
              <a:t>As defined below</a:t>
            </a:r>
            <a:endParaRPr lang="en-US" sz="1200" b="1" u="sng" dirty="0">
              <a:solidFill>
                <a:prstClr val="white"/>
              </a:solidFill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 flipV="1">
            <a:off x="1981200" y="18288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3276600" y="18288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4648200" y="18288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>
            <a:off x="3506787" y="3351213"/>
            <a:ext cx="15081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>
            <a:off x="5716587" y="3351213"/>
            <a:ext cx="15081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79" name="TextBox 38"/>
          <p:cNvSpPr txBox="1">
            <a:spLocks noChangeArrowheads="1"/>
          </p:cNvSpPr>
          <p:nvPr/>
        </p:nvSpPr>
        <p:spPr bwMode="auto">
          <a:xfrm>
            <a:off x="8458200" y="6248400"/>
            <a:ext cx="530225" cy="21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prstClr val="black"/>
                </a:solidFill>
                <a:latin typeface="Arial" charset="0"/>
                <a:cs typeface="Arial" charset="0"/>
              </a:rPr>
              <a:t>9/27/12</a:t>
            </a:r>
          </a:p>
        </p:txBody>
      </p:sp>
      <p:sp>
        <p:nvSpPr>
          <p:cNvPr id="47" name="Right Arrow 46"/>
          <p:cNvSpPr/>
          <p:nvPr/>
        </p:nvSpPr>
        <p:spPr>
          <a:xfrm>
            <a:off x="5029200" y="3733800"/>
            <a:ext cx="457200" cy="30162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18288" anchor="ctr"/>
          <a:lstStyle/>
          <a:p>
            <a:pPr algn="ctr">
              <a:defRPr/>
            </a:pPr>
            <a:r>
              <a:rPr lang="en-US" sz="1400" dirty="0">
                <a:solidFill>
                  <a:prstClr val="white"/>
                </a:solidFill>
              </a:rPr>
              <a:t>or</a:t>
            </a:r>
          </a:p>
        </p:txBody>
      </p:sp>
      <p:sp>
        <p:nvSpPr>
          <p:cNvPr id="48" name="Right Arrow 47"/>
          <p:cNvSpPr/>
          <p:nvPr/>
        </p:nvSpPr>
        <p:spPr>
          <a:xfrm>
            <a:off x="7010400" y="3733800"/>
            <a:ext cx="457200" cy="30162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18288" anchor="ctr"/>
          <a:lstStyle/>
          <a:p>
            <a:pPr algn="ctr">
              <a:defRPr/>
            </a:pPr>
            <a:r>
              <a:rPr lang="en-US" sz="1400" dirty="0">
                <a:solidFill>
                  <a:prstClr val="white"/>
                </a:solidFill>
              </a:rPr>
              <a:t>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176213"/>
            <a:ext cx="8458200" cy="5238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800" b="1" i="1" u="sng" dirty="0">
                <a:solidFill>
                  <a:prstClr val="white"/>
                </a:solidFill>
              </a:rPr>
              <a:t>Local</a:t>
            </a:r>
            <a:r>
              <a:rPr lang="en-US" sz="2800" b="1" dirty="0">
                <a:solidFill>
                  <a:prstClr val="white"/>
                </a:solidFill>
              </a:rPr>
              <a:t> </a:t>
            </a:r>
            <a:r>
              <a:rPr lang="en-US" sz="2800" dirty="0">
                <a:solidFill>
                  <a:prstClr val="white"/>
                </a:solidFill>
              </a:rPr>
              <a:t>Principal Evaluation Models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762000"/>
            <a:ext cx="4114800" cy="4000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prstClr val="black"/>
                </a:solidFill>
              </a:rPr>
              <a:t>Professional Practice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53000" y="762000"/>
            <a:ext cx="3886200" cy="4000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prstClr val="black"/>
                </a:solidFill>
              </a:rPr>
              <a:t>Student Growth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1828800"/>
            <a:ext cx="3505200" cy="17541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28600" indent="-228600">
              <a:defRPr/>
            </a:pPr>
            <a:r>
              <a:rPr lang="en-US" sz="1200" dirty="0">
                <a:solidFill>
                  <a:prstClr val="black"/>
                </a:solidFill>
              </a:rPr>
              <a:t>      </a:t>
            </a:r>
            <a:r>
              <a:rPr lang="en-US" sz="1200" u="sng" dirty="0">
                <a:solidFill>
                  <a:prstClr val="black"/>
                </a:solidFill>
              </a:rPr>
              <a:t>Maryland Instructional Leadership Framework (8)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School Vision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School Culture</a:t>
            </a:r>
            <a:r>
              <a:rPr lang="en-US" sz="1200" b="1" dirty="0">
                <a:solidFill>
                  <a:prstClr val="black"/>
                </a:solidFill>
              </a:rPr>
              <a:t> 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Curriculum, Instruction, and Assessment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Observation/Evaluation of Teachers</a:t>
            </a:r>
            <a:r>
              <a:rPr lang="en-US" sz="1200" b="1" dirty="0">
                <a:solidFill>
                  <a:prstClr val="black"/>
                </a:solidFill>
              </a:rPr>
              <a:t> 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Integration of Appropriate Assessments</a:t>
            </a:r>
            <a:r>
              <a:rPr lang="en-US" sz="1200" b="1" dirty="0">
                <a:solidFill>
                  <a:prstClr val="black"/>
                </a:solidFill>
              </a:rPr>
              <a:t> 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Use of Technology and Data 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Professional Development 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Stakeholder Engagement</a:t>
            </a:r>
            <a:r>
              <a:rPr lang="en-US" sz="1200" b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0" y="4022725"/>
            <a:ext cx="2362200" cy="2232025"/>
          </a:xfrm>
          <a:custGeom>
            <a:avLst/>
            <a:gdLst>
              <a:gd name="connsiteX0" fmla="*/ 0 w 1972019"/>
              <a:gd name="connsiteY0" fmla="*/ 0 h 2893100"/>
              <a:gd name="connsiteX1" fmla="*/ 1972019 w 1972019"/>
              <a:gd name="connsiteY1" fmla="*/ 0 h 2893100"/>
              <a:gd name="connsiteX2" fmla="*/ 1972019 w 1972019"/>
              <a:gd name="connsiteY2" fmla="*/ 2893100 h 2893100"/>
              <a:gd name="connsiteX3" fmla="*/ 0 w 1972019"/>
              <a:gd name="connsiteY3" fmla="*/ 2893100 h 2893100"/>
              <a:gd name="connsiteX4" fmla="*/ 0 w 1972019"/>
              <a:gd name="connsiteY4" fmla="*/ 0 h 289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2019" h="2893100">
                <a:moveTo>
                  <a:pt x="0" y="0"/>
                </a:moveTo>
                <a:lnTo>
                  <a:pt x="1972019" y="0"/>
                </a:lnTo>
                <a:lnTo>
                  <a:pt x="1972019" y="2893100"/>
                </a:lnTo>
                <a:lnTo>
                  <a:pt x="0" y="28931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prstClr val="black"/>
                </a:solidFill>
              </a:rPr>
              <a:t>Elementary/Middle School Principals</a:t>
            </a:r>
          </a:p>
          <a:p>
            <a:pPr>
              <a:defRPr/>
            </a:pPr>
            <a:endParaRPr lang="en-US" sz="1100" u="sng" dirty="0">
              <a:solidFill>
                <a:prstClr val="black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 10 % - Reading MSA (School)</a:t>
            </a:r>
          </a:p>
          <a:p>
            <a:pPr algn="ctr">
              <a:defRPr/>
            </a:pPr>
            <a:r>
              <a:rPr lang="en-US" sz="1400" b="1" dirty="0">
                <a:solidFill>
                  <a:prstClr val="black"/>
                </a:solidFill>
              </a:rPr>
              <a:t>and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 10 % - Math MSA (School)</a:t>
            </a:r>
          </a:p>
          <a:p>
            <a:pPr algn="ctr">
              <a:defRPr/>
            </a:pPr>
            <a:r>
              <a:rPr lang="en-US" sz="1400" b="1" dirty="0">
                <a:solidFill>
                  <a:prstClr val="black"/>
                </a:solidFill>
              </a:rPr>
              <a:t>and</a:t>
            </a:r>
            <a:endParaRPr lang="en-US" sz="1400" dirty="0">
              <a:solidFill>
                <a:prstClr val="black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 30% - LEA proposed objective measures of student growth and learning linked to state and/or local goals and approved by MSDE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08375" y="4022725"/>
            <a:ext cx="2282825" cy="203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srgbClr val="000000"/>
                </a:solidFill>
                <a:cs typeface="Arial" charset="0"/>
              </a:rPr>
              <a:t>High School</a:t>
            </a:r>
          </a:p>
          <a:p>
            <a:pPr algn="ctr">
              <a:defRPr/>
            </a:pPr>
            <a:r>
              <a:rPr lang="en-US" sz="1400" b="1" dirty="0">
                <a:solidFill>
                  <a:srgbClr val="000000"/>
                </a:solidFill>
                <a:cs typeface="Arial" charset="0"/>
              </a:rPr>
              <a:t>Principals</a:t>
            </a:r>
          </a:p>
          <a:p>
            <a:pPr algn="ctr">
              <a:defRPr/>
            </a:pPr>
            <a:endParaRPr lang="en-US" sz="1400" b="1" u="sng" dirty="0">
              <a:solidFill>
                <a:srgbClr val="000000"/>
              </a:solidFill>
              <a:cs typeface="Arial" charset="0"/>
            </a:endParaRP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LEA proposed objective measures of student growth and learning linked to state and/or local goals and approved by MSDE; no single measure to exceed 35%</a:t>
            </a:r>
            <a:endParaRPr lang="en-US" sz="1200" u="sng" dirty="0">
              <a:solidFill>
                <a:srgbClr val="000000"/>
              </a:solidFill>
              <a:cs typeface="Arial" charset="0"/>
            </a:endParaRPr>
          </a:p>
          <a:p>
            <a:pPr algn="ctr">
              <a:defRPr/>
            </a:pPr>
            <a:endParaRPr lang="en-US" sz="1200" dirty="0">
              <a:solidFill>
                <a:srgbClr val="000000"/>
              </a:solidFill>
              <a:cs typeface="Arial" charset="0"/>
            </a:endParaRPr>
          </a:p>
          <a:p>
            <a:pPr algn="ctr">
              <a:defRPr/>
            </a:pPr>
            <a:r>
              <a:rPr lang="en-US" sz="1200" dirty="0">
                <a:solidFill>
                  <a:srgbClr val="000000"/>
                </a:solidFill>
                <a:cs typeface="Arial" charset="0"/>
              </a:rPr>
              <a:t> </a:t>
            </a:r>
            <a:endParaRPr lang="en-US" sz="16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53200" y="4022725"/>
            <a:ext cx="2286000" cy="1831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srgbClr val="000000"/>
                </a:solidFill>
                <a:cs typeface="Arial" charset="0"/>
              </a:rPr>
              <a:t>Other Principals              (e.g., Special Center, PreK-2)</a:t>
            </a:r>
          </a:p>
          <a:p>
            <a:pPr algn="ctr">
              <a:defRPr/>
            </a:pPr>
            <a:endParaRPr lang="en-US" sz="1400" b="1" dirty="0">
              <a:solidFill>
                <a:srgbClr val="000000"/>
              </a:solidFill>
              <a:cs typeface="Arial" charset="0"/>
            </a:endParaRP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LEA proposed objective measures of student growth and learning linked to state and/or local goals and approved by MSDE; no single measure to exceed 35%</a:t>
            </a:r>
            <a:endParaRPr lang="en-US" sz="1200" b="1" dirty="0">
              <a:solidFill>
                <a:srgbClr val="000000"/>
              </a:solidFill>
              <a:cs typeface="Arial" charset="0"/>
            </a:endParaRPr>
          </a:p>
          <a:p>
            <a:pPr>
              <a:defRPr/>
            </a:pPr>
            <a:endParaRPr lang="en-US" sz="1100" u="sng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4267200" y="1447800"/>
            <a:ext cx="0" cy="83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57200" y="4535488"/>
            <a:ext cx="2209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629400" y="4535488"/>
            <a:ext cx="2133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00200" y="3786188"/>
            <a:ext cx="6232525" cy="238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 flipH="1" flipV="1">
            <a:off x="5806281" y="2728119"/>
            <a:ext cx="210343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0"/>
          </p:cNvCxnSpPr>
          <p:nvPr/>
        </p:nvCxnSpPr>
        <p:spPr>
          <a:xfrm>
            <a:off x="2133600" y="1600200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038600" y="2286000"/>
            <a:ext cx="1676400" cy="6461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prstClr val="black"/>
                </a:solidFill>
              </a:rPr>
              <a:t>Additional Domains Based on Local Priorities</a:t>
            </a:r>
          </a:p>
        </p:txBody>
      </p:sp>
      <p:pic>
        <p:nvPicPr>
          <p:cNvPr id="8208" name="Picture 4" descr="http://www.msde.state.md.us/logo/MSDE_Logo_c_300dp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6019800"/>
            <a:ext cx="16002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TextBox 32"/>
          <p:cNvSpPr txBox="1"/>
          <p:nvPr/>
        </p:nvSpPr>
        <p:spPr>
          <a:xfrm>
            <a:off x="381000" y="1219200"/>
            <a:ext cx="4114800" cy="461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200" b="1" u="sng" dirty="0">
                <a:solidFill>
                  <a:prstClr val="white"/>
                </a:solidFill>
              </a:rPr>
              <a:t>50 %  Qualitative Measures</a:t>
            </a:r>
          </a:p>
          <a:p>
            <a:pPr>
              <a:defRPr/>
            </a:pPr>
            <a:r>
              <a:rPr lang="en-US" sz="1200" b="1" i="1" dirty="0">
                <a:solidFill>
                  <a:prstClr val="white"/>
                </a:solidFill>
              </a:rPr>
              <a:t>Domain percentages proposed by LEA and approved by MSDE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953000" y="1219200"/>
            <a:ext cx="3886200" cy="461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200" b="1" u="sng" dirty="0">
                <a:solidFill>
                  <a:prstClr val="white"/>
                </a:solidFill>
              </a:rPr>
              <a:t>50 %  Quantitative Measures</a:t>
            </a:r>
          </a:p>
          <a:p>
            <a:pPr algn="ctr">
              <a:defRPr/>
            </a:pPr>
            <a:r>
              <a:rPr lang="en-US" sz="1200" b="1" i="1" dirty="0">
                <a:solidFill>
                  <a:prstClr val="white"/>
                </a:solidFill>
              </a:rPr>
              <a:t>As defined below</a:t>
            </a:r>
            <a:endParaRPr lang="en-US" sz="1200" b="1" u="sng" dirty="0">
              <a:solidFill>
                <a:prstClr val="white"/>
              </a:solidFill>
            </a:endParaRPr>
          </a:p>
        </p:txBody>
      </p:sp>
      <p:sp>
        <p:nvSpPr>
          <p:cNvPr id="44" name="Right Arrow 43"/>
          <p:cNvSpPr/>
          <p:nvPr/>
        </p:nvSpPr>
        <p:spPr>
          <a:xfrm>
            <a:off x="5943600" y="4267200"/>
            <a:ext cx="457200" cy="30162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18288" anchor="ctr"/>
          <a:lstStyle/>
          <a:p>
            <a:pPr algn="ctr">
              <a:defRPr/>
            </a:pPr>
            <a:r>
              <a:rPr lang="en-US" sz="1400" dirty="0">
                <a:solidFill>
                  <a:prstClr val="white"/>
                </a:solidFill>
              </a:rPr>
              <a:t>or</a:t>
            </a:r>
          </a:p>
        </p:txBody>
      </p:sp>
      <p:sp>
        <p:nvSpPr>
          <p:cNvPr id="8212" name="TextBox 23"/>
          <p:cNvSpPr txBox="1">
            <a:spLocks noChangeArrowheads="1"/>
          </p:cNvSpPr>
          <p:nvPr/>
        </p:nvSpPr>
        <p:spPr bwMode="auto">
          <a:xfrm>
            <a:off x="8458200" y="6172200"/>
            <a:ext cx="530225" cy="21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prstClr val="black"/>
                </a:solidFill>
                <a:latin typeface="Arial" charset="0"/>
                <a:cs typeface="Arial" charset="0"/>
              </a:rPr>
              <a:t>9/27/12</a:t>
            </a:r>
          </a:p>
        </p:txBody>
      </p:sp>
      <p:cxnSp>
        <p:nvCxnSpPr>
          <p:cNvPr id="42" name="Straight Connector 41"/>
          <p:cNvCxnSpPr/>
          <p:nvPr/>
        </p:nvCxnSpPr>
        <p:spPr>
          <a:xfrm rot="5400000" flipH="1" flipV="1">
            <a:off x="1499393" y="3910807"/>
            <a:ext cx="20161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 flipH="1" flipV="1">
            <a:off x="4471193" y="3910807"/>
            <a:ext cx="20161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 flipH="1" flipV="1">
            <a:off x="7747793" y="3910807"/>
            <a:ext cx="20161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581400" y="4535488"/>
            <a:ext cx="2133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ight Arrow 51"/>
          <p:cNvSpPr/>
          <p:nvPr/>
        </p:nvSpPr>
        <p:spPr>
          <a:xfrm>
            <a:off x="2895600" y="4267200"/>
            <a:ext cx="457200" cy="30162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18288" anchor="ctr"/>
          <a:lstStyle/>
          <a:p>
            <a:pPr algn="ctr">
              <a:defRPr/>
            </a:pPr>
            <a:r>
              <a:rPr lang="en-US" sz="1400" dirty="0">
                <a:solidFill>
                  <a:prstClr val="white"/>
                </a:solidFill>
              </a:rPr>
              <a:t>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62400" y="761999"/>
          <a:ext cx="4495801" cy="5181600"/>
        </p:xfrm>
        <a:graphic>
          <a:graphicData uri="http://schemas.openxmlformats.org/drawingml/2006/table">
            <a:tbl>
              <a:tblPr/>
              <a:tblGrid>
                <a:gridCol w="3573428"/>
                <a:gridCol w="922373"/>
              </a:tblGrid>
              <a:tr h="6495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Professional Practice</a:t>
                      </a:r>
                    </a:p>
                  </a:txBody>
                  <a:tcPr marL="68430" marR="684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latin typeface="Calibri"/>
                          <a:ea typeface="Calibri"/>
                          <a:cs typeface="Times New Roman"/>
                        </a:rPr>
                        <a:t>50%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0" marR="684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6479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Classroom Environment</a:t>
                      </a:r>
                    </a:p>
                  </a:txBody>
                  <a:tcPr marL="68430" marR="684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79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Instruction</a:t>
                      </a:r>
                    </a:p>
                  </a:txBody>
                  <a:tcPr marL="68430" marR="684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79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Planning &amp; Preparation</a:t>
                      </a:r>
                    </a:p>
                  </a:txBody>
                  <a:tcPr marL="68430" marR="684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543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Student Learning Objectives</a:t>
                      </a:r>
                    </a:p>
                  </a:txBody>
                  <a:tcPr marL="68430" marR="684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latin typeface="Calibri"/>
                          <a:ea typeface="Calibri"/>
                          <a:cs typeface="Times New Roman"/>
                        </a:rPr>
                        <a:t>30%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0" marR="684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10340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MSA/PARCC</a:t>
                      </a:r>
                      <a:endParaRPr lang="en-US" sz="2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0" marR="684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20%</a:t>
                      </a:r>
                      <a:endParaRPr lang="en-US" sz="11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30" marR="684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25745" y="685800"/>
            <a:ext cx="18774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prstClr val="black"/>
                </a:solidFill>
              </a:rPr>
              <a:t>Teacher </a:t>
            </a:r>
            <a:endParaRPr lang="en-US" sz="2800" b="1" dirty="0">
              <a:solidFill>
                <a:prstClr val="black"/>
              </a:solidFill>
            </a:endParaRPr>
          </a:p>
          <a:p>
            <a:pPr algn="ctr"/>
            <a:r>
              <a:rPr lang="en-US" sz="2800" b="1" dirty="0">
                <a:solidFill>
                  <a:prstClr val="black"/>
                </a:solidFill>
              </a:rPr>
              <a:t>Evaluation</a:t>
            </a:r>
          </a:p>
          <a:p>
            <a:pPr algn="ctr"/>
            <a:r>
              <a:rPr lang="en-US" sz="2400" b="1" dirty="0">
                <a:solidFill>
                  <a:prstClr val="black"/>
                </a:solidFill>
              </a:rPr>
              <a:t>___________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2590800"/>
            <a:ext cx="20304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Teacher Controlled </a:t>
            </a:r>
          </a:p>
          <a:p>
            <a:pPr algn="ctr"/>
            <a:r>
              <a:rPr lang="en-US" b="1" dirty="0">
                <a:solidFill>
                  <a:prstClr val="black"/>
                </a:solidFill>
              </a:rPr>
              <a:t>Elements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0" y="5181600"/>
            <a:ext cx="2092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State Test Measures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895600" y="1066800"/>
            <a:ext cx="1066800" cy="1752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895600" y="2819400"/>
            <a:ext cx="1066800" cy="1371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895600" y="1676400"/>
            <a:ext cx="1066800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2895600" y="2362200"/>
            <a:ext cx="10668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895600" y="2819400"/>
            <a:ext cx="10668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971800" y="5410200"/>
            <a:ext cx="99060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648200" y="6019800"/>
            <a:ext cx="2343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prstClr val="black"/>
                </a:solidFill>
              </a:rPr>
              <a:t>Tested Area Teacher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/>
              <a:t>Maryland Tiered Achievement Index:</a:t>
            </a:r>
            <a:br>
              <a:rPr lang="en-US" sz="3600" b="1" dirty="0" smtClean="0"/>
            </a:br>
            <a:r>
              <a:rPr lang="en-US" sz="3600" b="1" dirty="0" smtClean="0"/>
              <a:t>Field Test Version</a:t>
            </a:r>
          </a:p>
        </p:txBody>
      </p:sp>
      <p:pic>
        <p:nvPicPr>
          <p:cNvPr id="819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44129" y="1524000"/>
            <a:ext cx="8531942" cy="4648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 CCPS approach to using the Standard Deviation to interpret performance</a:t>
            </a:r>
          </a:p>
        </p:txBody>
      </p:sp>
      <p:sp>
        <p:nvSpPr>
          <p:cNvPr id="10243" name="TextBox 5"/>
          <p:cNvSpPr txBox="1">
            <a:spLocks noChangeArrowheads="1"/>
          </p:cNvSpPr>
          <p:nvPr/>
        </p:nvSpPr>
        <p:spPr bwMode="auto">
          <a:xfrm>
            <a:off x="838200" y="4495800"/>
            <a:ext cx="7620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</a:t>
            </a:r>
          </a:p>
        </p:txBody>
      </p:sp>
      <p:pic>
        <p:nvPicPr>
          <p:cNvPr id="1024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524000"/>
            <a:ext cx="8229600" cy="2971800"/>
          </a:xfrm>
          <a:noFill/>
        </p:spPr>
      </p:pic>
      <p:sp>
        <p:nvSpPr>
          <p:cNvPr id="10245" name="TextBox 7"/>
          <p:cNvSpPr txBox="1">
            <a:spLocks noChangeArrowheads="1"/>
          </p:cNvSpPr>
          <p:nvPr/>
        </p:nvSpPr>
        <p:spPr bwMode="auto">
          <a:xfrm>
            <a:off x="914400" y="5334000"/>
            <a:ext cx="7620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46" name="TextBox 8"/>
          <p:cNvSpPr txBox="1">
            <a:spLocks noChangeArrowheads="1"/>
          </p:cNvSpPr>
          <p:nvPr/>
        </p:nvSpPr>
        <p:spPr bwMode="auto">
          <a:xfrm>
            <a:off x="838200" y="5334000"/>
            <a:ext cx="7620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47" name="TextBox 9"/>
          <p:cNvSpPr txBox="1">
            <a:spLocks noChangeArrowheads="1"/>
          </p:cNvSpPr>
          <p:nvPr/>
        </p:nvSpPr>
        <p:spPr bwMode="auto">
          <a:xfrm>
            <a:off x="990600" y="5486400"/>
            <a:ext cx="7620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48" name="TextBox 10"/>
          <p:cNvSpPr txBox="1">
            <a:spLocks noChangeArrowheads="1"/>
          </p:cNvSpPr>
          <p:nvPr/>
        </p:nvSpPr>
        <p:spPr bwMode="auto">
          <a:xfrm>
            <a:off x="304800" y="4648200"/>
            <a:ext cx="8610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Performance spanning the grade mean by one standard deviation is considered expected and acceptable (green bracket).</a:t>
            </a:r>
          </a:p>
          <a:p>
            <a:endParaRPr lang="en-US" sz="1600"/>
          </a:p>
          <a:p>
            <a:r>
              <a:rPr lang="en-US" sz="1600"/>
              <a:t>Growth </a:t>
            </a:r>
            <a:r>
              <a:rPr lang="en-US" sz="1600" i="1"/>
              <a:t>more than </a:t>
            </a:r>
            <a:r>
              <a:rPr lang="en-US" sz="1600"/>
              <a:t>.5 STD above mean is beyond expected and commendable (blue bracket).</a:t>
            </a:r>
          </a:p>
          <a:p>
            <a:endParaRPr lang="en-US" sz="1600"/>
          </a:p>
          <a:p>
            <a:r>
              <a:rPr lang="en-US" sz="1600"/>
              <a:t>Performance .5 STD below the central range is concerning (yellow bracket); performance a full STD below mean is a significant loss and unacceptable (red bracket).</a:t>
            </a:r>
          </a:p>
          <a:p>
            <a:pPr algn="r"/>
            <a:r>
              <a:rPr lang="en-US" sz="800"/>
              <a:t>Slide borrowed from CCPS presentation, March 11,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914400"/>
          </a:xfrm>
        </p:spPr>
        <p:txBody>
          <a:bodyPr/>
          <a:lstStyle/>
          <a:p>
            <a:r>
              <a:rPr lang="en-US" sz="3600" b="1" dirty="0" smtClean="0"/>
              <a:t>A real example</a:t>
            </a:r>
          </a:p>
        </p:txBody>
      </p:sp>
      <p:pic>
        <p:nvPicPr>
          <p:cNvPr id="1331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838200"/>
            <a:ext cx="8305800" cy="5867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/>
              <a:t>Maryland Tiered Achievement Index:</a:t>
            </a:r>
            <a:br>
              <a:rPr lang="en-US" sz="3600" b="1" dirty="0" smtClean="0"/>
            </a:br>
            <a:r>
              <a:rPr lang="en-US" sz="3600" b="1" dirty="0" smtClean="0"/>
              <a:t>Considered Version for Go-Live Year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76400"/>
            <a:ext cx="7391399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609600" y="5638800"/>
            <a:ext cx="8001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Expands the premium “blue area” by one diagonal.  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Expands the diagonal, protecting cells A3A1, P3P2, P2P1, and mitigating A1P3.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Reflects the actual state distribution and is informed by the MSA underlying technical structure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205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4288"/>
            <a:ext cx="9144000" cy="687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sz="3600" b="1" i="1" dirty="0" smtClean="0"/>
              <a:t>MSDE had to model… </a:t>
            </a:r>
            <a:endParaRPr lang="en-US" sz="36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905000"/>
            <a:ext cx="6400800" cy="3581400"/>
          </a:xfrm>
        </p:spPr>
        <p:txBody>
          <a:bodyPr>
            <a:normAutofit fontScale="475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6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Teacher Instrument</a:t>
            </a:r>
          </a:p>
          <a:p>
            <a:pPr algn="l">
              <a:buFont typeface="Arial" pitchFamily="34" charset="0"/>
              <a:buChar char="•"/>
            </a:pPr>
            <a:r>
              <a:rPr lang="en-US" sz="6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Principal Instrument</a:t>
            </a:r>
          </a:p>
          <a:p>
            <a:pPr algn="l">
              <a:buFont typeface="Arial" pitchFamily="34" charset="0"/>
              <a:buChar char="•"/>
            </a:pPr>
            <a:r>
              <a:rPr lang="en-US" sz="6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Instrument Appendices</a:t>
            </a:r>
          </a:p>
          <a:p>
            <a:pPr algn="l">
              <a:buFont typeface="Arial" pitchFamily="34" charset="0"/>
              <a:buChar char="•"/>
            </a:pPr>
            <a:r>
              <a:rPr lang="en-US" sz="6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Calculation Methodology</a:t>
            </a:r>
          </a:p>
          <a:p>
            <a:pPr algn="l">
              <a:buFont typeface="Arial" pitchFamily="34" charset="0"/>
              <a:buChar char="•"/>
            </a:pPr>
            <a:r>
              <a:rPr lang="en-US" sz="6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Administrator Impact</a:t>
            </a:r>
          </a:p>
          <a:p>
            <a:pPr algn="l">
              <a:buFont typeface="Arial" pitchFamily="34" charset="0"/>
              <a:buChar char="•"/>
            </a:pPr>
            <a:r>
              <a:rPr lang="en-US" sz="6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Three Year Rollout</a:t>
            </a:r>
          </a:p>
          <a:p>
            <a:pPr algn="l"/>
            <a:endParaRPr lang="en-US" sz="4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sz="4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…</a:t>
            </a:r>
            <a:r>
              <a:rPr lang="en-US" sz="42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see exhibits on msde/tpe website</a:t>
            </a:r>
            <a:endParaRPr lang="en-US" sz="4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sz="67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sz="67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endParaRPr lang="en-US" sz="67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endParaRPr lang="en-US" sz="3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sz="3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sz="3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828800" y="609600"/>
          <a:ext cx="5676405" cy="4904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1600200" y="533400"/>
            <a:ext cx="3124200" cy="274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4648200" y="609600"/>
            <a:ext cx="2971800" cy="266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4724400" y="3276600"/>
            <a:ext cx="2895600" cy="243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1981200" y="3276600"/>
            <a:ext cx="2667000" cy="243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ular Callout 32"/>
          <p:cNvSpPr/>
          <p:nvPr/>
        </p:nvSpPr>
        <p:spPr>
          <a:xfrm>
            <a:off x="304800" y="1524000"/>
            <a:ext cx="1295400" cy="536448"/>
          </a:xfrm>
          <a:prstGeom prst="wedgeRectCallout">
            <a:avLst>
              <a:gd name="adj1" fmla="val 86757"/>
              <a:gd name="adj2" fmla="val 153280"/>
            </a:avLst>
          </a:prstGeom>
          <a:solidFill>
            <a:srgbClr val="92B5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prstClr val="black"/>
                </a:solidFill>
              </a:rPr>
              <a:t>Evaluation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343400" y="2209800"/>
            <a:ext cx="798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</a:rPr>
              <a:t>Summer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105400" y="2971800"/>
            <a:ext cx="431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</a:rPr>
              <a:t>Fall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505200" y="3048000"/>
            <a:ext cx="6447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</a:rPr>
              <a:t>Spring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343400" y="3733800"/>
            <a:ext cx="6908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</a:rPr>
              <a:t>Winter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81000" y="6172200"/>
            <a:ext cx="2175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solidFill>
                  <a:prstClr val="black"/>
                </a:solidFill>
              </a:rPr>
              <a:t>Current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0" y="0"/>
          <a:ext cx="9267190" cy="6076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2817813" y="2697163"/>
            <a:ext cx="541337" cy="1052512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969000" y="2697163"/>
            <a:ext cx="541338" cy="1052512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391" name="AutoShape 7"/>
          <p:cNvSpPr>
            <a:spLocks noChangeArrowheads="1"/>
          </p:cNvSpPr>
          <p:nvPr/>
        </p:nvSpPr>
        <p:spPr bwMode="auto">
          <a:xfrm>
            <a:off x="95250" y="5014913"/>
            <a:ext cx="9048750" cy="1843087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Other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Items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143000" y="5218112"/>
            <a:ext cx="7832725" cy="1639888"/>
          </a:xfrm>
          <a:prstGeom prst="rect">
            <a:avLst/>
          </a:prstGeom>
          <a:solidFill>
            <a:srgbClr val="B8CCE4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9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Attribution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Associating students enrolled on 9/30, still enrolled on the day of testing, and present 80% of the instructional days to the teacher of record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9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Teacher of Record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The teacher(s) most directly responsible for the delivery of the instruction to the student 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9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Evaluation Cycle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Tenured and  Effective or Highly Effective Educators = Student Growth annually and Professional Practice every three years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Untenured and Ineffective Educators = Student Growth annually and Professional Practice annually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9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Professional Practice Teacher</a:t>
            </a:r>
            <a:r>
              <a:rPr kumimoji="0" lang="en-US" sz="9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Four Domains; Planning &amp; Preparation, Instruction, Classroom Environment, Professional Responsibilities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9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Professional Practice Principals: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Eight Maryland Instructional Leadership Framework Domains, and Four ISLLC Domains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9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School Progress Index: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Annual whole-school accountability measure of school performance than can be used in teacher and principal evaluation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9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Student Learning Objectives: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Measures of student growth associated with cohorts of students and generated by teacher and principal interests </a:t>
            </a:r>
            <a:r>
              <a:rPr kumimoji="0" lang="en-US" sz="9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9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Teacher &amp; Principal Ratings: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Determinations of Highly Effective, Effective, or Ineffective as required in COMAR 13A.07.09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533400" y="0"/>
            <a:ext cx="8110537" cy="555625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Educator Effectiveness and Teacher/Principal Evaluation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8910638" y="6900863"/>
            <a:ext cx="541337" cy="201612"/>
          </a:xfrm>
          <a:prstGeom prst="rect">
            <a:avLst/>
          </a:prstGeom>
          <a:solidFill>
            <a:srgbClr val="E7C94B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3/15/13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8" name="Picture 4" descr="http://www.msde.state.md.us/logo/MSDE_Logo_c_300dpi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96200" y="6400800"/>
            <a:ext cx="1335088" cy="311150"/>
          </a:xfrm>
          <a:prstGeom prst="rect">
            <a:avLst/>
          </a:prstGeom>
          <a:noFill/>
        </p:spPr>
      </p:pic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 flipH="1" flipV="1">
            <a:off x="4572000" y="3200400"/>
            <a:ext cx="213360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2819400" y="1676400"/>
            <a:ext cx="1828800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4648200" y="1219200"/>
            <a:ext cx="2133600" cy="1905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362200" y="3124200"/>
            <a:ext cx="2286000" cy="2057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Diagram 1"/>
          <p:cNvGraphicFramePr/>
          <p:nvPr/>
        </p:nvGraphicFramePr>
        <p:xfrm>
          <a:off x="2362200" y="1295400"/>
          <a:ext cx="43434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1371600" y="0"/>
          <a:ext cx="7772400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33" name="Rectangular Callout 32"/>
          <p:cNvSpPr/>
          <p:nvPr/>
        </p:nvSpPr>
        <p:spPr>
          <a:xfrm>
            <a:off x="152400" y="3352800"/>
            <a:ext cx="1295400" cy="612648"/>
          </a:xfrm>
          <a:prstGeom prst="wedgeRectCallout">
            <a:avLst>
              <a:gd name="adj1" fmla="val 58691"/>
              <a:gd name="adj2" fmla="val -126489"/>
            </a:avLst>
          </a:prstGeom>
          <a:solidFill>
            <a:srgbClr val="93B6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prstClr val="black"/>
                </a:solidFill>
              </a:rPr>
              <a:t>Evaluation</a:t>
            </a:r>
          </a:p>
        </p:txBody>
      </p:sp>
      <p:sp>
        <p:nvSpPr>
          <p:cNvPr id="20" name="Rectangular Callout 19"/>
          <p:cNvSpPr/>
          <p:nvPr/>
        </p:nvSpPr>
        <p:spPr>
          <a:xfrm>
            <a:off x="304800" y="533400"/>
            <a:ext cx="1143000" cy="688848"/>
          </a:xfrm>
          <a:prstGeom prst="wedgeRectCallout">
            <a:avLst>
              <a:gd name="adj1" fmla="val 167361"/>
              <a:gd name="adj2" fmla="val -12859"/>
            </a:avLst>
          </a:prstGeom>
          <a:solidFill>
            <a:srgbClr val="8B7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prstClr val="black"/>
                </a:solidFill>
              </a:rPr>
              <a:t>Data Analysis</a:t>
            </a:r>
          </a:p>
        </p:txBody>
      </p:sp>
      <p:sp>
        <p:nvSpPr>
          <p:cNvPr id="21" name="Rectangular Callout 20"/>
          <p:cNvSpPr/>
          <p:nvPr/>
        </p:nvSpPr>
        <p:spPr>
          <a:xfrm>
            <a:off x="7086600" y="228600"/>
            <a:ext cx="1828800" cy="612648"/>
          </a:xfrm>
          <a:prstGeom prst="wedgeRectCallout">
            <a:avLst>
              <a:gd name="adj1" fmla="val -104568"/>
              <a:gd name="adj2" fmla="val 24737"/>
            </a:avLst>
          </a:prstGeom>
          <a:solidFill>
            <a:srgbClr val="477BB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prstClr val="black"/>
                </a:solidFill>
              </a:rPr>
              <a:t>Pre-Conference</a:t>
            </a:r>
          </a:p>
        </p:txBody>
      </p:sp>
      <p:sp>
        <p:nvSpPr>
          <p:cNvPr id="22" name="Rectangular Callout 21"/>
          <p:cNvSpPr/>
          <p:nvPr/>
        </p:nvSpPr>
        <p:spPr>
          <a:xfrm>
            <a:off x="7086600" y="5257800"/>
            <a:ext cx="1752600" cy="612648"/>
          </a:xfrm>
          <a:prstGeom prst="wedgeRectCallout">
            <a:avLst>
              <a:gd name="adj1" fmla="val -108522"/>
              <a:gd name="adj2" fmla="val 39123"/>
            </a:avLst>
          </a:prstGeom>
          <a:solidFill>
            <a:srgbClr val="CD696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prstClr val="black"/>
                </a:solidFill>
              </a:rPr>
              <a:t>Professional Practice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52400" y="6172200"/>
            <a:ext cx="3502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prstClr val="black"/>
                </a:solidFill>
              </a:rPr>
              <a:t>New evaluation paradigm</a:t>
            </a:r>
            <a:endParaRPr lang="en-US" sz="2400" b="1" i="1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" y="1371600"/>
            <a:ext cx="178625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b="1" dirty="0">
                <a:solidFill>
                  <a:prstClr val="black"/>
                </a:solidFill>
              </a:rPr>
              <a:t>Review  Annual Data</a:t>
            </a:r>
          </a:p>
          <a:p>
            <a:pPr>
              <a:buFont typeface="Arial" pitchFamily="34" charset="0"/>
              <a:buChar char="•"/>
            </a:pPr>
            <a:r>
              <a:rPr lang="en-US" sz="1400" b="1" dirty="0">
                <a:solidFill>
                  <a:prstClr val="black"/>
                </a:solidFill>
              </a:rPr>
              <a:t>Align SIP Goals</a:t>
            </a:r>
          </a:p>
          <a:p>
            <a:pPr>
              <a:buFont typeface="Arial" pitchFamily="34" charset="0"/>
              <a:buChar char="•"/>
            </a:pPr>
            <a:r>
              <a:rPr lang="en-US" sz="1400" b="1" dirty="0">
                <a:solidFill>
                  <a:prstClr val="black"/>
                </a:solidFill>
              </a:rPr>
              <a:t>Write SIP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86600" y="990600"/>
            <a:ext cx="16817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b="1" dirty="0">
                <a:solidFill>
                  <a:prstClr val="black"/>
                </a:solidFill>
              </a:rPr>
              <a:t>Translate MSA to %</a:t>
            </a:r>
          </a:p>
          <a:p>
            <a:pPr>
              <a:buFont typeface="Arial" pitchFamily="34" charset="0"/>
              <a:buChar char="•"/>
            </a:pPr>
            <a:r>
              <a:rPr lang="en-US" sz="1400" b="1" dirty="0">
                <a:solidFill>
                  <a:prstClr val="black"/>
                </a:solidFill>
              </a:rPr>
              <a:t>Set SLOs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2400" y="4114800"/>
            <a:ext cx="18766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b="1" dirty="0">
                <a:solidFill>
                  <a:prstClr val="black"/>
                </a:solidFill>
              </a:rPr>
              <a:t>Score SLOs</a:t>
            </a:r>
          </a:p>
          <a:p>
            <a:pPr>
              <a:buFont typeface="Arial" pitchFamily="34" charset="0"/>
              <a:buChar char="•"/>
            </a:pPr>
            <a:r>
              <a:rPr lang="en-US" sz="1400" b="1" dirty="0">
                <a:solidFill>
                  <a:prstClr val="black"/>
                </a:solidFill>
              </a:rPr>
              <a:t>Score  Professional 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Practice</a:t>
            </a:r>
          </a:p>
          <a:p>
            <a:pPr>
              <a:buFont typeface="Arial" pitchFamily="34" charset="0"/>
              <a:buChar char="•"/>
            </a:pPr>
            <a:r>
              <a:rPr lang="en-US" sz="1400" b="1" dirty="0">
                <a:solidFill>
                  <a:prstClr val="black"/>
                </a:solidFill>
              </a:rPr>
              <a:t>Carry forward MSA % </a:t>
            </a:r>
          </a:p>
          <a:p>
            <a:pPr>
              <a:buFont typeface="Arial" pitchFamily="34" charset="0"/>
              <a:buChar char="•"/>
            </a:pPr>
            <a:r>
              <a:rPr lang="en-US" sz="1400" b="1" dirty="0">
                <a:solidFill>
                  <a:prstClr val="black"/>
                </a:solidFill>
              </a:rPr>
              <a:t>Complete Rating</a:t>
            </a:r>
          </a:p>
          <a:p>
            <a:pPr>
              <a:buFont typeface="Arial" pitchFamily="34" charset="0"/>
              <a:buChar char="•"/>
            </a:pPr>
            <a:r>
              <a:rPr lang="en-US" sz="1400" b="1" dirty="0">
                <a:solidFill>
                  <a:prstClr val="black"/>
                </a:solidFill>
              </a:rPr>
              <a:t>Affirm Attribution</a:t>
            </a:r>
          </a:p>
          <a:p>
            <a:pPr>
              <a:buFont typeface="Arial" pitchFamily="34" charset="0"/>
              <a:buChar char="•"/>
            </a:pPr>
            <a:r>
              <a:rPr lang="en-US" sz="1400" b="1" dirty="0">
                <a:solidFill>
                  <a:prstClr val="black"/>
                </a:solidFill>
              </a:rPr>
              <a:t>Set new Professional  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Practice Goals</a:t>
            </a:r>
          </a:p>
          <a:p>
            <a:pPr>
              <a:buFont typeface="Arial" pitchFamily="34" charset="0"/>
              <a:buChar char="•"/>
            </a:pP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86600" y="5867400"/>
            <a:ext cx="19752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b="1" dirty="0">
                <a:solidFill>
                  <a:prstClr val="black"/>
                </a:solidFill>
              </a:rPr>
              <a:t>Conduct </a:t>
            </a:r>
            <a:r>
              <a:rPr lang="en-US" sz="1400" b="1" dirty="0" smtClean="0">
                <a:solidFill>
                  <a:prstClr val="black"/>
                </a:solidFill>
              </a:rPr>
              <a:t>Observations</a:t>
            </a:r>
          </a:p>
          <a:p>
            <a:pPr>
              <a:buFont typeface="Arial" pitchFamily="34" charset="0"/>
              <a:buChar char="•"/>
            </a:pPr>
            <a:r>
              <a:rPr lang="en-US" sz="1400" b="1" dirty="0" smtClean="0">
                <a:solidFill>
                  <a:prstClr val="black"/>
                </a:solidFill>
              </a:rPr>
              <a:t>Mid-Interval SLO Check</a:t>
            </a:r>
            <a:endParaRPr lang="en-US" sz="1400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18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685800" y="866774"/>
          <a:ext cx="7848600" cy="5610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381000"/>
            <a:ext cx="26559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TPE Action Team</a:t>
            </a:r>
            <a:endParaRPr lang="en-US" dirty="0"/>
          </a:p>
        </p:txBody>
      </p:sp>
      <p:sp>
        <p:nvSpPr>
          <p:cNvPr id="6" name="Explosion 1 5"/>
          <p:cNvSpPr/>
          <p:nvPr/>
        </p:nvSpPr>
        <p:spPr>
          <a:xfrm>
            <a:off x="6096000" y="304800"/>
            <a:ext cx="2590800" cy="1676400"/>
          </a:xfrm>
          <a:prstGeom prst="irregularSeal1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Structure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Pages from Communication #2 10-26-12_rev.tif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52400"/>
            <a:ext cx="8229600" cy="6574255"/>
          </a:xfrm>
          <a:prstGeom prst="rect">
            <a:avLst/>
          </a:prstGeom>
        </p:spPr>
      </p:pic>
      <p:sp>
        <p:nvSpPr>
          <p:cNvPr id="3" name="Explosion 1 2"/>
          <p:cNvSpPr/>
          <p:nvPr/>
        </p:nvSpPr>
        <p:spPr>
          <a:xfrm>
            <a:off x="5638800" y="3505200"/>
            <a:ext cx="3200400" cy="1676400"/>
          </a:xfrm>
          <a:prstGeom prst="irregularSeal1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Communications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1"/>
            <a:ext cx="7772400" cy="1066800"/>
          </a:xfrm>
        </p:spPr>
        <p:txBody>
          <a:bodyPr>
            <a:normAutofit/>
          </a:bodyPr>
          <a:lstStyle/>
          <a:p>
            <a:pPr algn="l"/>
            <a:r>
              <a:rPr lang="en-US" sz="3600" b="1" i="1" u="sng" dirty="0" smtClean="0"/>
              <a:t>Project Status: April 22, 2013</a:t>
            </a:r>
            <a:endParaRPr lang="en-US" sz="36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371600"/>
            <a:ext cx="8153400" cy="44196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Completed Field Testing in all LEAs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Gathered Qualitative Data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Established Fidelity Assurance…….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en-US" sz="3600" b="1" i="1" dirty="0" smtClean="0">
                <a:solidFill>
                  <a:srgbClr val="C00000"/>
                </a:solidFill>
              </a:rPr>
              <a:t>1. What Characteristics were associated with higher degrees of implementations readiness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400" b="1" dirty="0" smtClean="0"/>
              <a:t>TPE Committee: Stakeholders &amp; regular meetings</a:t>
            </a:r>
          </a:p>
          <a:p>
            <a:pPr eaLnBrk="1" hangingPunct="1"/>
            <a:r>
              <a:rPr lang="en-US" sz="2400" b="1" dirty="0" smtClean="0"/>
              <a:t>Built on existing Systems: Scaffold participants into new elements</a:t>
            </a:r>
          </a:p>
          <a:p>
            <a:pPr eaLnBrk="1" hangingPunct="1"/>
            <a:r>
              <a:rPr lang="en-US" sz="2400" b="1" dirty="0" smtClean="0"/>
              <a:t>Training on components of new TPE: Field test &amp; non-field test participants</a:t>
            </a:r>
          </a:p>
          <a:p>
            <a:pPr eaLnBrk="1" hangingPunct="1"/>
            <a:r>
              <a:rPr lang="en-US" sz="2400" b="1" dirty="0" smtClean="0"/>
              <a:t>Focus on the opportunities the TPE process offers to improve instructional practice and student learning</a:t>
            </a:r>
          </a:p>
          <a:p>
            <a:pPr eaLnBrk="1" hangingPunct="1"/>
            <a:r>
              <a:rPr lang="en-US" sz="2400" b="1" dirty="0" smtClean="0"/>
              <a:t>Clear communication plans: Emphasis on common and consistent messages</a:t>
            </a:r>
          </a:p>
          <a:p>
            <a:pPr eaLnBrk="1" hangingPunct="1"/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Data systems: Central office, School, and Classroom…  Collection, Analysis, Retrieval, and Retrieval</a:t>
            </a:r>
          </a:p>
          <a:p>
            <a:pPr eaLnBrk="1" hangingPunct="1"/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Collaboration with other LEAs</a:t>
            </a:r>
            <a:endParaRPr lang="en-US" sz="24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en-US" sz="3600" b="1" i="1" dirty="0" smtClean="0">
                <a:solidFill>
                  <a:srgbClr val="C00000"/>
                </a:solidFill>
              </a:rPr>
              <a:t>2. What variables impacted an LEA’s readiness to implement TPE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>LEA size, access to funding, and central office capacity</a:t>
            </a:r>
          </a:p>
          <a:p>
            <a:pPr eaLnBrk="1" hangingPunct="1"/>
            <a:r>
              <a:rPr lang="en-US" sz="2400" b="1" dirty="0" smtClean="0"/>
              <a:t>Degree to which the LEA is developing and/or implementing a new TPE system…alignment with previous versions</a:t>
            </a:r>
          </a:p>
          <a:p>
            <a:pPr eaLnBrk="1" hangingPunct="1"/>
            <a:r>
              <a:rPr lang="en-US" sz="2400" b="1" dirty="0" smtClean="0"/>
              <a:t>Role played by local bargaining units</a:t>
            </a:r>
          </a:p>
          <a:p>
            <a:pPr eaLnBrk="1" hangingPunct="1"/>
            <a:r>
              <a:rPr lang="en-US" sz="2400" b="1" dirty="0" smtClean="0"/>
              <a:t>Existence of local common assessments</a:t>
            </a:r>
          </a:p>
          <a:p>
            <a:pPr eaLnBrk="1" hangingPunct="1"/>
            <a:r>
              <a:rPr lang="en-US" sz="2400" b="1" dirty="0" smtClean="0"/>
              <a:t>LEA preparation during 2011-2012 </a:t>
            </a:r>
          </a:p>
          <a:p>
            <a:pPr eaLnBrk="1" hangingPunct="1"/>
            <a:r>
              <a:rPr lang="en-US" sz="2400" b="1" dirty="0" smtClean="0"/>
              <a:t>Central office and school administrator turnover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en-US" sz="3600" b="1" i="1" dirty="0" smtClean="0">
                <a:solidFill>
                  <a:srgbClr val="C00000"/>
                </a:solidFill>
              </a:rPr>
              <a:t>3. What issues continue to impact an LEA’s readiness to implement TPE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sz="2400" b="1" dirty="0" smtClean="0"/>
              <a:t>Timing of student assessment results with the calendar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b="1" dirty="0" smtClean="0"/>
              <a:t> 20% application of MSA to tested areas </a:t>
            </a:r>
          </a:p>
          <a:p>
            <a:r>
              <a:rPr lang="en-US" sz="2400" b="1" dirty="0" smtClean="0"/>
              <a:t> Systems require significantly more time </a:t>
            </a:r>
          </a:p>
          <a:p>
            <a:r>
              <a:rPr lang="en-US" sz="2400" b="1" dirty="0" smtClean="0"/>
              <a:t> SLOs: need  to see additional models and exemplars from</a:t>
            </a:r>
          </a:p>
          <a:p>
            <a:pPr>
              <a:buNone/>
            </a:pPr>
            <a:r>
              <a:rPr lang="en-US" sz="2400" b="1" dirty="0" smtClean="0"/>
              <a:t>      different grade and content levels</a:t>
            </a:r>
          </a:p>
          <a:p>
            <a:r>
              <a:rPr lang="en-US" sz="2400" b="1" dirty="0" smtClean="0"/>
              <a:t> Conflict between the Common Core curriculum and existing</a:t>
            </a:r>
          </a:p>
          <a:p>
            <a:pPr>
              <a:buNone/>
            </a:pPr>
            <a:r>
              <a:rPr lang="en-US" sz="2400" b="1" dirty="0" smtClean="0"/>
              <a:t>      student measures.</a:t>
            </a:r>
          </a:p>
          <a:p>
            <a:r>
              <a:rPr lang="en-US" sz="2400" b="1" dirty="0" smtClean="0"/>
              <a:t> Benefit of more no fault time to prepare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…continued</a:t>
            </a:r>
          </a:p>
          <a:p>
            <a:pPr>
              <a:buNone/>
            </a:pPr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Determining Quantitative Data 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Defining Field Test and Project Analysis with    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</a:t>
            </a:r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WestEd</a:t>
            </a:r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Preparing for Implementation 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Resource Realignment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143000" y="533400"/>
          <a:ext cx="6858000" cy="5124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6" name="Oval 2"/>
          <p:cNvSpPr>
            <a:spLocks noChangeArrowheads="1"/>
          </p:cNvSpPr>
          <p:nvPr/>
        </p:nvSpPr>
        <p:spPr bwMode="auto">
          <a:xfrm rot="2233942">
            <a:off x="782788" y="3383996"/>
            <a:ext cx="3363442" cy="1453574"/>
          </a:xfrm>
          <a:prstGeom prst="ellipse">
            <a:avLst/>
          </a:prstGeom>
          <a:solidFill>
            <a:srgbClr val="F2F2F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Strategic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   Delivery of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         Professional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              Development    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xplosion 1 3"/>
          <p:cNvSpPr/>
          <p:nvPr/>
        </p:nvSpPr>
        <p:spPr>
          <a:xfrm>
            <a:off x="228600" y="4876800"/>
            <a:ext cx="2743200" cy="1676400"/>
          </a:xfrm>
          <a:prstGeom prst="irregularSeal1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Readiness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8600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sz="3600" b="1" i="1" dirty="0" smtClean="0"/>
              <a:t>Next Steps…</a:t>
            </a:r>
            <a:endParaRPr lang="en-US" sz="36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153400" cy="4038600"/>
          </a:xfrm>
        </p:spPr>
        <p:txBody>
          <a:bodyPr>
            <a:normAutofit fontScale="850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Field Test Lessons Learned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Rating Standard Setting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PD for Principals, Executive Officers, &amp; Evaluators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System Readiness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Teacher Readiness &amp; Preparation</a:t>
            </a:r>
          </a:p>
          <a:p>
            <a:pPr lvl="1" algn="l">
              <a:buFont typeface="Wingdings" pitchFamily="2" charset="2"/>
              <a:buChar char="ü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Student Learning Objectives</a:t>
            </a:r>
          </a:p>
          <a:p>
            <a:pPr lvl="1" algn="l">
              <a:buFont typeface="Wingdings" pitchFamily="2" charset="2"/>
              <a:buChar char="ü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MSA/PARCC</a:t>
            </a:r>
          </a:p>
          <a:p>
            <a:pPr lvl="1" algn="l">
              <a:buFont typeface="Wingdings" pitchFamily="2" charset="2"/>
              <a:buChar char="ü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Common Core Standards</a:t>
            </a:r>
          </a:p>
          <a:p>
            <a:pPr lvl="1" algn="l">
              <a:buFont typeface="Wingdings" pitchFamily="2" charset="2"/>
              <a:buChar char="ü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Teacher Evaluation </a:t>
            </a:r>
          </a:p>
          <a:p>
            <a:pPr lvl="1" algn="l">
              <a:buFont typeface="Wingdings" pitchFamily="2" charset="2"/>
              <a:buChar char="ü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Professional Growth</a:t>
            </a:r>
          </a:p>
          <a:p>
            <a:pPr algn="l">
              <a:buFont typeface="Arial" pitchFamily="34" charset="0"/>
              <a:buChar char="•"/>
            </a:pP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914400" y="390525"/>
            <a:ext cx="7543800" cy="6076950"/>
            <a:chOff x="0" y="0"/>
            <a:chExt cx="3013646" cy="6076950"/>
          </a:xfrm>
        </p:grpSpPr>
        <p:sp>
          <p:nvSpPr>
            <p:cNvPr id="6" name="Rounded Rectangle 5"/>
            <p:cNvSpPr/>
            <p:nvPr/>
          </p:nvSpPr>
          <p:spPr>
            <a:xfrm>
              <a:off x="0" y="0"/>
              <a:ext cx="3013646" cy="6076950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0" y="0"/>
              <a:ext cx="3013646" cy="18230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/>
                <a:t>2010 Education Reform Act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219200" y="1447800"/>
            <a:ext cx="6629400" cy="4507978"/>
            <a:chOff x="-1711893" y="1701383"/>
            <a:chExt cx="4431532" cy="3529556"/>
          </a:xfrm>
        </p:grpSpPr>
        <p:sp>
          <p:nvSpPr>
            <p:cNvPr id="9" name="Rounded Rectangle 8"/>
            <p:cNvSpPr/>
            <p:nvPr/>
          </p:nvSpPr>
          <p:spPr>
            <a:xfrm>
              <a:off x="-1711893" y="1701383"/>
              <a:ext cx="4431532" cy="352955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-1610019" y="1771996"/>
              <a:ext cx="4259045" cy="33883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17145" rIns="22860" bIns="17145" numCol="1" spcCol="1270" anchor="ctr" anchorCtr="0">
              <a:noAutofit/>
            </a:bodyPr>
            <a:lstStyle/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b="1" kern="12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>
                  <a:solidFill>
                    <a:schemeClr val="accent2">
                      <a:lumMod val="20000"/>
                      <a:lumOff val="80000"/>
                    </a:schemeClr>
                  </a:solidFill>
                </a:rPr>
                <a:t>Probationary period extended to three years for tenure  with tenure transportable </a:t>
              </a:r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>
                  <a:solidFill>
                    <a:schemeClr val="bg1"/>
                  </a:solidFill>
                </a:rPr>
                <a:t>Performance evaluations to include    observations, clear standards, rigor, evidence of observed instruction</a:t>
              </a:r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>
                  <a:solidFill>
                    <a:schemeClr val="accent2">
                      <a:lumMod val="20000"/>
                      <a:lumOff val="80000"/>
                    </a:schemeClr>
                  </a:solidFill>
                </a:rPr>
                <a:t>Model Performance evaluation criteria mutually agreed on by the LEA and the exclusive employee representative</a:t>
              </a:r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>
                  <a:solidFill>
                    <a:schemeClr val="bg1"/>
                  </a:solidFill>
                </a:rPr>
                <a:t>Data on Student Growth as a significant component of the evaluation and as one of the multiple measures</a:t>
              </a:r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>
                  <a:solidFill>
                    <a:schemeClr val="accent2">
                      <a:lumMod val="20000"/>
                      <a:lumOff val="80000"/>
                    </a:schemeClr>
                  </a:solidFill>
                </a:rPr>
                <a:t>Student growth as progress assessed from a clearly articulated baseline to one or more points in time</a:t>
              </a:r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>
                  <a:solidFill>
                    <a:schemeClr val="bg1"/>
                  </a:solidFill>
                </a:rPr>
                <a:t>Student growth as progress assessed by multiple measures and not based solely on an existing or newly created  single  exam or assessment</a:t>
              </a:r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>
                  <a:solidFill>
                    <a:schemeClr val="accent2">
                      <a:lumMod val="20000"/>
                      <a:lumOff val="80000"/>
                    </a:schemeClr>
                  </a:solidFill>
                </a:rPr>
                <a:t>Existing or newly created assessments may be used as one of the multiple measures</a:t>
              </a:r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>
                  <a:solidFill>
                    <a:schemeClr val="bg1"/>
                  </a:solidFill>
                </a:rPr>
                <a:t>No single criteria shall account for more than 35% of the total performance criteria  </a:t>
              </a:r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b="1" kern="12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276600" y="609600"/>
            <a:ext cx="2410917" cy="389906"/>
            <a:chOff x="304792" y="1219200"/>
            <a:chExt cx="2410917" cy="389906"/>
          </a:xfrm>
        </p:grpSpPr>
        <p:sp>
          <p:nvSpPr>
            <p:cNvPr id="12" name="Rounded Rectangle 11"/>
            <p:cNvSpPr/>
            <p:nvPr/>
          </p:nvSpPr>
          <p:spPr>
            <a:xfrm>
              <a:off x="304792" y="1219200"/>
              <a:ext cx="2410917" cy="38990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316212" y="1230620"/>
              <a:ext cx="2388077" cy="3670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34290" rIns="45720" bIns="3429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1" kern="1200" dirty="0">
                  <a:solidFill>
                    <a:srgbClr val="FFFF00"/>
                  </a:solidFill>
                </a:rPr>
                <a:t>All LEAs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 sz="3600" dirty="0" smtClean="0"/>
              <a:t>Contact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33400" y="2667000"/>
            <a:ext cx="8229600" cy="4525963"/>
          </a:xfrm>
        </p:spPr>
        <p:txBody>
          <a:bodyPr/>
          <a:lstStyle/>
          <a:p>
            <a:pPr algn="ctr">
              <a:buFont typeface="Arial" pitchFamily="34" charset="0"/>
              <a:buNone/>
            </a:pPr>
            <a:r>
              <a:rPr lang="en-US" sz="2800" dirty="0" smtClean="0"/>
              <a:t>Dave Volrath</a:t>
            </a:r>
          </a:p>
          <a:p>
            <a:pPr algn="ctr">
              <a:buFont typeface="Arial" pitchFamily="34" charset="0"/>
              <a:buNone/>
            </a:pPr>
            <a:r>
              <a:rPr lang="en-US" sz="2800" dirty="0" smtClean="0">
                <a:hlinkClick r:id="rId2"/>
              </a:rPr>
              <a:t>dvolrath@msde.state.md.us</a:t>
            </a:r>
            <a:endParaRPr lang="en-US" sz="2800" dirty="0" smtClean="0"/>
          </a:p>
          <a:p>
            <a:pPr algn="ctr">
              <a:buFont typeface="Arial" pitchFamily="34" charset="0"/>
              <a:buNone/>
            </a:pPr>
            <a:r>
              <a:rPr lang="en-US" sz="2800" dirty="0" smtClean="0"/>
              <a:t>410 767 </a:t>
            </a:r>
            <a:r>
              <a:rPr lang="en-US" sz="2800" dirty="0" smtClean="0"/>
              <a:t>0504</a:t>
            </a:r>
          </a:p>
          <a:p>
            <a:pPr algn="ctr">
              <a:buFont typeface="Arial" pitchFamily="34" charset="0"/>
              <a:buNone/>
            </a:pPr>
            <a:r>
              <a:rPr lang="en-US" sz="2800" dirty="0" smtClean="0"/>
              <a:t>or</a:t>
            </a:r>
            <a:endParaRPr lang="en-US" sz="2800" dirty="0" smtClean="0"/>
          </a:p>
          <a:p>
            <a:pPr algn="ctr">
              <a:buNone/>
            </a:pPr>
            <a:r>
              <a:rPr lang="en-US" sz="2800" u="sng" dirty="0" smtClean="0">
                <a:hlinkClick r:id="rId3"/>
              </a:rPr>
              <a:t>MarylandPublicSchools.org/MSDE/programs/TPE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 </a:t>
            </a:r>
          </a:p>
          <a:p>
            <a:pPr algn="ctr">
              <a:buFont typeface="Arial" pitchFamily="34" charset="0"/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066800" y="390525"/>
            <a:ext cx="7467600" cy="6076950"/>
            <a:chOff x="3242224" y="0"/>
            <a:chExt cx="2787502" cy="6076950"/>
          </a:xfrm>
        </p:grpSpPr>
        <p:sp>
          <p:nvSpPr>
            <p:cNvPr id="3" name="Rounded Rectangle 2"/>
            <p:cNvSpPr/>
            <p:nvPr/>
          </p:nvSpPr>
          <p:spPr>
            <a:xfrm>
              <a:off x="3242224" y="0"/>
              <a:ext cx="2787502" cy="6076950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" name="Rounded Rectangle 4"/>
            <p:cNvSpPr/>
            <p:nvPr/>
          </p:nvSpPr>
          <p:spPr>
            <a:xfrm>
              <a:off x="3242224" y="0"/>
              <a:ext cx="2787502" cy="18230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/>
                <a:t>ESEA Flexibility   Waiver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371600" y="1697922"/>
            <a:ext cx="6629400" cy="4398077"/>
            <a:chOff x="1620916" y="1723133"/>
            <a:chExt cx="6390978" cy="4398077"/>
          </a:xfrm>
        </p:grpSpPr>
        <p:sp>
          <p:nvSpPr>
            <p:cNvPr id="6" name="Rounded Rectangle 5"/>
            <p:cNvSpPr/>
            <p:nvPr/>
          </p:nvSpPr>
          <p:spPr>
            <a:xfrm>
              <a:off x="1620916" y="1723133"/>
              <a:ext cx="6390978" cy="439807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1914754" y="1793747"/>
              <a:ext cx="5876761" cy="33209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17145" rIns="22860" bIns="17145" numCol="1" spcCol="1270" anchor="ctr" anchorCtr="0">
              <a:noAutofit/>
            </a:bodyPr>
            <a:lstStyle/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b="1" kern="1200" dirty="0"/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b="1" kern="1200" dirty="0"/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b="1" kern="1200" dirty="0"/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b="1" kern="1200" dirty="0"/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/>
                <a:t>Principle 3 Requires 20% MSA (for attributable) elementary and middle school teacher and principal evaluation</a:t>
              </a:r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>
                  <a:solidFill>
                    <a:schemeClr val="accent2">
                      <a:lumMod val="20000"/>
                      <a:lumOff val="80000"/>
                    </a:schemeClr>
                  </a:solidFill>
                </a:rPr>
                <a:t>Principle 3 Requires each high school teacher  (in tested areas) and principal to include one Student Learning Objective with a data point on student performance on Statewide  high school assessments  in the evaluati</a:t>
              </a:r>
              <a:r>
                <a:rPr lang="en-US" sz="1600" b="1" kern="1200" dirty="0"/>
                <a:t>on</a:t>
              </a:r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>
                  <a:solidFill>
                    <a:schemeClr val="bg1"/>
                  </a:solidFill>
                </a:rPr>
                <a:t>Principle 3 Requires Ratings of Highly Effective, Effective , and Ineffective in SY 2013-2014. </a:t>
              </a:r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b="1" kern="1200" dirty="0"/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b="1" kern="1200" dirty="0"/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b="1" kern="1200" dirty="0"/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b="1" kern="1200" dirty="0"/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b="1" kern="1200" dirty="0"/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b="1" kern="1200" dirty="0"/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b="1" kern="1200" dirty="0"/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b="1" kern="12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429000" y="609600"/>
            <a:ext cx="2410917" cy="389906"/>
            <a:chOff x="304792" y="1219200"/>
            <a:chExt cx="2410917" cy="389906"/>
          </a:xfrm>
        </p:grpSpPr>
        <p:sp>
          <p:nvSpPr>
            <p:cNvPr id="9" name="Rounded Rectangle 8"/>
            <p:cNvSpPr/>
            <p:nvPr/>
          </p:nvSpPr>
          <p:spPr>
            <a:xfrm>
              <a:off x="304792" y="1219200"/>
              <a:ext cx="2410917" cy="38990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316212" y="1230620"/>
              <a:ext cx="2388077" cy="3670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34290" rIns="45720" bIns="3429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1" kern="1200" dirty="0">
                  <a:solidFill>
                    <a:srgbClr val="FFFF00"/>
                  </a:solidFill>
                </a:rPr>
                <a:t>All LEAs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990600" y="390524"/>
            <a:ext cx="7239000" cy="6315075"/>
            <a:chOff x="6253543" y="0"/>
            <a:chExt cx="3013646" cy="6076950"/>
          </a:xfrm>
        </p:grpSpPr>
        <p:sp>
          <p:nvSpPr>
            <p:cNvPr id="3" name="Rounded Rectangle 2"/>
            <p:cNvSpPr/>
            <p:nvPr/>
          </p:nvSpPr>
          <p:spPr>
            <a:xfrm>
              <a:off x="6253543" y="0"/>
              <a:ext cx="3013646" cy="6076950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" name="Rounded Rectangle 4"/>
            <p:cNvSpPr/>
            <p:nvPr/>
          </p:nvSpPr>
          <p:spPr>
            <a:xfrm>
              <a:off x="6253543" y="0"/>
              <a:ext cx="3013646" cy="18230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/>
                <a:t>Race To The Top Participants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219200" y="1752600"/>
            <a:ext cx="6629400" cy="4724400"/>
            <a:chOff x="4366503" y="1794465"/>
            <a:chExt cx="4544517" cy="3446446"/>
          </a:xfrm>
        </p:grpSpPr>
        <p:sp>
          <p:nvSpPr>
            <p:cNvPr id="6" name="Rounded Rectangle 5"/>
            <p:cNvSpPr/>
            <p:nvPr/>
          </p:nvSpPr>
          <p:spPr>
            <a:xfrm>
              <a:off x="4366503" y="1794465"/>
              <a:ext cx="4544517" cy="344644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4442704" y="1818255"/>
              <a:ext cx="4411446" cy="33052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17145" rIns="22860" bIns="17145" numCol="1" spcCol="1270" anchor="ctr" anchorCtr="0">
              <a:noAutofit/>
            </a:bodyPr>
            <a:lstStyle/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b="1" kern="1200" dirty="0"/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b="1" kern="1200" dirty="0"/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b="1" kern="1200" dirty="0"/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b="1" kern="1200" dirty="0"/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b="1" kern="1200" dirty="0"/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b="1" kern="1200" dirty="0">
                <a:solidFill>
                  <a:schemeClr val="bg1"/>
                </a:solidFill>
              </a:endParaRPr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b="1" kern="1200" dirty="0" smtClean="0">
                <a:solidFill>
                  <a:schemeClr val="bg1"/>
                </a:solidFill>
              </a:endParaRPr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>
                  <a:solidFill>
                    <a:schemeClr val="bg1"/>
                  </a:solidFill>
                </a:rPr>
                <a:t>Annual </a:t>
              </a:r>
              <a:r>
                <a:rPr lang="en-US" sz="1600" b="1" kern="1200" dirty="0">
                  <a:solidFill>
                    <a:schemeClr val="bg1"/>
                  </a:solidFill>
                </a:rPr>
                <a:t>evaluation of tenured and effective or highly effective teachers on a three year evaluation cycle</a:t>
              </a:r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</a:rPr>
                <a:t>Annual evaluation of principals and non-tenured or ineffective teachers on yearly cycle</a:t>
              </a:r>
              <a:r>
                <a:rPr lang="en-US" sz="1600" b="1" kern="1200" dirty="0" smtClean="0">
                  <a:solidFill>
                    <a:schemeClr val="bg1"/>
                  </a:solidFill>
                </a:rPr>
                <a:t> </a:t>
              </a:r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>
                  <a:solidFill>
                    <a:schemeClr val="bg1"/>
                  </a:solidFill>
                </a:rPr>
                <a:t>Approved </a:t>
              </a:r>
              <a:r>
                <a:rPr lang="en-US" sz="1600" b="1" kern="1200" dirty="0">
                  <a:solidFill>
                    <a:schemeClr val="bg1"/>
                  </a:solidFill>
                </a:rPr>
                <a:t>evaluation model of local or state design</a:t>
              </a:r>
              <a:endParaRPr lang="en-US" sz="1600" kern="1200" dirty="0">
                <a:solidFill>
                  <a:schemeClr val="bg1"/>
                </a:solidFill>
              </a:endParaRPr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>
                  <a:solidFill>
                    <a:schemeClr val="accent2">
                      <a:lumMod val="20000"/>
                      <a:lumOff val="80000"/>
                    </a:schemeClr>
                  </a:solidFill>
                </a:rPr>
                <a:t>Agreement on model by LEA and </a:t>
              </a:r>
              <a:r>
                <a:rPr lang="en-US" sz="1600" b="1" kern="12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</a:rPr>
                <a:t>the </a:t>
              </a:r>
              <a:r>
                <a:rPr lang="en-US" sz="1600" b="1" kern="1200" dirty="0">
                  <a:solidFill>
                    <a:schemeClr val="accent2">
                      <a:lumMod val="20000"/>
                      <a:lumOff val="80000"/>
                    </a:schemeClr>
                  </a:solidFill>
                </a:rPr>
                <a:t>exclusive employee representative</a:t>
              </a:r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>
                  <a:solidFill>
                    <a:schemeClr val="bg1"/>
                  </a:solidFill>
                </a:rPr>
                <a:t>Default to the state model if  the local model is not approved or not agreed upon by the  exclusive employee representative</a:t>
              </a:r>
              <a:endParaRPr lang="en-US" sz="1600" b="1" kern="1200" dirty="0">
                <a:solidFill>
                  <a:schemeClr val="bg1"/>
                </a:solidFill>
              </a:endParaRPr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>
                  <a:solidFill>
                    <a:schemeClr val="accent2">
                      <a:lumMod val="20000"/>
                      <a:lumOff val="80000"/>
                    </a:schemeClr>
                  </a:solidFill>
                </a:rPr>
                <a:t>Professional Practice value of 50% </a:t>
              </a:r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>
                  <a:solidFill>
                    <a:schemeClr val="bg1"/>
                  </a:solidFill>
                </a:rPr>
                <a:t>Student Growth value of 50%</a:t>
              </a:r>
              <a:endParaRPr lang="en-US" sz="1600" kern="1200" dirty="0">
                <a:solidFill>
                  <a:schemeClr val="bg1"/>
                </a:solidFill>
              </a:endParaRPr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>
                  <a:solidFill>
                    <a:schemeClr val="accent2">
                      <a:lumMod val="20000"/>
                      <a:lumOff val="80000"/>
                    </a:schemeClr>
                  </a:solidFill>
                </a:rPr>
                <a:t>Rating of teachers and principals according to  Highly Effective, Effective, or Ineffective</a:t>
              </a:r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>
                  <a:solidFill>
                    <a:schemeClr val="bg1"/>
                  </a:solidFill>
                </a:rPr>
                <a:t>Appeal process provided</a:t>
              </a:r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>
                  <a:solidFill>
                    <a:schemeClr val="accent2">
                      <a:lumMod val="20000"/>
                      <a:lumOff val="80000"/>
                    </a:schemeClr>
                  </a:solidFill>
                </a:rPr>
                <a:t>Results reported</a:t>
              </a:r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b="1" kern="1200" dirty="0"/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b="1" kern="1200" dirty="0"/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b="1" kern="1200" dirty="0"/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b="1" kern="1200" dirty="0"/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b="1" kern="1200" dirty="0"/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b="1" kern="1200" dirty="0"/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b="1" kern="1200" dirty="0"/>
            </a:p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kern="12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200400" y="609600"/>
            <a:ext cx="2410917" cy="389906"/>
            <a:chOff x="304792" y="1219200"/>
            <a:chExt cx="2410917" cy="389906"/>
          </a:xfrm>
        </p:grpSpPr>
        <p:sp>
          <p:nvSpPr>
            <p:cNvPr id="9" name="Rounded Rectangle 8"/>
            <p:cNvSpPr/>
            <p:nvPr/>
          </p:nvSpPr>
          <p:spPr>
            <a:xfrm>
              <a:off x="304792" y="1219200"/>
              <a:ext cx="2410917" cy="38990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316212" y="1230620"/>
              <a:ext cx="2388077" cy="3670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34290" rIns="45720" bIns="3429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1" kern="1200" dirty="0" smtClean="0">
                  <a:solidFill>
                    <a:srgbClr val="FFFF00"/>
                  </a:solidFill>
                </a:rPr>
                <a:t>22 </a:t>
              </a:r>
              <a:r>
                <a:rPr lang="en-US" sz="1800" b="1" kern="1200" dirty="0">
                  <a:solidFill>
                    <a:srgbClr val="FFFF00"/>
                  </a:solidFill>
                </a:rPr>
                <a:t>LEAs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/>
          <p:cNvSpPr>
            <a:spLocks noChangeArrowheads="1"/>
          </p:cNvSpPr>
          <p:nvPr/>
        </p:nvSpPr>
        <p:spPr bwMode="auto">
          <a:xfrm>
            <a:off x="95250" y="152400"/>
            <a:ext cx="9048750" cy="647700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Other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Items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143000" y="1066800"/>
            <a:ext cx="7832725" cy="4953000"/>
          </a:xfrm>
          <a:prstGeom prst="rect">
            <a:avLst/>
          </a:prstGeom>
          <a:solidFill>
            <a:srgbClr val="B8CCE4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Attribution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Associating students enrolled on 9/30, still enrolled on the day of testing,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6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and present 80% of the instructional days to the teacher of record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Teacher of Record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The teacher(s) most directly responsible for the delivery of the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6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instruction to the student 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Evaluation Cycle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Tenured and  Effective or Highly Effective Educators = Student Growth annually and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Professional Practice every three years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Untenured and Ineffective Educators = Student Growth annually and Professional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Practice annually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Professional Practice Teacher</a:t>
            </a:r>
            <a:r>
              <a:rPr kumimoji="0" lang="en-US" sz="1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Four Domains; Planning &amp; Preparation, Instruction,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6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Classroom Environment, Professional Responsibilities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Professional Practice Principals: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Eight Maryland Instructional Leadership Framework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6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Domains, and Four ISLLC Domains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School Progress Index: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Annual whole-school accountability measure of school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6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performance than can be used in teacher and principal evaluation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Student Learning Objectives: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Measures of student growth associated with cohorts of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6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students and generated by teacher and principal interests </a:t>
            </a:r>
            <a:r>
              <a:rPr kumimoji="0" 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Teacher &amp; Principal Ratings: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Determinations of Highly Effective, Effective, or Ineffective as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6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required in COMAR 13A.07.09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81000" y="176213"/>
            <a:ext cx="8534400" cy="5238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i="1" u="sng" dirty="0">
                <a:solidFill>
                  <a:prstClr val="white"/>
                </a:solidFill>
              </a:rPr>
              <a:t>State</a:t>
            </a:r>
            <a:r>
              <a:rPr lang="en-US" sz="2800" dirty="0">
                <a:solidFill>
                  <a:prstClr val="white"/>
                </a:solidFill>
              </a:rPr>
              <a:t> Teacher Evaluation Model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762000"/>
            <a:ext cx="4191000" cy="4000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prstClr val="black"/>
                </a:solidFill>
              </a:rPr>
              <a:t>Professional Practice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29200" y="762000"/>
            <a:ext cx="3886200" cy="4000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prstClr val="black"/>
                </a:solidFill>
              </a:rPr>
              <a:t>Student Growth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800" y="2209800"/>
            <a:ext cx="1143000" cy="7381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>
                <a:solidFill>
                  <a:prstClr val="black"/>
                </a:solidFill>
              </a:rPr>
              <a:t>Planning and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>
                <a:solidFill>
                  <a:prstClr val="black"/>
                </a:solidFill>
              </a:rPr>
              <a:t>Preparation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>
                <a:solidFill>
                  <a:prstClr val="black"/>
                </a:solidFill>
              </a:rPr>
              <a:t>12.5 %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24000" y="2209800"/>
            <a:ext cx="1143000" cy="7302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ts val="700"/>
              </a:spcBef>
              <a:spcAft>
                <a:spcPct val="0"/>
              </a:spcAft>
              <a:defRPr/>
            </a:pPr>
            <a:endParaRPr lang="en-US" sz="100" dirty="0">
              <a:solidFill>
                <a:prstClr val="black"/>
              </a:solidFill>
            </a:endParaRPr>
          </a:p>
          <a:p>
            <a:pPr algn="ctr" fontAlgn="base">
              <a:spcBef>
                <a:spcPts val="700"/>
              </a:spcBef>
              <a:spcAft>
                <a:spcPct val="0"/>
              </a:spcAft>
              <a:defRPr/>
            </a:pPr>
            <a:r>
              <a:rPr lang="en-US" sz="1400" dirty="0">
                <a:solidFill>
                  <a:prstClr val="black"/>
                </a:solidFill>
              </a:rPr>
              <a:t>Instruction</a:t>
            </a:r>
          </a:p>
          <a:p>
            <a:pPr algn="ctr" fontAlgn="base">
              <a:spcBef>
                <a:spcPts val="800"/>
              </a:spcBef>
              <a:defRPr/>
            </a:pPr>
            <a:r>
              <a:rPr lang="en-US" sz="1400" dirty="0">
                <a:solidFill>
                  <a:prstClr val="black"/>
                </a:solidFill>
              </a:rPr>
              <a:t>12.5 %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43200" y="2209800"/>
            <a:ext cx="1219200" cy="7381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>
                <a:solidFill>
                  <a:prstClr val="black"/>
                </a:solidFill>
              </a:rPr>
              <a:t>Classroom Environment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>
                <a:solidFill>
                  <a:prstClr val="black"/>
                </a:solidFill>
              </a:rPr>
              <a:t>12.5 %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38600" y="2209800"/>
            <a:ext cx="1371600" cy="7381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>
                <a:solidFill>
                  <a:prstClr val="black"/>
                </a:solidFill>
              </a:rPr>
              <a:t>Professional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>
                <a:solidFill>
                  <a:prstClr val="black"/>
                </a:solidFill>
              </a:rPr>
              <a:t>Responsibilities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>
                <a:solidFill>
                  <a:prstClr val="black"/>
                </a:solidFill>
              </a:rPr>
              <a:t>12.5 %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2400" y="3352800"/>
            <a:ext cx="1997075" cy="2697163"/>
          </a:xfrm>
          <a:custGeom>
            <a:avLst/>
            <a:gdLst>
              <a:gd name="connsiteX0" fmla="*/ 0 w 1972019"/>
              <a:gd name="connsiteY0" fmla="*/ 0 h 2893100"/>
              <a:gd name="connsiteX1" fmla="*/ 1972019 w 1972019"/>
              <a:gd name="connsiteY1" fmla="*/ 0 h 2893100"/>
              <a:gd name="connsiteX2" fmla="*/ 1972019 w 1972019"/>
              <a:gd name="connsiteY2" fmla="*/ 2893100 h 2893100"/>
              <a:gd name="connsiteX3" fmla="*/ 0 w 1972019"/>
              <a:gd name="connsiteY3" fmla="*/ 2893100 h 2893100"/>
              <a:gd name="connsiteX4" fmla="*/ 0 w 1972019"/>
              <a:gd name="connsiteY4" fmla="*/ 0 h 289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2019" h="2893100">
                <a:moveTo>
                  <a:pt x="0" y="0"/>
                </a:moveTo>
                <a:lnTo>
                  <a:pt x="1972019" y="0"/>
                </a:lnTo>
                <a:lnTo>
                  <a:pt x="1972019" y="2893100"/>
                </a:lnTo>
                <a:lnTo>
                  <a:pt x="0" y="28931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black"/>
                </a:solidFill>
              </a:rPr>
              <a:t>Elementary/Middle School Teacher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black"/>
                </a:solidFill>
              </a:rPr>
              <a:t>Two Content Areas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 10% - Reading MSA (Class)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black"/>
                </a:solidFill>
              </a:rPr>
              <a:t>and</a:t>
            </a:r>
            <a:endParaRPr lang="en-US" sz="1400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 10% - Math MSA (Class)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black"/>
                </a:solidFill>
              </a:rPr>
              <a:t>and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 10% -  School Performance            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prstClr val="black"/>
                </a:solidFill>
              </a:rPr>
              <a:t>                Index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black"/>
                </a:solidFill>
              </a:rPr>
              <a:t>and</a:t>
            </a:r>
            <a:endParaRPr lang="en-US" sz="1400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 20% - Student Learning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prstClr val="black"/>
                </a:solidFill>
              </a:rPr>
              <a:t>               Objectives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73300" y="3352800"/>
            <a:ext cx="2438400" cy="3416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black"/>
                </a:solidFill>
              </a:rPr>
              <a:t>Elementary/Middle School Teacher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black"/>
                </a:solidFill>
              </a:rPr>
              <a:t>One Content Area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u="sng" dirty="0">
                <a:solidFill>
                  <a:prstClr val="black"/>
                </a:solidFill>
              </a:rPr>
              <a:t>English/Language Arts Teachers: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 20% - Reading MSA (Class)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black"/>
                </a:solidFill>
              </a:rPr>
              <a:t>and</a:t>
            </a:r>
            <a:endParaRPr lang="en-US" sz="1400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 10% - School Performance Index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black"/>
                </a:solidFill>
              </a:rPr>
              <a:t>and</a:t>
            </a:r>
            <a:endParaRPr lang="en-US" sz="1400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 20% - Student Learning Objectives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b="1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u="sng" dirty="0">
                <a:solidFill>
                  <a:prstClr val="black"/>
                </a:solidFill>
              </a:rPr>
              <a:t>Mathematics Teachers: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 20% - Math MSA (Class)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black"/>
                </a:solidFill>
              </a:rPr>
              <a:t>and</a:t>
            </a:r>
            <a:endParaRPr lang="en-US" sz="1400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 10% - School Performance Index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black"/>
                </a:solidFill>
              </a:rPr>
              <a:t>and</a:t>
            </a:r>
            <a:endParaRPr lang="en-US" sz="1400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 20% - Student Learning Objectives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833938" y="3352800"/>
            <a:ext cx="2052637" cy="24923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black"/>
                </a:solidFill>
              </a:rPr>
              <a:t>Elementary/Middle School Teacher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black"/>
                </a:solidFill>
              </a:rPr>
              <a:t>Non-Tested Subject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 15% - School Performance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prstClr val="black"/>
                </a:solidFill>
              </a:rPr>
              <a:t>              Index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black"/>
                </a:solidFill>
              </a:rPr>
              <a:t>and</a:t>
            </a:r>
            <a:endParaRPr lang="en-US" sz="1400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 35% - Student Learning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prstClr val="black"/>
                </a:solidFill>
              </a:rPr>
              <a:t>              Objectives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10400" y="3352800"/>
            <a:ext cx="1981200" cy="25193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b="1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black"/>
                </a:solidFill>
              </a:rPr>
              <a:t>High School</a:t>
            </a:r>
          </a:p>
          <a:p>
            <a:pPr algn="ctr" fontAlgn="base">
              <a:spcBef>
                <a:spcPct val="0"/>
              </a:spcBef>
              <a:spcAft>
                <a:spcPts val="800"/>
              </a:spcAft>
              <a:defRPr/>
            </a:pPr>
            <a:r>
              <a:rPr lang="en-US" sz="1400" b="1" dirty="0">
                <a:solidFill>
                  <a:prstClr val="black"/>
                </a:solidFill>
              </a:rPr>
              <a:t>Teacher</a:t>
            </a:r>
            <a:endParaRPr lang="en-US" sz="1400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b="1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 15% - School Performance             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prstClr val="black"/>
                </a:solidFill>
              </a:rPr>
              <a:t>             Index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black"/>
                </a:solidFill>
              </a:rPr>
              <a:t>and</a:t>
            </a:r>
            <a:endParaRPr lang="en-US" sz="1400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 35% - Student Learning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prstClr val="black"/>
                </a:solidFill>
              </a:rPr>
              <a:t>              Objectives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>
                <a:solidFill>
                  <a:prstClr val="black"/>
                </a:solidFill>
              </a:rPr>
              <a:t> </a:t>
            </a:r>
          </a:p>
        </p:txBody>
      </p:sp>
      <p:cxnSp>
        <p:nvCxnSpPr>
          <p:cNvPr id="28" name="Straight Connector 27"/>
          <p:cNvCxnSpPr/>
          <p:nvPr/>
        </p:nvCxnSpPr>
        <p:spPr>
          <a:xfrm rot="5400000">
            <a:off x="2055813" y="1503363"/>
            <a:ext cx="230187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38200" y="1905000"/>
            <a:ext cx="4038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4876800" y="19050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381000" y="1219200"/>
            <a:ext cx="4191000" cy="461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u="sng" dirty="0">
                <a:solidFill>
                  <a:prstClr val="white"/>
                </a:solidFill>
              </a:rPr>
              <a:t>50 %  Qualitative Measures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dirty="0">
                <a:solidFill>
                  <a:prstClr val="white"/>
                </a:solidFill>
                <a:cs typeface="Arial" pitchFamily="34" charset="0"/>
              </a:rPr>
              <a:t>4 Domains   Each 12.5%</a:t>
            </a:r>
            <a:endParaRPr lang="en-US" sz="1200" b="1" u="sng" dirty="0">
              <a:solidFill>
                <a:prstClr val="white"/>
              </a:solidFill>
            </a:endParaRPr>
          </a:p>
        </p:txBody>
      </p:sp>
      <p:cxnSp>
        <p:nvCxnSpPr>
          <p:cNvPr id="88" name="Straight Connector 87"/>
          <p:cNvCxnSpPr/>
          <p:nvPr/>
        </p:nvCxnSpPr>
        <p:spPr>
          <a:xfrm flipV="1">
            <a:off x="228600" y="4038600"/>
            <a:ext cx="187483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2349500" y="4038600"/>
            <a:ext cx="2286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4900613" y="4038600"/>
            <a:ext cx="192087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7077075" y="4038600"/>
            <a:ext cx="187483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981075" y="3200400"/>
            <a:ext cx="719296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rot="5400000">
            <a:off x="904875" y="3275013"/>
            <a:ext cx="150813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rot="5400000">
            <a:off x="8099425" y="3275013"/>
            <a:ext cx="150813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5029200" y="1219200"/>
            <a:ext cx="3886200" cy="461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200" b="1" u="sng" dirty="0">
                <a:solidFill>
                  <a:prstClr val="white"/>
                </a:solidFill>
              </a:rPr>
              <a:t>50% Quantitative Measures</a:t>
            </a:r>
          </a:p>
          <a:p>
            <a:pPr algn="ctr">
              <a:defRPr/>
            </a:pPr>
            <a:r>
              <a:rPr lang="en-US" sz="1200" b="1" i="1" dirty="0">
                <a:solidFill>
                  <a:prstClr val="white"/>
                </a:solidFill>
              </a:rPr>
              <a:t>As defined below</a:t>
            </a:r>
          </a:p>
        </p:txBody>
      </p:sp>
      <p:cxnSp>
        <p:nvCxnSpPr>
          <p:cNvPr id="77" name="Straight Connector 76"/>
          <p:cNvCxnSpPr/>
          <p:nvPr/>
        </p:nvCxnSpPr>
        <p:spPr>
          <a:xfrm rot="5400000">
            <a:off x="6103937" y="2446338"/>
            <a:ext cx="15081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146" name="Picture 4" descr="http://www.msde.state.md.us/logo/MSDE_Logo_c_300dp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6232525"/>
            <a:ext cx="16002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3" name="Straight Connector 52"/>
          <p:cNvCxnSpPr/>
          <p:nvPr/>
        </p:nvCxnSpPr>
        <p:spPr>
          <a:xfrm>
            <a:off x="2057400" y="19050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352800" y="19050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ight Arrow 32"/>
          <p:cNvSpPr/>
          <p:nvPr/>
        </p:nvSpPr>
        <p:spPr>
          <a:xfrm>
            <a:off x="1981200" y="36576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18288" anchor="ctr"/>
          <a:lstStyle/>
          <a:p>
            <a:pPr algn="ctr">
              <a:defRPr/>
            </a:pPr>
            <a:r>
              <a:rPr lang="en-US" sz="1400" dirty="0">
                <a:solidFill>
                  <a:prstClr val="white"/>
                </a:solidFill>
              </a:rPr>
              <a:t>or</a:t>
            </a:r>
          </a:p>
        </p:txBody>
      </p:sp>
      <p:sp>
        <p:nvSpPr>
          <p:cNvPr id="5150" name="TextBox 35"/>
          <p:cNvSpPr txBox="1">
            <a:spLocks noChangeArrowheads="1"/>
          </p:cNvSpPr>
          <p:nvPr/>
        </p:nvSpPr>
        <p:spPr bwMode="auto">
          <a:xfrm>
            <a:off x="8458200" y="6324600"/>
            <a:ext cx="530225" cy="21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prstClr val="black"/>
                </a:solidFill>
                <a:latin typeface="Arial" charset="0"/>
                <a:cs typeface="Arial" charset="0"/>
              </a:rPr>
              <a:t>9/27/12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838200" y="19050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2743200" y="1676400"/>
            <a:ext cx="0" cy="2190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ight Arrow 39"/>
          <p:cNvSpPr/>
          <p:nvPr/>
        </p:nvSpPr>
        <p:spPr>
          <a:xfrm>
            <a:off x="4525963" y="36576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18288" anchor="ctr"/>
          <a:lstStyle/>
          <a:p>
            <a:pPr algn="ctr">
              <a:defRPr/>
            </a:pPr>
            <a:r>
              <a:rPr lang="en-US" sz="1400" dirty="0">
                <a:solidFill>
                  <a:prstClr val="white"/>
                </a:solidFill>
              </a:rPr>
              <a:t>or</a:t>
            </a:r>
          </a:p>
        </p:txBody>
      </p:sp>
      <p:sp>
        <p:nvSpPr>
          <p:cNvPr id="41" name="Right Arrow 40"/>
          <p:cNvSpPr/>
          <p:nvPr/>
        </p:nvSpPr>
        <p:spPr>
          <a:xfrm>
            <a:off x="6705600" y="3657600"/>
            <a:ext cx="4572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18288" anchor="ctr"/>
          <a:lstStyle/>
          <a:p>
            <a:pPr algn="ctr">
              <a:defRPr/>
            </a:pPr>
            <a:r>
              <a:rPr lang="en-US" sz="1400" dirty="0">
                <a:solidFill>
                  <a:prstClr val="white"/>
                </a:solidFill>
              </a:rPr>
              <a:t>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176213"/>
            <a:ext cx="8458200" cy="5238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800" b="1" i="1" u="sng" dirty="0">
                <a:solidFill>
                  <a:prstClr val="white"/>
                </a:solidFill>
              </a:rPr>
              <a:t>State</a:t>
            </a:r>
            <a:r>
              <a:rPr lang="en-US" sz="2800" dirty="0">
                <a:solidFill>
                  <a:prstClr val="white"/>
                </a:solidFill>
              </a:rPr>
              <a:t> Principal Evaluation Model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762000"/>
            <a:ext cx="4038600" cy="4000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prstClr val="black"/>
                </a:solidFill>
              </a:rPr>
              <a:t>Professional Practice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76800" y="762000"/>
            <a:ext cx="3962400" cy="4000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prstClr val="black"/>
                </a:solidFill>
              </a:rPr>
              <a:t>Student Growth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1752600"/>
            <a:ext cx="3352800" cy="17383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28600" indent="-228600" algn="ctr">
              <a:defRPr/>
            </a:pPr>
            <a:r>
              <a:rPr lang="en-US" sz="1200" u="sng" dirty="0">
                <a:solidFill>
                  <a:prstClr val="black"/>
                </a:solidFill>
              </a:rPr>
              <a:t>Maryland Instructional Leadership Framework (8)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School Vision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School Culture</a:t>
            </a:r>
            <a:r>
              <a:rPr lang="en-US" sz="1200" b="1" dirty="0">
                <a:solidFill>
                  <a:prstClr val="black"/>
                </a:solidFill>
              </a:rPr>
              <a:t> 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Curriculum, Instruction, and Assessment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Observation/Evaluation of Teachers</a:t>
            </a:r>
            <a:r>
              <a:rPr lang="en-US" sz="1200" b="1" dirty="0">
                <a:solidFill>
                  <a:prstClr val="black"/>
                </a:solidFill>
              </a:rPr>
              <a:t> 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Integration of Appropriate Assessments</a:t>
            </a:r>
            <a:r>
              <a:rPr lang="en-US" sz="1200" b="1" dirty="0">
                <a:solidFill>
                  <a:prstClr val="black"/>
                </a:solidFill>
              </a:rPr>
              <a:t> 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Use of Technology and Data 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Professional Development 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100" dirty="0">
                <a:solidFill>
                  <a:prstClr val="black"/>
                </a:solidFill>
              </a:rPr>
              <a:t>Stakeholder Engagement</a:t>
            </a:r>
            <a:r>
              <a:rPr lang="en-US" sz="1100" b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0" y="3810000"/>
            <a:ext cx="2405063" cy="2078038"/>
          </a:xfrm>
          <a:custGeom>
            <a:avLst/>
            <a:gdLst>
              <a:gd name="connsiteX0" fmla="*/ 0 w 1972019"/>
              <a:gd name="connsiteY0" fmla="*/ 0 h 2893100"/>
              <a:gd name="connsiteX1" fmla="*/ 1972019 w 1972019"/>
              <a:gd name="connsiteY1" fmla="*/ 0 h 2893100"/>
              <a:gd name="connsiteX2" fmla="*/ 1972019 w 1972019"/>
              <a:gd name="connsiteY2" fmla="*/ 2893100 h 2893100"/>
              <a:gd name="connsiteX3" fmla="*/ 0 w 1972019"/>
              <a:gd name="connsiteY3" fmla="*/ 2893100 h 2893100"/>
              <a:gd name="connsiteX4" fmla="*/ 0 w 1972019"/>
              <a:gd name="connsiteY4" fmla="*/ 0 h 289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2019" h="2893100">
                <a:moveTo>
                  <a:pt x="0" y="0"/>
                </a:moveTo>
                <a:lnTo>
                  <a:pt x="1972019" y="0"/>
                </a:lnTo>
                <a:lnTo>
                  <a:pt x="1972019" y="2893100"/>
                </a:lnTo>
                <a:lnTo>
                  <a:pt x="0" y="28931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prstClr val="black"/>
                </a:solidFill>
              </a:rPr>
              <a:t>Elementary/Middle School Principals</a:t>
            </a:r>
          </a:p>
          <a:p>
            <a:pPr>
              <a:defRPr/>
            </a:pPr>
            <a:endParaRPr lang="en-US" sz="1100" u="sng" dirty="0">
              <a:solidFill>
                <a:prstClr val="black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10% - Reading MSA (School)</a:t>
            </a:r>
          </a:p>
          <a:p>
            <a:pPr algn="ctr">
              <a:defRPr/>
            </a:pPr>
            <a:r>
              <a:rPr lang="en-US" sz="1400" b="1" dirty="0">
                <a:solidFill>
                  <a:prstClr val="black"/>
                </a:solidFill>
              </a:rPr>
              <a:t>and</a:t>
            </a:r>
            <a:endParaRPr lang="en-US" sz="1400" dirty="0">
              <a:solidFill>
                <a:prstClr val="black"/>
              </a:solidFill>
            </a:endParaRPr>
          </a:p>
          <a:p>
            <a:pPr>
              <a:buFont typeface="Arial" pitchFamily="34" charset="0"/>
              <a:buChar char="•"/>
              <a:tabLst>
                <a:tab pos="517525" algn="l"/>
              </a:tabLst>
              <a:defRPr/>
            </a:pPr>
            <a:r>
              <a:rPr lang="en-US" sz="1200" dirty="0">
                <a:solidFill>
                  <a:prstClr val="black"/>
                </a:solidFill>
              </a:rPr>
              <a:t> 10% - Math MSA (School)</a:t>
            </a:r>
          </a:p>
          <a:p>
            <a:pPr algn="ctr">
              <a:tabLst>
                <a:tab pos="517525" algn="l"/>
              </a:tabLst>
              <a:defRPr/>
            </a:pPr>
            <a:r>
              <a:rPr lang="en-US" sz="1400" b="1" dirty="0">
                <a:solidFill>
                  <a:prstClr val="black"/>
                </a:solidFill>
              </a:rPr>
              <a:t>and</a:t>
            </a:r>
            <a:endParaRPr lang="en-US" sz="1400" dirty="0">
              <a:solidFill>
                <a:prstClr val="black"/>
              </a:solidFill>
            </a:endParaRPr>
          </a:p>
          <a:p>
            <a:pPr>
              <a:buFont typeface="Arial" pitchFamily="34" charset="0"/>
              <a:buChar char="•"/>
              <a:tabLst>
                <a:tab pos="517525" algn="l"/>
              </a:tabLst>
              <a:defRPr/>
            </a:pPr>
            <a:r>
              <a:rPr lang="en-US" sz="1200" dirty="0">
                <a:solidFill>
                  <a:prstClr val="black"/>
                </a:solidFill>
              </a:rPr>
              <a:t> 10% - School Performance Index</a:t>
            </a:r>
          </a:p>
          <a:p>
            <a:pPr algn="ctr">
              <a:tabLst>
                <a:tab pos="517525" algn="l"/>
              </a:tabLst>
              <a:defRPr/>
            </a:pPr>
            <a:r>
              <a:rPr lang="en-US" sz="1400" b="1" dirty="0">
                <a:solidFill>
                  <a:prstClr val="black"/>
                </a:solidFill>
              </a:rPr>
              <a:t>and</a:t>
            </a:r>
            <a:endParaRPr lang="en-US" sz="1400" dirty="0">
              <a:solidFill>
                <a:prstClr val="black"/>
              </a:solidFill>
            </a:endParaRPr>
          </a:p>
          <a:p>
            <a:pPr>
              <a:buFont typeface="Arial" pitchFamily="34" charset="0"/>
              <a:buChar char="•"/>
              <a:tabLst>
                <a:tab pos="517525" algn="l"/>
              </a:tabLst>
              <a:defRPr/>
            </a:pPr>
            <a:r>
              <a:rPr lang="en-US" sz="1200" dirty="0">
                <a:solidFill>
                  <a:prstClr val="black"/>
                </a:solidFill>
              </a:rPr>
              <a:t>20% - Student Learning Objectives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06775" y="3810000"/>
            <a:ext cx="2405063" cy="20764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cs typeface="Arial" charset="0"/>
              </a:rPr>
              <a:t>High School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cs typeface="Arial" charset="0"/>
              </a:rPr>
              <a:t>Principals</a:t>
            </a:r>
            <a:endParaRPr lang="en-US" sz="1400" u="sng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100" u="sng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u="sng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cs typeface="Arial" charset="0"/>
              </a:rPr>
              <a:t>15% - School Performance Index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black"/>
                </a:solidFill>
              </a:rPr>
              <a:t>and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cs typeface="Arial" charset="0"/>
              </a:rPr>
              <a:t>35% - Student Learning Objectives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endParaRPr lang="en-US" sz="1200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endParaRPr lang="en-US" sz="1200" dirty="0">
              <a:solidFill>
                <a:srgbClr val="000000"/>
              </a:solidFill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000000"/>
                </a:solidFill>
                <a:cs typeface="Arial" charset="0"/>
              </a:rPr>
              <a:t> </a:t>
            </a:r>
            <a:endParaRPr lang="en-US" sz="16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32550" y="3810000"/>
            <a:ext cx="2406650" cy="20764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cs typeface="Arial" charset="0"/>
              </a:rPr>
              <a:t>Other Principals (e.g., Special Center, PreK-2)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b="1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endParaRPr lang="en-US" sz="1200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cs typeface="Arial" charset="0"/>
              </a:rPr>
              <a:t>15% - School Performance Index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prstClr val="black"/>
                </a:solidFill>
              </a:rPr>
              <a:t>and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cs typeface="Arial" charset="0"/>
              </a:rPr>
              <a:t>35% - Student Learning Objectives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endParaRPr lang="en-US" sz="1200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b="1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u="sng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4038600" y="16002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" y="1219200"/>
            <a:ext cx="4038600" cy="461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200" b="1" u="sng" dirty="0">
                <a:solidFill>
                  <a:prstClr val="white"/>
                </a:solidFill>
              </a:rPr>
              <a:t>50% Qualitative Measures</a:t>
            </a:r>
          </a:p>
          <a:p>
            <a:pPr algn="ctr">
              <a:defRPr/>
            </a:pPr>
            <a:r>
              <a:rPr lang="en-US" sz="1200" b="1" i="1" dirty="0">
                <a:solidFill>
                  <a:prstClr val="white"/>
                </a:solidFill>
                <a:cs typeface="Arial" pitchFamily="34" charset="0"/>
              </a:rPr>
              <a:t>12 Domains   Each 2-10%</a:t>
            </a:r>
            <a:r>
              <a:rPr lang="en-US" sz="1200" b="1" i="1" u="sng" dirty="0">
                <a:solidFill>
                  <a:prstClr val="white"/>
                </a:solidFill>
              </a:rPr>
              <a:t> 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6492875" y="4343400"/>
            <a:ext cx="2286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00200" y="3581400"/>
            <a:ext cx="5943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600200" y="3581400"/>
            <a:ext cx="0" cy="2413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7442200" y="3683000"/>
            <a:ext cx="203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876800" y="1219200"/>
            <a:ext cx="3962400" cy="461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200" b="1" u="sng" dirty="0">
                <a:solidFill>
                  <a:prstClr val="white"/>
                </a:solidFill>
              </a:rPr>
              <a:t>50% Quantitative Measures</a:t>
            </a:r>
          </a:p>
          <a:p>
            <a:pPr algn="ctr">
              <a:defRPr/>
            </a:pPr>
            <a:r>
              <a:rPr lang="en-US" sz="1200" b="1" i="1" dirty="0">
                <a:solidFill>
                  <a:prstClr val="white"/>
                </a:solidFill>
              </a:rPr>
              <a:t>As defined below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7543800" y="1649413"/>
            <a:ext cx="0" cy="20081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886200" y="1981200"/>
            <a:ext cx="2590800" cy="12001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200" u="sng" dirty="0">
                <a:solidFill>
                  <a:prstClr val="black"/>
                </a:solidFill>
              </a:rPr>
              <a:t>Interstate School Leaders and Licensure Consortium (4)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School Operations and Budget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Effective Communication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Influencing the School Community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</a:rPr>
              <a:t>Integrity, Fairness, and Ethics</a:t>
            </a:r>
          </a:p>
        </p:txBody>
      </p:sp>
      <p:pic>
        <p:nvPicPr>
          <p:cNvPr id="7186" name="Picture 4" descr="http://www.msde.state.md.us/logo/MSDE_Logo_c_300dp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6019800"/>
            <a:ext cx="16002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6" name="Straight Connector 35"/>
          <p:cNvCxnSpPr/>
          <p:nvPr/>
        </p:nvCxnSpPr>
        <p:spPr>
          <a:xfrm>
            <a:off x="2590800" y="1676400"/>
            <a:ext cx="0" cy="76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648200" y="3581400"/>
            <a:ext cx="0" cy="2413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ight Arrow 27"/>
          <p:cNvSpPr/>
          <p:nvPr/>
        </p:nvSpPr>
        <p:spPr>
          <a:xfrm>
            <a:off x="2879725" y="4038600"/>
            <a:ext cx="457200" cy="30162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18288" anchor="ctr"/>
          <a:lstStyle/>
          <a:p>
            <a:pPr algn="ctr">
              <a:defRPr/>
            </a:pPr>
            <a:r>
              <a:rPr lang="en-US" sz="1400" dirty="0">
                <a:solidFill>
                  <a:prstClr val="white"/>
                </a:solidFill>
              </a:rPr>
              <a:t>or</a:t>
            </a:r>
          </a:p>
        </p:txBody>
      </p:sp>
      <p:sp>
        <p:nvSpPr>
          <p:cNvPr id="7190" name="TextBox 24"/>
          <p:cNvSpPr txBox="1">
            <a:spLocks noChangeArrowheads="1"/>
          </p:cNvSpPr>
          <p:nvPr/>
        </p:nvSpPr>
        <p:spPr bwMode="auto">
          <a:xfrm>
            <a:off x="8458200" y="6248400"/>
            <a:ext cx="530225" cy="21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prstClr val="black"/>
                </a:solidFill>
                <a:latin typeface="Arial" charset="0"/>
                <a:cs typeface="Arial" charset="0"/>
              </a:rPr>
              <a:t>9/27/12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3475038" y="4343400"/>
            <a:ext cx="2286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57200" y="4343400"/>
            <a:ext cx="2286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ight Arrow 45"/>
          <p:cNvSpPr/>
          <p:nvPr/>
        </p:nvSpPr>
        <p:spPr>
          <a:xfrm>
            <a:off x="5897563" y="4038600"/>
            <a:ext cx="457200" cy="30162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18288" anchor="ctr"/>
          <a:lstStyle/>
          <a:p>
            <a:pPr algn="ctr">
              <a:defRPr/>
            </a:pPr>
            <a:r>
              <a:rPr lang="en-US" sz="1400" dirty="0">
                <a:solidFill>
                  <a:prstClr val="white"/>
                </a:solidFill>
              </a:rPr>
              <a:t>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6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1450" y="1343025"/>
            <a:ext cx="3751263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64" descr="ESEAWaiverApp_SchoolPerformanceIndex8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1613" y="2662238"/>
            <a:ext cx="3751262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6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02250" y="4948238"/>
            <a:ext cx="3535363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3" name="Rectangle 46"/>
          <p:cNvSpPr>
            <a:spLocks noChangeArrowheads="1"/>
          </p:cNvSpPr>
          <p:nvPr/>
        </p:nvSpPr>
        <p:spPr bwMode="auto">
          <a:xfrm>
            <a:off x="5284788" y="1617663"/>
            <a:ext cx="36639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marL="285750" indent="-173038">
              <a:buFont typeface="Arial" charset="0"/>
              <a:buChar char="•"/>
              <a:defRPr/>
            </a:pPr>
            <a:r>
              <a:rPr lang="en-US" sz="1400" dirty="0">
                <a:solidFill>
                  <a:prstClr val="black"/>
                </a:solidFill>
                <a:ea typeface="ＭＳ Ｐゴシック" charset="0"/>
                <a:cs typeface="ＭＳ Ｐゴシック" charset="0"/>
              </a:rPr>
              <a:t>33.3%-</a:t>
            </a:r>
            <a:r>
              <a:rPr lang="en-US" sz="800" dirty="0">
                <a:solidFill>
                  <a:prstClr val="black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ea typeface="ＭＳ Ｐゴシック" charset="0"/>
                <a:cs typeface="ＭＳ Ｐゴシック" charset="0"/>
              </a:rPr>
              <a:t>Mathematics Proficiency (Algebra/</a:t>
            </a:r>
          </a:p>
          <a:p>
            <a:pPr marL="857250" indent="-57150">
              <a:defRPr/>
            </a:pPr>
            <a:r>
              <a:rPr lang="en-US" sz="1400" dirty="0">
                <a:solidFill>
                  <a:prstClr val="black"/>
                </a:solidFill>
                <a:ea typeface="ＭＳ Ｐゴシック" charset="0"/>
                <a:cs typeface="ＭＳ Ｐゴシック" charset="0"/>
              </a:rPr>
              <a:t>Data Analysis HSA)</a:t>
            </a:r>
          </a:p>
          <a:p>
            <a:pPr marL="285750" indent="-173038">
              <a:buFont typeface="Arial" charset="0"/>
              <a:buChar char="•"/>
              <a:defRPr/>
            </a:pPr>
            <a:r>
              <a:rPr lang="en-US" sz="1400" dirty="0">
                <a:solidFill>
                  <a:prstClr val="black"/>
                </a:solidFill>
                <a:ea typeface="ＭＳ Ｐゴシック" charset="0"/>
                <a:cs typeface="ＭＳ Ｐゴシック" charset="0"/>
              </a:rPr>
              <a:t>33.3%- English Proficiency (English HSA)</a:t>
            </a:r>
          </a:p>
          <a:p>
            <a:pPr marL="285750" indent="-173038">
              <a:buFont typeface="Arial" charset="0"/>
              <a:buChar char="•"/>
              <a:defRPr/>
            </a:pPr>
            <a:r>
              <a:rPr lang="en-US" sz="1400" dirty="0">
                <a:solidFill>
                  <a:prstClr val="black"/>
                </a:solidFill>
                <a:ea typeface="ＭＳ Ｐゴシック" charset="0"/>
                <a:cs typeface="ＭＳ Ｐゴシック" charset="0"/>
              </a:rPr>
              <a:t>33.3%- Science Proficiency (Biology HSA)</a:t>
            </a:r>
          </a:p>
        </p:txBody>
      </p:sp>
      <p:sp>
        <p:nvSpPr>
          <p:cNvPr id="14343" name="Rectangle 49"/>
          <p:cNvSpPr>
            <a:spLocks noChangeArrowheads="1"/>
          </p:cNvSpPr>
          <p:nvPr/>
        </p:nvSpPr>
        <p:spPr bwMode="auto">
          <a:xfrm>
            <a:off x="5641975" y="1331913"/>
            <a:ext cx="1643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Achievement*</a:t>
            </a:r>
          </a:p>
        </p:txBody>
      </p:sp>
      <p:sp>
        <p:nvSpPr>
          <p:cNvPr id="14344" name="Rectangle 50"/>
          <p:cNvSpPr>
            <a:spLocks noChangeArrowheads="1"/>
          </p:cNvSpPr>
          <p:nvPr/>
        </p:nvSpPr>
        <p:spPr bwMode="auto">
          <a:xfrm>
            <a:off x="7596188" y="1339850"/>
            <a:ext cx="134302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>
            <a:spAutoFit/>
          </a:bodyPr>
          <a:lstStyle/>
          <a:p>
            <a:pPr algn="r"/>
            <a:r>
              <a:rPr lang="en-US" sz="1600" dirty="0">
                <a:solidFill>
                  <a:prstClr val="white"/>
                </a:solidFill>
              </a:rPr>
              <a:t>40%</a:t>
            </a:r>
          </a:p>
        </p:txBody>
      </p:sp>
      <p:sp>
        <p:nvSpPr>
          <p:cNvPr id="14345" name="Rectangle 51"/>
          <p:cNvSpPr>
            <a:spLocks noChangeArrowheads="1"/>
          </p:cNvSpPr>
          <p:nvPr/>
        </p:nvSpPr>
        <p:spPr bwMode="auto">
          <a:xfrm>
            <a:off x="5291138" y="2636838"/>
            <a:ext cx="2089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Gap*</a:t>
            </a:r>
          </a:p>
        </p:txBody>
      </p:sp>
      <p:sp>
        <p:nvSpPr>
          <p:cNvPr id="14346" name="Rectangle 52"/>
          <p:cNvSpPr>
            <a:spLocks noChangeArrowheads="1"/>
          </p:cNvSpPr>
          <p:nvPr/>
        </p:nvSpPr>
        <p:spPr bwMode="auto">
          <a:xfrm>
            <a:off x="5292725" y="4922838"/>
            <a:ext cx="2581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#</a:t>
            </a:r>
            <a:r>
              <a:rPr lang="en-US" sz="1200" b="1" dirty="0">
                <a:solidFill>
                  <a:srgbClr val="000000"/>
                </a:solidFill>
              </a:rPr>
              <a:t>College-and Career-Readiness*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4347" name="Rectangle 54"/>
          <p:cNvSpPr>
            <a:spLocks noChangeArrowheads="1"/>
          </p:cNvSpPr>
          <p:nvPr/>
        </p:nvSpPr>
        <p:spPr bwMode="auto">
          <a:xfrm>
            <a:off x="7618413" y="2662238"/>
            <a:ext cx="1343025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>
            <a:spAutoFit/>
          </a:bodyPr>
          <a:lstStyle/>
          <a:p>
            <a:pPr algn="r"/>
            <a:r>
              <a:rPr lang="en-US" sz="1600" dirty="0">
                <a:solidFill>
                  <a:prstClr val="white"/>
                </a:solidFill>
              </a:rPr>
              <a:t>40%</a:t>
            </a:r>
          </a:p>
        </p:txBody>
      </p:sp>
      <p:sp>
        <p:nvSpPr>
          <p:cNvPr id="14348" name="Rectangle 55"/>
          <p:cNvSpPr>
            <a:spLocks noChangeArrowheads="1"/>
          </p:cNvSpPr>
          <p:nvPr/>
        </p:nvSpPr>
        <p:spPr bwMode="auto">
          <a:xfrm>
            <a:off x="7618413" y="4943475"/>
            <a:ext cx="1157287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>
            <a:spAutoFit/>
          </a:bodyPr>
          <a:lstStyle/>
          <a:p>
            <a:pPr algn="r"/>
            <a:r>
              <a:rPr lang="en-US" sz="1600" dirty="0">
                <a:solidFill>
                  <a:prstClr val="white"/>
                </a:solidFill>
              </a:rPr>
              <a:t>20%</a:t>
            </a:r>
          </a:p>
        </p:txBody>
      </p:sp>
      <p:sp>
        <p:nvSpPr>
          <p:cNvPr id="14349" name="Rectangle 56"/>
          <p:cNvSpPr>
            <a:spLocks noChangeArrowheads="1"/>
          </p:cNvSpPr>
          <p:nvPr/>
        </p:nvSpPr>
        <p:spPr bwMode="auto">
          <a:xfrm>
            <a:off x="5446713" y="5257800"/>
            <a:ext cx="3697287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173038">
              <a:buFont typeface="Arial" charset="0"/>
              <a:buChar char="•"/>
            </a:pPr>
            <a:r>
              <a:rPr lang="en-US" sz="1400" dirty="0">
                <a:solidFill>
                  <a:prstClr val="black"/>
                </a:solidFill>
              </a:rPr>
              <a:t>60%- Cohort Graduation rate </a:t>
            </a:r>
          </a:p>
          <a:p>
            <a:pPr marL="285750" indent="-173038">
              <a:buFont typeface="Arial" charset="0"/>
              <a:buChar char="•"/>
            </a:pPr>
            <a:r>
              <a:rPr lang="en-US" sz="1400" dirty="0">
                <a:solidFill>
                  <a:prstClr val="black"/>
                </a:solidFill>
              </a:rPr>
              <a:t>40%- College and Career Preparation (CCP)</a:t>
            </a:r>
          </a:p>
          <a:p>
            <a:pPr marL="742950" lvl="1" indent="-173038">
              <a:buFont typeface="Arial" charset="0"/>
              <a:buChar char="•"/>
            </a:pPr>
            <a:r>
              <a:rPr lang="en-US" sz="1100" dirty="0">
                <a:solidFill>
                  <a:prstClr val="black"/>
                </a:solidFill>
              </a:rPr>
              <a:t>Advanced Placement</a:t>
            </a:r>
          </a:p>
          <a:p>
            <a:pPr marL="742950" lvl="1" indent="-173038">
              <a:buFont typeface="Arial" charset="0"/>
              <a:buChar char="•"/>
            </a:pPr>
            <a:r>
              <a:rPr lang="en-US" sz="1100" dirty="0">
                <a:solidFill>
                  <a:prstClr val="black"/>
                </a:solidFill>
              </a:rPr>
              <a:t>Career and Technology Education (CTE) Concentrators </a:t>
            </a:r>
          </a:p>
          <a:p>
            <a:pPr marL="742950" lvl="1" indent="-173038">
              <a:buFont typeface="Arial" charset="0"/>
              <a:buChar char="•"/>
            </a:pPr>
            <a:r>
              <a:rPr lang="en-US" sz="1100" dirty="0">
                <a:solidFill>
                  <a:prstClr val="black"/>
                </a:solidFill>
              </a:rPr>
              <a:t>College Enrollment</a:t>
            </a:r>
          </a:p>
          <a:p>
            <a:pPr marL="742950" lvl="1" indent="-173038">
              <a:buFont typeface="Arial" charset="0"/>
              <a:buChar char="•"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4350" name="Rectangle 68"/>
          <p:cNvSpPr>
            <a:spLocks noChangeArrowheads="1"/>
          </p:cNvSpPr>
          <p:nvPr/>
        </p:nvSpPr>
        <p:spPr bwMode="auto">
          <a:xfrm>
            <a:off x="5295900" y="2949575"/>
            <a:ext cx="370681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</a:rPr>
              <a:t>Gap between </a:t>
            </a:r>
            <a:r>
              <a:rPr lang="en-US" sz="1400" i="1" dirty="0">
                <a:solidFill>
                  <a:prstClr val="black"/>
                </a:solidFill>
              </a:rPr>
              <a:t>lowest </a:t>
            </a:r>
            <a:r>
              <a:rPr lang="en-US" sz="1400" dirty="0">
                <a:solidFill>
                  <a:prstClr val="black"/>
                </a:solidFill>
              </a:rPr>
              <a:t>subgroup and </a:t>
            </a:r>
            <a:r>
              <a:rPr lang="en-US" sz="1400" i="1" dirty="0">
                <a:solidFill>
                  <a:prstClr val="black"/>
                </a:solidFill>
              </a:rPr>
              <a:t>highest </a:t>
            </a:r>
            <a:r>
              <a:rPr lang="en-US" sz="1400" dirty="0">
                <a:solidFill>
                  <a:prstClr val="black"/>
                </a:solidFill>
              </a:rPr>
              <a:t>subgroup within a school:</a:t>
            </a:r>
          </a:p>
        </p:txBody>
      </p:sp>
      <p:sp>
        <p:nvSpPr>
          <p:cNvPr id="13343" name="Rectangle 69"/>
          <p:cNvSpPr>
            <a:spLocks noChangeArrowheads="1"/>
          </p:cNvSpPr>
          <p:nvPr/>
        </p:nvSpPr>
        <p:spPr bwMode="auto">
          <a:xfrm>
            <a:off x="5297488" y="3424238"/>
            <a:ext cx="372903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marL="284163" lvl="1" indent="-171450">
              <a:buFont typeface="Arial" charset="0"/>
              <a:buChar char="•"/>
              <a:defRPr/>
            </a:pPr>
            <a:r>
              <a:rPr lang="en-US" sz="1400" dirty="0">
                <a:solidFill>
                  <a:prstClr val="black"/>
                </a:solidFill>
                <a:ea typeface="ＭＳ Ｐゴシック" charset="0"/>
                <a:cs typeface="ＭＳ Ｐゴシック" charset="0"/>
              </a:rPr>
              <a:t>20%- Mathematics Proficiency (Algebra/</a:t>
            </a:r>
          </a:p>
          <a:p>
            <a:pPr marL="685800" lvl="1">
              <a:defRPr/>
            </a:pPr>
            <a:r>
              <a:rPr lang="en-US" sz="1400" dirty="0">
                <a:solidFill>
                  <a:prstClr val="black"/>
                </a:solidFill>
                <a:ea typeface="ＭＳ Ｐゴシック" charset="0"/>
                <a:cs typeface="ＭＳ Ｐゴシック" charset="0"/>
              </a:rPr>
              <a:t>Data Analysis HSA)</a:t>
            </a:r>
          </a:p>
          <a:p>
            <a:pPr marL="284163" lvl="1" indent="-171450">
              <a:buFont typeface="Arial" charset="0"/>
              <a:buChar char="•"/>
              <a:defRPr/>
            </a:pPr>
            <a:r>
              <a:rPr lang="en-US" sz="1400" dirty="0">
                <a:solidFill>
                  <a:prstClr val="black"/>
                </a:solidFill>
                <a:ea typeface="ＭＳ Ｐゴシック" charset="0"/>
                <a:cs typeface="ＭＳ Ｐゴシック" charset="0"/>
              </a:rPr>
              <a:t>20%- English Proficiency (English HSA)</a:t>
            </a:r>
          </a:p>
          <a:p>
            <a:pPr marL="284163" lvl="1" indent="-171450">
              <a:buFont typeface="Arial" charset="0"/>
              <a:buChar char="•"/>
              <a:defRPr/>
            </a:pPr>
            <a:r>
              <a:rPr lang="en-US" sz="1400" dirty="0">
                <a:solidFill>
                  <a:prstClr val="black"/>
                </a:solidFill>
                <a:ea typeface="ＭＳ Ｐゴシック" charset="0"/>
                <a:cs typeface="ＭＳ Ｐゴシック" charset="0"/>
              </a:rPr>
              <a:t>20%- Science Proficiency (Biology HSA)</a:t>
            </a:r>
          </a:p>
          <a:p>
            <a:pPr marL="284163" lvl="1" indent="-171450">
              <a:buFont typeface="Arial" charset="0"/>
              <a:buChar char="•"/>
              <a:defRPr/>
            </a:pPr>
            <a:r>
              <a:rPr lang="en-US" sz="1400" dirty="0">
                <a:solidFill>
                  <a:prstClr val="black"/>
                </a:solidFill>
                <a:ea typeface="ＭＳ Ｐゴシック" charset="0"/>
                <a:cs typeface="ＭＳ Ｐゴシック" charset="0"/>
              </a:rPr>
              <a:t>20%- Cohort Graduation Rate</a:t>
            </a:r>
          </a:p>
          <a:p>
            <a:pPr marL="284163" lvl="1" indent="-171450">
              <a:buFont typeface="Arial" charset="0"/>
              <a:buChar char="•"/>
              <a:defRPr/>
            </a:pPr>
            <a:r>
              <a:rPr lang="en-US" sz="1400" dirty="0">
                <a:solidFill>
                  <a:prstClr val="black"/>
                </a:solidFill>
                <a:ea typeface="ＭＳ Ｐゴシック" charset="0"/>
                <a:cs typeface="ＭＳ Ｐゴシック" charset="0"/>
              </a:rPr>
              <a:t>20%- Cohort Dropout Rate</a:t>
            </a:r>
          </a:p>
        </p:txBody>
      </p:sp>
      <p:pic>
        <p:nvPicPr>
          <p:cNvPr id="14352" name="Picture 64" descr="ESEAWaiverApp_SchoolPerformanceIndex8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3275" y="2662238"/>
            <a:ext cx="3751263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3" name="Rectangle 51"/>
          <p:cNvSpPr>
            <a:spLocks noChangeArrowheads="1"/>
          </p:cNvSpPr>
          <p:nvPr/>
        </p:nvSpPr>
        <p:spPr bwMode="auto">
          <a:xfrm>
            <a:off x="823913" y="2636838"/>
            <a:ext cx="20780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Gap*</a:t>
            </a:r>
          </a:p>
        </p:txBody>
      </p:sp>
      <p:sp>
        <p:nvSpPr>
          <p:cNvPr id="14354" name="Rectangle 54"/>
          <p:cNvSpPr>
            <a:spLocks noChangeArrowheads="1"/>
          </p:cNvSpPr>
          <p:nvPr/>
        </p:nvSpPr>
        <p:spPr bwMode="auto">
          <a:xfrm>
            <a:off x="3140075" y="2662238"/>
            <a:ext cx="1343025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>
            <a:spAutoFit/>
          </a:bodyPr>
          <a:lstStyle/>
          <a:p>
            <a:pPr algn="r"/>
            <a:r>
              <a:rPr lang="en-US" sz="1600" dirty="0">
                <a:solidFill>
                  <a:prstClr val="white"/>
                </a:solidFill>
              </a:rPr>
              <a:t>40%</a:t>
            </a:r>
          </a:p>
        </p:txBody>
      </p:sp>
      <p:pic>
        <p:nvPicPr>
          <p:cNvPr id="14355" name="Picture 10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4700" y="1338263"/>
            <a:ext cx="362585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6" name="Picture 12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2963" y="4945063"/>
            <a:ext cx="3627437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7" name="Rectangle 17"/>
          <p:cNvSpPr>
            <a:spLocks noChangeArrowheads="1"/>
          </p:cNvSpPr>
          <p:nvPr/>
        </p:nvSpPr>
        <p:spPr bwMode="auto">
          <a:xfrm>
            <a:off x="796925" y="1624013"/>
            <a:ext cx="3560763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173038">
              <a:buFont typeface="Arial" charset="0"/>
              <a:buChar char="•"/>
            </a:pPr>
            <a:r>
              <a:rPr lang="en-US" sz="1400" dirty="0">
                <a:solidFill>
                  <a:prstClr val="black"/>
                </a:solidFill>
              </a:rPr>
              <a:t>33.3%- Mathematics Proficiency (MSA)</a:t>
            </a:r>
          </a:p>
          <a:p>
            <a:pPr marL="285750" indent="-173038">
              <a:buFont typeface="Arial" charset="0"/>
              <a:buChar char="•"/>
            </a:pPr>
            <a:r>
              <a:rPr lang="en-US" sz="1400" dirty="0">
                <a:solidFill>
                  <a:prstClr val="black"/>
                </a:solidFill>
              </a:rPr>
              <a:t>33.3%- Reading Proficiency (MSA)</a:t>
            </a:r>
          </a:p>
          <a:p>
            <a:pPr marL="285750" indent="-173038">
              <a:buFont typeface="Arial" charset="0"/>
              <a:buChar char="•"/>
            </a:pPr>
            <a:r>
              <a:rPr lang="en-US" sz="1400" dirty="0">
                <a:solidFill>
                  <a:prstClr val="black"/>
                </a:solidFill>
              </a:rPr>
              <a:t>33.3%- Science Proficiency (MSA)</a:t>
            </a:r>
          </a:p>
        </p:txBody>
      </p:sp>
      <p:sp>
        <p:nvSpPr>
          <p:cNvPr id="14358" name="Rectangle 18"/>
          <p:cNvSpPr>
            <a:spLocks noChangeArrowheads="1"/>
          </p:cNvSpPr>
          <p:nvPr/>
        </p:nvSpPr>
        <p:spPr bwMode="auto">
          <a:xfrm>
            <a:off x="838200" y="5638800"/>
            <a:ext cx="36306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173038">
              <a:buFont typeface="Arial" charset="0"/>
              <a:buChar char="•"/>
            </a:pPr>
            <a:r>
              <a:rPr lang="en-US" sz="1400" dirty="0">
                <a:solidFill>
                  <a:prstClr val="black"/>
                </a:solidFill>
              </a:rPr>
              <a:t>50%- Mathematics Proficiency (MSA)</a:t>
            </a:r>
          </a:p>
          <a:p>
            <a:pPr marL="285750" indent="-173038">
              <a:buFont typeface="Arial" charset="0"/>
              <a:buChar char="•"/>
            </a:pPr>
            <a:r>
              <a:rPr lang="en-US" sz="1400" dirty="0">
                <a:solidFill>
                  <a:prstClr val="black"/>
                </a:solidFill>
              </a:rPr>
              <a:t>50%- Reading Proficiency (MSA)</a:t>
            </a:r>
          </a:p>
        </p:txBody>
      </p:sp>
      <p:sp>
        <p:nvSpPr>
          <p:cNvPr id="14359" name="Rectangle 19"/>
          <p:cNvSpPr>
            <a:spLocks noChangeArrowheads="1"/>
          </p:cNvSpPr>
          <p:nvPr/>
        </p:nvSpPr>
        <p:spPr bwMode="auto">
          <a:xfrm>
            <a:off x="787400" y="2949575"/>
            <a:ext cx="370681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</a:rPr>
              <a:t>Gap between </a:t>
            </a:r>
            <a:r>
              <a:rPr lang="en-US" sz="1400" i="1" dirty="0">
                <a:solidFill>
                  <a:prstClr val="black"/>
                </a:solidFill>
              </a:rPr>
              <a:t>lowest </a:t>
            </a:r>
            <a:r>
              <a:rPr lang="en-US" sz="1400" dirty="0">
                <a:solidFill>
                  <a:prstClr val="black"/>
                </a:solidFill>
              </a:rPr>
              <a:t>subgroup and </a:t>
            </a:r>
            <a:r>
              <a:rPr lang="en-US" sz="1400" i="1" dirty="0">
                <a:solidFill>
                  <a:prstClr val="black"/>
                </a:solidFill>
              </a:rPr>
              <a:t>highest </a:t>
            </a:r>
            <a:r>
              <a:rPr lang="en-US" sz="1400" dirty="0">
                <a:solidFill>
                  <a:prstClr val="black"/>
                </a:solidFill>
              </a:rPr>
              <a:t>subgroup within a school:</a:t>
            </a:r>
          </a:p>
        </p:txBody>
      </p:sp>
      <p:sp>
        <p:nvSpPr>
          <p:cNvPr id="14360" name="Rectangle 20"/>
          <p:cNvSpPr>
            <a:spLocks noChangeArrowheads="1"/>
          </p:cNvSpPr>
          <p:nvPr/>
        </p:nvSpPr>
        <p:spPr bwMode="auto">
          <a:xfrm>
            <a:off x="1139825" y="1320800"/>
            <a:ext cx="167957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Achievement*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4361" name="Rectangle 21"/>
          <p:cNvSpPr>
            <a:spLocks noChangeArrowheads="1"/>
          </p:cNvSpPr>
          <p:nvPr/>
        </p:nvSpPr>
        <p:spPr bwMode="auto">
          <a:xfrm>
            <a:off x="3014663" y="1336675"/>
            <a:ext cx="134143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>
            <a:spAutoFit/>
          </a:bodyPr>
          <a:lstStyle/>
          <a:p>
            <a:pPr algn="r"/>
            <a:r>
              <a:rPr lang="en-US" sz="1600" dirty="0">
                <a:solidFill>
                  <a:prstClr val="white"/>
                </a:solidFill>
              </a:rPr>
              <a:t>30%</a:t>
            </a:r>
          </a:p>
        </p:txBody>
      </p:sp>
      <p:sp>
        <p:nvSpPr>
          <p:cNvPr id="14362" name="Rectangle 25"/>
          <p:cNvSpPr>
            <a:spLocks noChangeArrowheads="1"/>
          </p:cNvSpPr>
          <p:nvPr/>
        </p:nvSpPr>
        <p:spPr bwMode="auto">
          <a:xfrm>
            <a:off x="815975" y="4922838"/>
            <a:ext cx="19891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Growth</a:t>
            </a:r>
            <a:r>
              <a:rPr lang="en-US" sz="1400" dirty="0">
                <a:solidFill>
                  <a:prstClr val="black"/>
                </a:solidFill>
              </a:rPr>
              <a:t>*</a:t>
            </a:r>
          </a:p>
        </p:txBody>
      </p:sp>
      <p:sp>
        <p:nvSpPr>
          <p:cNvPr id="14363" name="Rectangle 29"/>
          <p:cNvSpPr>
            <a:spLocks noChangeArrowheads="1"/>
          </p:cNvSpPr>
          <p:nvPr/>
        </p:nvSpPr>
        <p:spPr bwMode="auto">
          <a:xfrm>
            <a:off x="3076575" y="4943475"/>
            <a:ext cx="134302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>
            <a:spAutoFit/>
          </a:bodyPr>
          <a:lstStyle/>
          <a:p>
            <a:pPr algn="r"/>
            <a:r>
              <a:rPr lang="en-US" sz="1600" dirty="0">
                <a:solidFill>
                  <a:prstClr val="white"/>
                </a:solidFill>
              </a:rPr>
              <a:t>30%</a:t>
            </a:r>
          </a:p>
        </p:txBody>
      </p:sp>
      <p:sp>
        <p:nvSpPr>
          <p:cNvPr id="14364" name="Rectangle 30"/>
          <p:cNvSpPr>
            <a:spLocks noChangeArrowheads="1"/>
          </p:cNvSpPr>
          <p:nvPr/>
        </p:nvSpPr>
        <p:spPr bwMode="auto">
          <a:xfrm>
            <a:off x="803275" y="3424238"/>
            <a:ext cx="3751263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lvl="1" indent="-173038">
              <a:buFont typeface="Arial" charset="0"/>
              <a:buChar char="•"/>
            </a:pPr>
            <a:r>
              <a:rPr lang="en-US" sz="1400" dirty="0">
                <a:solidFill>
                  <a:prstClr val="black"/>
                </a:solidFill>
              </a:rPr>
              <a:t>33.3%- Mathematics Proficiency (MSA)</a:t>
            </a:r>
          </a:p>
          <a:p>
            <a:pPr marL="285750" lvl="1" indent="-173038">
              <a:buFont typeface="Arial" charset="0"/>
              <a:buChar char="•"/>
            </a:pPr>
            <a:r>
              <a:rPr lang="en-US" sz="1400" dirty="0">
                <a:solidFill>
                  <a:prstClr val="black"/>
                </a:solidFill>
              </a:rPr>
              <a:t>33.3%- Reading Proficiency (MSA)</a:t>
            </a:r>
          </a:p>
          <a:p>
            <a:pPr marL="285750" lvl="1" indent="-173038">
              <a:buFont typeface="Arial" charset="0"/>
              <a:buChar char="•"/>
            </a:pPr>
            <a:r>
              <a:rPr lang="en-US" sz="1400" dirty="0">
                <a:solidFill>
                  <a:prstClr val="black"/>
                </a:solidFill>
              </a:rPr>
              <a:t>33.3%- Science Proficiency (MSA)</a:t>
            </a:r>
          </a:p>
        </p:txBody>
      </p:sp>
      <p:sp>
        <p:nvSpPr>
          <p:cNvPr id="14365" name="Rectangle 36"/>
          <p:cNvSpPr>
            <a:spLocks noChangeArrowheads="1"/>
          </p:cNvSpPr>
          <p:nvPr/>
        </p:nvSpPr>
        <p:spPr bwMode="auto">
          <a:xfrm>
            <a:off x="823913" y="5230813"/>
            <a:ext cx="36369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</a:rPr>
              <a:t>Percent of students making one year’s growth:</a:t>
            </a:r>
          </a:p>
        </p:txBody>
      </p:sp>
      <p:cxnSp>
        <p:nvCxnSpPr>
          <p:cNvPr id="58" name="Straight Connector 57"/>
          <p:cNvCxnSpPr/>
          <p:nvPr/>
        </p:nvCxnSpPr>
        <p:spPr>
          <a:xfrm>
            <a:off x="5256213" y="868363"/>
            <a:ext cx="46037" cy="51069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367" name="Rectangle 73"/>
          <p:cNvSpPr>
            <a:spLocks noChangeArrowheads="1"/>
          </p:cNvSpPr>
          <p:nvPr/>
        </p:nvSpPr>
        <p:spPr bwMode="auto">
          <a:xfrm>
            <a:off x="149225" y="6351588"/>
            <a:ext cx="882015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000" dirty="0">
                <a:solidFill>
                  <a:prstClr val="black"/>
                </a:solidFill>
              </a:rPr>
              <a:t>*ALT-MSA is included in the index component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846263" y="239713"/>
            <a:ext cx="5749925" cy="4524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dirty="0">
                <a:solidFill>
                  <a:prstClr val="white"/>
                </a:solidFill>
              </a:rPr>
              <a:t>Maryland School #Progress Index</a:t>
            </a:r>
          </a:p>
        </p:txBody>
      </p:sp>
      <p:sp>
        <p:nvSpPr>
          <p:cNvPr id="51" name="Rectangle 50"/>
          <p:cNvSpPr/>
          <p:nvPr/>
        </p:nvSpPr>
        <p:spPr>
          <a:xfrm>
            <a:off x="5256213" y="868363"/>
            <a:ext cx="3711575" cy="280987"/>
          </a:xfrm>
          <a:prstGeom prst="rect">
            <a:avLst/>
          </a:prstGeom>
          <a:solidFill>
            <a:srgbClr val="000000"/>
          </a:solidFill>
          <a:ln>
            <a:noFill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1400" dirty="0">
                <a:solidFill>
                  <a:prstClr val="white"/>
                </a:solidFill>
              </a:rPr>
              <a:t>Grades 9-12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69938" y="868363"/>
            <a:ext cx="3690937" cy="280987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1400" dirty="0">
                <a:solidFill>
                  <a:prstClr val="white"/>
                </a:solidFill>
              </a:rPr>
              <a:t>Grades PreK-8</a:t>
            </a:r>
          </a:p>
        </p:txBody>
      </p:sp>
      <p:cxnSp>
        <p:nvCxnSpPr>
          <p:cNvPr id="60" name="Straight Connector 59"/>
          <p:cNvCxnSpPr/>
          <p:nvPr/>
        </p:nvCxnSpPr>
        <p:spPr>
          <a:xfrm>
            <a:off x="773113" y="868363"/>
            <a:ext cx="69850" cy="51069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Right Arrow Callout 74"/>
          <p:cNvSpPr/>
          <p:nvPr/>
        </p:nvSpPr>
        <p:spPr>
          <a:xfrm>
            <a:off x="73025" y="1200150"/>
            <a:ext cx="1074738" cy="554038"/>
          </a:xfrm>
          <a:prstGeom prst="rightArrowCallou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lnSpc>
                <a:spcPts val="1050"/>
              </a:lnSpc>
              <a:defRPr/>
            </a:pPr>
            <a:r>
              <a:rPr lang="en-US" sz="950" b="1" dirty="0">
                <a:solidFill>
                  <a:prstClr val="white"/>
                </a:solidFill>
              </a:rPr>
              <a:t>Meeting Performance Targets </a:t>
            </a:r>
          </a:p>
          <a:p>
            <a:pPr algn="ctr">
              <a:lnSpc>
                <a:spcPts val="1050"/>
              </a:lnSpc>
              <a:defRPr/>
            </a:pPr>
            <a:r>
              <a:rPr lang="en-US" sz="950" b="1" dirty="0">
                <a:solidFill>
                  <a:prstClr val="white"/>
                </a:solidFill>
              </a:rPr>
              <a:t>(AMO)</a:t>
            </a:r>
          </a:p>
        </p:txBody>
      </p:sp>
      <p:sp>
        <p:nvSpPr>
          <p:cNvPr id="79" name="Right Arrow Callout 78"/>
          <p:cNvSpPr/>
          <p:nvPr/>
        </p:nvSpPr>
        <p:spPr>
          <a:xfrm>
            <a:off x="4559300" y="1177925"/>
            <a:ext cx="1076325" cy="581025"/>
          </a:xfrm>
          <a:prstGeom prst="rightArrowCallou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lnSpc>
                <a:spcPts val="1050"/>
              </a:lnSpc>
              <a:defRPr/>
            </a:pPr>
            <a:r>
              <a:rPr lang="en-US" sz="950" b="1" dirty="0">
                <a:solidFill>
                  <a:srgbClr val="FFFFFF"/>
                </a:solidFill>
              </a:rPr>
              <a:t>Meeting Performance Targets </a:t>
            </a:r>
          </a:p>
          <a:p>
            <a:pPr algn="ctr">
              <a:lnSpc>
                <a:spcPts val="1050"/>
              </a:lnSpc>
              <a:defRPr/>
            </a:pPr>
            <a:r>
              <a:rPr lang="en-US" sz="950" b="1" dirty="0">
                <a:solidFill>
                  <a:srgbClr val="FFFFFF"/>
                </a:solidFill>
              </a:rPr>
              <a:t>(AMO)</a:t>
            </a:r>
          </a:p>
        </p:txBody>
      </p:sp>
      <p:sp>
        <p:nvSpPr>
          <p:cNvPr id="14378" name="TextBox 36"/>
          <p:cNvSpPr txBox="1">
            <a:spLocks noChangeArrowheads="1"/>
          </p:cNvSpPr>
          <p:nvPr/>
        </p:nvSpPr>
        <p:spPr bwMode="auto">
          <a:xfrm>
            <a:off x="7620000" y="39688"/>
            <a:ext cx="1430338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dirty="0">
                <a:solidFill>
                  <a:prstClr val="black"/>
                </a:solidFill>
              </a:rPr>
              <a:t># Revised  9/17/2012: Submitted to USDE for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B72AA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11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B72AA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12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oncours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2679</Words>
  <Application>Microsoft Office PowerPoint</Application>
  <PresentationFormat>On-screen Show (4:3)</PresentationFormat>
  <Paragraphs>575</Paragraphs>
  <Slides>30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14</vt:i4>
      </vt:variant>
      <vt:variant>
        <vt:lpstr>Slide Titles</vt:lpstr>
      </vt:variant>
      <vt:variant>
        <vt:i4>30</vt:i4>
      </vt:variant>
    </vt:vector>
  </HeadingPairs>
  <TitlesOfParts>
    <vt:vector size="44" baseType="lpstr">
      <vt:lpstr>Office Theme</vt:lpstr>
      <vt:lpstr>1_Concourse</vt:lpstr>
      <vt:lpstr>1_Office Theme</vt:lpstr>
      <vt:lpstr>2_Office Theme</vt:lpstr>
      <vt:lpstr>Concourse</vt:lpstr>
      <vt:lpstr>3_Office Theme</vt:lpstr>
      <vt:lpstr>4_Office Theme</vt:lpstr>
      <vt:lpstr>5_Office Theme</vt:lpstr>
      <vt:lpstr>6_Office Theme</vt:lpstr>
      <vt:lpstr>7_Office Theme</vt:lpstr>
      <vt:lpstr>8_Office Theme</vt:lpstr>
      <vt:lpstr>9_Office Theme</vt:lpstr>
      <vt:lpstr>10_Office Theme</vt:lpstr>
      <vt:lpstr>11_Office Theme</vt:lpstr>
      <vt:lpstr>Towson University Teacher Preparation Faculty  Overview of the Maryland Teacher and Principal Evaluation Models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Maryland Tiered Achievement Index: Field Test Version</vt:lpstr>
      <vt:lpstr>A CCPS approach to using the Standard Deviation to interpret performance</vt:lpstr>
      <vt:lpstr>A real example</vt:lpstr>
      <vt:lpstr>Maryland Tiered Achievement Index: Considered Version for Go-Live Year</vt:lpstr>
      <vt:lpstr>Slide 17</vt:lpstr>
      <vt:lpstr>MSDE had to model… </vt:lpstr>
      <vt:lpstr>Slide 19</vt:lpstr>
      <vt:lpstr>Slide 20</vt:lpstr>
      <vt:lpstr>Slide 21</vt:lpstr>
      <vt:lpstr>Slide 22</vt:lpstr>
      <vt:lpstr>Project Status: April 22, 2013</vt:lpstr>
      <vt:lpstr>1. What Characteristics were associated with higher degrees of implementations readiness</vt:lpstr>
      <vt:lpstr>2. What variables impacted an LEA’s readiness to implement TPE</vt:lpstr>
      <vt:lpstr>3. What issues continue to impact an LEA’s readiness to implement TPE</vt:lpstr>
      <vt:lpstr>Slide 27</vt:lpstr>
      <vt:lpstr>Slide 28</vt:lpstr>
      <vt:lpstr>Next Steps…</vt:lpstr>
      <vt:lpstr>Contact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Towson University Teacher Preparation Faculty  Overview of the Maryland Teacher and Principal Evaluation Models</dc:title>
  <dc:creator>dvolrath</dc:creator>
  <cp:lastModifiedBy>dvolrath</cp:lastModifiedBy>
  <cp:revision>6</cp:revision>
  <dcterms:created xsi:type="dcterms:W3CDTF">2013-03-22T12:23:57Z</dcterms:created>
  <dcterms:modified xsi:type="dcterms:W3CDTF">2013-04-19T12:24:30Z</dcterms:modified>
</cp:coreProperties>
</file>