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57" r:id="rId5"/>
  </p:sldMasterIdLst>
  <p:notesMasterIdLst>
    <p:notesMasterId r:id="rId23"/>
  </p:notesMasterIdLst>
  <p:sldIdLst>
    <p:sldId id="274" r:id="rId6"/>
    <p:sldId id="273" r:id="rId7"/>
    <p:sldId id="272" r:id="rId8"/>
    <p:sldId id="257" r:id="rId9"/>
    <p:sldId id="269" r:id="rId10"/>
    <p:sldId id="259" r:id="rId11"/>
    <p:sldId id="270" r:id="rId12"/>
    <p:sldId id="262" r:id="rId13"/>
    <p:sldId id="264" r:id="rId14"/>
    <p:sldId id="271" r:id="rId15"/>
    <p:sldId id="266" r:id="rId16"/>
    <p:sldId id="279" r:id="rId17"/>
    <p:sldId id="268" r:id="rId18"/>
    <p:sldId id="278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A1E"/>
    <a:srgbClr val="F5F9F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6405" autoAdjust="0"/>
    <p:restoredTop sz="78783" autoAdjust="0"/>
  </p:normalViewPr>
  <p:slideViewPr>
    <p:cSldViewPr>
      <p:cViewPr>
        <p:scale>
          <a:sx n="104" d="100"/>
          <a:sy n="104" d="100"/>
        </p:scale>
        <p:origin x="-534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76"/>
    </p:cViewPr>
  </p:sorterViewPr>
  <p:notesViewPr>
    <p:cSldViewPr>
      <p:cViewPr>
        <p:scale>
          <a:sx n="100" d="100"/>
          <a:sy n="100" d="100"/>
        </p:scale>
        <p:origin x="-96" y="5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46371-219F-4DCB-90DF-157BBDFA82C0}" type="datetimeFigureOut">
              <a:rPr lang="en-US" smtClean="0"/>
              <a:t>3/26/2013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CBE76-470B-4D4A-BF35-E8850C1D74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83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4114800"/>
            <a:ext cx="6858000" cy="5029200"/>
          </a:xfrm>
        </p:spPr>
        <p:txBody>
          <a:bodyPr/>
          <a:lstStyle/>
          <a:p>
            <a:r>
              <a:rPr lang="en-US" sz="2000" b="1" dirty="0" smtClean="0"/>
              <a:t>I want to </a:t>
            </a:r>
            <a:r>
              <a:rPr lang="en-US" sz="2000" b="1" u="sng" dirty="0" smtClean="0"/>
              <a:t>thank</a:t>
            </a:r>
            <a:r>
              <a:rPr lang="en-US" sz="2000" b="1" dirty="0" smtClean="0"/>
              <a:t> Dr. Grasmick for </a:t>
            </a:r>
            <a:r>
              <a:rPr lang="en-US" sz="2000" b="1" u="sng" dirty="0" smtClean="0"/>
              <a:t>inviting</a:t>
            </a:r>
            <a:r>
              <a:rPr lang="en-US" sz="2000" b="1" dirty="0" smtClean="0"/>
              <a:t> me to come and </a:t>
            </a:r>
            <a:r>
              <a:rPr lang="en-US" sz="2000" b="1" u="sng" dirty="0" smtClean="0"/>
              <a:t>share our school systems’</a:t>
            </a:r>
            <a:r>
              <a:rPr lang="en-US" sz="2000" b="1" u="sng" baseline="0" dirty="0" smtClean="0"/>
              <a:t> journey</a:t>
            </a:r>
            <a:r>
              <a:rPr lang="en-US" sz="2000" b="1" baseline="0" dirty="0" smtClean="0"/>
              <a:t> to developing our teacher and principal evaluation model. </a:t>
            </a:r>
            <a:r>
              <a:rPr lang="en-US" sz="2000" b="1" u="sng" baseline="0" dirty="0" smtClean="0"/>
              <a:t>Preparing </a:t>
            </a:r>
            <a:r>
              <a:rPr lang="en-US" sz="2000" b="1" baseline="0" dirty="0" smtClean="0"/>
              <a:t>for this meeting was very </a:t>
            </a:r>
            <a:r>
              <a:rPr lang="en-US" sz="2000" b="1" u="sng" baseline="0" dirty="0" smtClean="0"/>
              <a:t>difficult</a:t>
            </a:r>
            <a:r>
              <a:rPr lang="en-US" sz="2000" b="1" baseline="0" dirty="0" smtClean="0"/>
              <a:t>; how do you </a:t>
            </a:r>
            <a:r>
              <a:rPr lang="en-US" sz="2000" b="1" u="sng" baseline="0" dirty="0" smtClean="0"/>
              <a:t>collapse</a:t>
            </a:r>
            <a:r>
              <a:rPr lang="en-US" sz="2000" b="1" baseline="0" dirty="0" smtClean="0"/>
              <a:t> almost two years of work </a:t>
            </a:r>
            <a:r>
              <a:rPr lang="en-US" sz="2000" b="1" u="sng" baseline="0" dirty="0" smtClean="0"/>
              <a:t>into 20 minutes </a:t>
            </a:r>
            <a:r>
              <a:rPr lang="en-US" sz="2000" b="1" baseline="0" dirty="0" smtClean="0"/>
              <a:t>and still give enough detail for the audience</a:t>
            </a:r>
            <a:r>
              <a:rPr lang="en-US" sz="2000" b="1" dirty="0" smtClean="0"/>
              <a:t> to understand the many issues that arose throughout our pilot? </a:t>
            </a:r>
            <a:r>
              <a:rPr lang="en-US" sz="2000" b="1" baseline="0" dirty="0" smtClean="0"/>
              <a:t>Our </a:t>
            </a:r>
            <a:r>
              <a:rPr lang="en-US" sz="2000" b="1" u="sng" baseline="0" dirty="0" smtClean="0"/>
              <a:t>journey </a:t>
            </a:r>
            <a:r>
              <a:rPr lang="en-US" sz="2000" b="1" baseline="0" dirty="0" smtClean="0"/>
              <a:t>has been much </a:t>
            </a:r>
            <a:r>
              <a:rPr lang="en-US" sz="2000" b="1" u="sng" baseline="0" dirty="0" smtClean="0"/>
              <a:t>longer</a:t>
            </a:r>
            <a:r>
              <a:rPr lang="en-US" sz="2000" b="1" baseline="0" dirty="0" smtClean="0"/>
              <a:t> than anticipated, and has been </a:t>
            </a:r>
            <a:r>
              <a:rPr lang="en-US" sz="2000" b="1" u="sng" baseline="0" dirty="0" smtClean="0"/>
              <a:t>anything but smooth</a:t>
            </a:r>
            <a:r>
              <a:rPr lang="en-US" sz="2000" b="1" baseline="0" dirty="0" smtClean="0"/>
              <a:t>.  We have made every </a:t>
            </a:r>
            <a:r>
              <a:rPr lang="en-US" sz="2000" b="1" u="sng" baseline="0" dirty="0" smtClean="0"/>
              <a:t>effort to stay on course</a:t>
            </a:r>
            <a:r>
              <a:rPr lang="en-US" sz="2000" b="1" baseline="0" dirty="0" smtClean="0"/>
              <a:t>, but at times our journey has </a:t>
            </a:r>
            <a:r>
              <a:rPr lang="en-US" sz="2000" b="1" u="sng" baseline="0" dirty="0" smtClean="0"/>
              <a:t>taken some sharp turns </a:t>
            </a:r>
            <a:r>
              <a:rPr lang="en-US" sz="2000" b="1" baseline="0" dirty="0" smtClean="0"/>
              <a:t>and we have had to work hard to stay on our path.  </a:t>
            </a:r>
            <a:r>
              <a:rPr lang="en-US" sz="2000" b="1" u="sng" baseline="0" dirty="0" smtClean="0"/>
              <a:t>To understand our journey </a:t>
            </a:r>
            <a:r>
              <a:rPr lang="en-US" sz="2000" b="1" baseline="0" dirty="0" smtClean="0"/>
              <a:t>and what we accomplished, I think you </a:t>
            </a:r>
            <a:r>
              <a:rPr lang="en-US" sz="2000" b="1" u="sng" baseline="0" dirty="0" smtClean="0"/>
              <a:t>need to know who we are</a:t>
            </a:r>
            <a:r>
              <a:rPr lang="en-US" sz="2000" b="1" baseline="0" dirty="0" smtClean="0"/>
              <a:t>.   </a:t>
            </a:r>
            <a:r>
              <a:rPr lang="en-US" sz="2000" b="1" baseline="0" dirty="0" err="1" smtClean="0"/>
              <a:t>Afterall</a:t>
            </a:r>
            <a:r>
              <a:rPr lang="en-US" sz="2000" b="1" baseline="0" dirty="0" smtClean="0"/>
              <a:t>, </a:t>
            </a:r>
            <a:r>
              <a:rPr lang="en-US" sz="2000" b="1" u="sng" baseline="0" dirty="0" smtClean="0"/>
              <a:t>it is the group taking the journey who determine its outcome</a:t>
            </a:r>
            <a:r>
              <a:rPr lang="en-US" sz="2000" b="1" baseline="0" dirty="0" smtClean="0"/>
              <a:t>. We are a </a:t>
            </a:r>
            <a:r>
              <a:rPr lang="en-US" sz="2000" b="1" u="sng" baseline="0" dirty="0" smtClean="0"/>
              <a:t>rural county </a:t>
            </a:r>
            <a:r>
              <a:rPr lang="en-US" sz="2000" b="1" baseline="0" dirty="0" smtClean="0"/>
              <a:t>on the </a:t>
            </a:r>
            <a:r>
              <a:rPr lang="en-US" sz="2000" b="1" u="sng" baseline="0" dirty="0" smtClean="0"/>
              <a:t>Eastern</a:t>
            </a:r>
            <a:r>
              <a:rPr lang="en-US" sz="2000" b="1" u="sng" dirty="0" smtClean="0"/>
              <a:t> Shore</a:t>
            </a:r>
            <a:r>
              <a:rPr lang="en-US" sz="2000" b="1" u="sng" dirty="0"/>
              <a:t> </a:t>
            </a:r>
            <a:r>
              <a:rPr lang="en-US" sz="2000" b="1" u="sng" dirty="0" smtClean="0"/>
              <a:t> </a:t>
            </a:r>
            <a:r>
              <a:rPr lang="en-US" sz="2000" b="1" dirty="0" smtClean="0"/>
              <a:t>of MD– a </a:t>
            </a:r>
            <a:r>
              <a:rPr lang="en-US" sz="2000" b="1" u="sng" dirty="0" smtClean="0"/>
              <a:t>bedroom community </a:t>
            </a:r>
            <a:r>
              <a:rPr lang="en-US" sz="2000" b="1" dirty="0" smtClean="0"/>
              <a:t>for the Annapolis, Baltimore and Washington areas with the </a:t>
            </a:r>
            <a:r>
              <a:rPr lang="en-US" sz="2000" b="1" u="sng" dirty="0" smtClean="0"/>
              <a:t>majority</a:t>
            </a:r>
            <a:r>
              <a:rPr lang="en-US" sz="2000" b="1" dirty="0" smtClean="0"/>
              <a:t> of our residents </a:t>
            </a:r>
            <a:r>
              <a:rPr lang="en-US" sz="2000" b="1" u="sng" dirty="0" smtClean="0"/>
              <a:t>working outside </a:t>
            </a:r>
            <a:r>
              <a:rPr lang="en-US" sz="2000" b="1" dirty="0" smtClean="0"/>
              <a:t>the county.</a:t>
            </a:r>
            <a:r>
              <a:rPr lang="en-US" sz="2000" b="1" baseline="0" dirty="0" smtClean="0"/>
              <a:t>  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CBE76-470B-4D4A-BF35-E8850C1D749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506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4114800"/>
            <a:ext cx="6858000" cy="5029200"/>
          </a:xfrm>
        </p:spPr>
        <p:txBody>
          <a:bodyPr/>
          <a:lstStyle/>
          <a:p>
            <a:r>
              <a:rPr lang="en-US" sz="1600" b="1" dirty="0" smtClean="0"/>
              <a:t>IF we did not have the </a:t>
            </a:r>
            <a:r>
              <a:rPr lang="en-US" sz="1600" b="1" u="sng" dirty="0" smtClean="0"/>
              <a:t>trust and collaboration established </a:t>
            </a:r>
            <a:r>
              <a:rPr lang="en-US" sz="1600" b="1" dirty="0" smtClean="0"/>
              <a:t>with our Task Force, I </a:t>
            </a:r>
            <a:r>
              <a:rPr lang="en-US" sz="1600" b="1" u="sng" dirty="0" smtClean="0"/>
              <a:t>can’t imagine taking on these very difficult issues</a:t>
            </a:r>
            <a:r>
              <a:rPr lang="en-US" sz="1600" b="1" dirty="0" smtClean="0"/>
              <a:t>. . . .</a:t>
            </a:r>
          </a:p>
          <a:p>
            <a:endParaRPr lang="en-US" sz="1600" b="1" dirty="0" smtClean="0"/>
          </a:p>
          <a:p>
            <a:r>
              <a:rPr lang="en-US" sz="1600" b="1" u="sng" dirty="0" smtClean="0"/>
              <a:t>MSA formula </a:t>
            </a:r>
            <a:r>
              <a:rPr lang="en-US" sz="1600" b="1" dirty="0" smtClean="0"/>
              <a:t>– we’ve </a:t>
            </a:r>
            <a:r>
              <a:rPr lang="en-US" sz="1600" b="1" u="sng" dirty="0" smtClean="0"/>
              <a:t>reviewed</a:t>
            </a:r>
            <a:r>
              <a:rPr lang="en-US" sz="1600" b="1" dirty="0" smtClean="0"/>
              <a:t> and </a:t>
            </a:r>
            <a:r>
              <a:rPr lang="en-US" sz="1600" b="1" u="sng" dirty="0" smtClean="0"/>
              <a:t>tried at least 4 different models</a:t>
            </a:r>
            <a:r>
              <a:rPr lang="en-US" sz="1600" b="1" dirty="0" smtClean="0"/>
              <a:t>,  collaborating</a:t>
            </a:r>
            <a:r>
              <a:rPr lang="en-US" sz="1600" b="1" baseline="0" dirty="0" smtClean="0"/>
              <a:t> with other LEA’s.  We are </a:t>
            </a:r>
            <a:r>
              <a:rPr lang="en-US" sz="1600" b="1" u="sng" baseline="0" dirty="0" smtClean="0"/>
              <a:t>still not 100% sure we have the model </a:t>
            </a:r>
            <a:r>
              <a:rPr lang="en-US" sz="1600" b="1" baseline="0" dirty="0" smtClean="0"/>
              <a:t>that we will use next year!  </a:t>
            </a:r>
            <a:r>
              <a:rPr lang="en-US" sz="1600" b="1" u="sng" baseline="0" dirty="0" smtClean="0"/>
              <a:t>School Progress Index</a:t>
            </a:r>
            <a:r>
              <a:rPr lang="en-US" sz="1600" b="1" u="sng" dirty="0" smtClean="0"/>
              <a:t> </a:t>
            </a:r>
            <a:r>
              <a:rPr lang="en-US" sz="1600" b="1" dirty="0" smtClean="0"/>
              <a:t>is a </a:t>
            </a:r>
            <a:r>
              <a:rPr lang="en-US" sz="1600" b="1" u="sng" baseline="0" dirty="0" smtClean="0"/>
              <a:t>new accountability measure </a:t>
            </a:r>
            <a:r>
              <a:rPr lang="en-US" sz="1600" b="1" baseline="0" dirty="0" smtClean="0"/>
              <a:t>and is used </a:t>
            </a:r>
            <a:r>
              <a:rPr lang="en-US" sz="1600" b="1" u="sng" baseline="0" dirty="0" smtClean="0"/>
              <a:t>for all non-tested area teachers</a:t>
            </a:r>
            <a:r>
              <a:rPr lang="en-US" sz="1600" b="1" baseline="0" dirty="0" smtClean="0"/>
              <a:t>.  It </a:t>
            </a:r>
            <a:r>
              <a:rPr lang="en-US" sz="1600" b="1" u="sng" baseline="0" dirty="0" smtClean="0"/>
              <a:t>uses MSA</a:t>
            </a:r>
            <a:r>
              <a:rPr lang="en-US" sz="1600" b="1" u="sng" dirty="0" smtClean="0"/>
              <a:t> </a:t>
            </a:r>
            <a:r>
              <a:rPr lang="en-US" sz="1600" b="1" dirty="0" smtClean="0"/>
              <a:t>within its computation. </a:t>
            </a:r>
            <a:r>
              <a:rPr lang="en-US" sz="1600" b="1" baseline="0" dirty="0" smtClean="0"/>
              <a:t> </a:t>
            </a:r>
          </a:p>
          <a:p>
            <a:endParaRPr lang="en-US" sz="1600" b="1" baseline="0" dirty="0" smtClean="0"/>
          </a:p>
          <a:p>
            <a:r>
              <a:rPr lang="en-US" sz="1600" b="1" u="sng" baseline="0" dirty="0" smtClean="0"/>
              <a:t>Comprehensive evaluation </a:t>
            </a:r>
            <a:r>
              <a:rPr lang="en-US" sz="1600" b="1" baseline="0" dirty="0" smtClean="0"/>
              <a:t>rating is Professional Practice + Student Growth – 50% each.  We </a:t>
            </a:r>
            <a:r>
              <a:rPr lang="en-US" sz="1600" b="1" u="sng" baseline="0" dirty="0" smtClean="0"/>
              <a:t>are committed to assuring a fair and transparent system </a:t>
            </a:r>
            <a:r>
              <a:rPr lang="en-US" sz="1600" b="1" baseline="0" dirty="0" smtClean="0"/>
              <a:t>– but it’s a </a:t>
            </a:r>
            <a:r>
              <a:rPr lang="en-US" sz="1600" b="1" u="sng" baseline="0" dirty="0" smtClean="0"/>
              <a:t>work in progress </a:t>
            </a:r>
            <a:r>
              <a:rPr lang="en-US" sz="1600" b="1" baseline="0" dirty="0" smtClean="0"/>
              <a:t>right now.  </a:t>
            </a:r>
            <a:r>
              <a:rPr lang="en-US" sz="1600" b="1" u="sng" baseline="0" dirty="0" smtClean="0"/>
              <a:t>Considering different formulas</a:t>
            </a:r>
            <a:r>
              <a:rPr lang="en-US" sz="1600" b="1" u="sng" dirty="0" smtClean="0"/>
              <a:t> </a:t>
            </a:r>
            <a:r>
              <a:rPr lang="en-US" sz="1600" b="1" dirty="0" smtClean="0"/>
              <a:t>and then </a:t>
            </a:r>
            <a:r>
              <a:rPr lang="en-US" sz="1600" b="1" u="sng" dirty="0" smtClean="0"/>
              <a:t>running them against data base </a:t>
            </a:r>
            <a:r>
              <a:rPr lang="en-US" sz="1600" b="1" dirty="0" smtClean="0"/>
              <a:t>to see what happens.  Very time consuming. No expertise. </a:t>
            </a:r>
            <a:endParaRPr lang="en-US" sz="1600" b="1" baseline="0" dirty="0" smtClean="0"/>
          </a:p>
          <a:p>
            <a:endParaRPr lang="en-US" sz="1600" b="1" baseline="0" dirty="0" smtClean="0"/>
          </a:p>
          <a:p>
            <a:r>
              <a:rPr lang="en-US" sz="1600" b="1" u="sng" baseline="0" dirty="0" smtClean="0"/>
              <a:t>Attribution issues – ownership of students to teachers </a:t>
            </a:r>
            <a:r>
              <a:rPr lang="en-US" sz="1600" b="1" baseline="0" dirty="0" smtClean="0"/>
              <a:t>is also very </a:t>
            </a:r>
            <a:r>
              <a:rPr lang="en-US" sz="1600" b="1" u="sng" baseline="0" dirty="0" smtClean="0"/>
              <a:t>complicated</a:t>
            </a:r>
            <a:r>
              <a:rPr lang="en-US" sz="1600" b="1" baseline="0" dirty="0" smtClean="0"/>
              <a:t>.  This </a:t>
            </a:r>
            <a:r>
              <a:rPr lang="en-US" sz="1600" b="1" u="sng" baseline="0" dirty="0" smtClean="0"/>
              <a:t>includes setting enrollment </a:t>
            </a:r>
            <a:r>
              <a:rPr lang="en-US" sz="1600" b="1" baseline="0" dirty="0" smtClean="0"/>
              <a:t>and </a:t>
            </a:r>
            <a:r>
              <a:rPr lang="en-US" sz="1600" b="1" u="sng" baseline="0" dirty="0" smtClean="0"/>
              <a:t>withdrawal dates</a:t>
            </a:r>
            <a:r>
              <a:rPr lang="en-US" sz="1600" b="1" baseline="0" dirty="0" smtClean="0"/>
              <a:t>, an </a:t>
            </a:r>
            <a:r>
              <a:rPr lang="en-US" sz="1600" b="1" u="sng" baseline="0" dirty="0" smtClean="0"/>
              <a:t>attendance percentage</a:t>
            </a:r>
            <a:r>
              <a:rPr lang="en-US" sz="1600" b="1" baseline="0" dirty="0" smtClean="0"/>
              <a:t>, and the most difficult – </a:t>
            </a:r>
            <a:r>
              <a:rPr lang="en-US" sz="1600" b="1" u="sng" baseline="0" dirty="0" smtClean="0"/>
              <a:t>participation</a:t>
            </a:r>
            <a:r>
              <a:rPr lang="en-US" sz="1600" b="1" baseline="0" dirty="0" smtClean="0"/>
              <a:t>.  </a:t>
            </a:r>
            <a:r>
              <a:rPr lang="en-US" sz="1600" b="1" u="sng" baseline="0" dirty="0" smtClean="0"/>
              <a:t>Participation is impacted by students being “pulled out” for other things such as interventions </a:t>
            </a:r>
            <a:r>
              <a:rPr lang="en-US" sz="1600" b="1" baseline="0" dirty="0" smtClean="0"/>
              <a:t>and enrichments.  </a:t>
            </a:r>
          </a:p>
          <a:p>
            <a:endParaRPr lang="en-US" sz="1600" b="1" dirty="0"/>
          </a:p>
          <a:p>
            <a:r>
              <a:rPr lang="en-US" sz="1600" b="1" baseline="0" dirty="0" smtClean="0"/>
              <a:t>This </a:t>
            </a:r>
            <a:r>
              <a:rPr lang="en-US" sz="1600" b="1" u="sng" baseline="0" dirty="0" smtClean="0"/>
              <a:t>has its greatest impact on the SLOs that all teachers are developing</a:t>
            </a:r>
            <a:r>
              <a:rPr lang="en-US" sz="1600" b="1" baseline="0" dirty="0" smtClean="0"/>
              <a:t>. </a:t>
            </a:r>
            <a:r>
              <a:rPr lang="en-US" sz="1600" b="1" u="sng" baseline="0" dirty="0" smtClean="0"/>
              <a:t>When do you pull students out of class?  </a:t>
            </a:r>
            <a:r>
              <a:rPr lang="en-US" sz="1600" b="1" baseline="0" dirty="0" smtClean="0"/>
              <a:t>It is becoming harder and harder.  Personal values play a role in this.  We </a:t>
            </a:r>
            <a:r>
              <a:rPr lang="en-US" sz="1600" b="1" u="sng" baseline="0" dirty="0" smtClean="0"/>
              <a:t>won’t realize all the attribution issues until we finish this process</a:t>
            </a:r>
            <a:r>
              <a:rPr lang="en-US" sz="1600" b="1" baseline="0" dirty="0" smtClean="0"/>
              <a:t>.</a:t>
            </a:r>
            <a:r>
              <a:rPr lang="en-US" sz="1600" b="1" dirty="0" smtClean="0"/>
              <a:t>  M</a:t>
            </a:r>
            <a:r>
              <a:rPr lang="en-US" sz="1600" b="1" baseline="0" dirty="0" smtClean="0"/>
              <a:t>any “situations” will appear as we determine final rosters for teachers.  </a:t>
            </a:r>
            <a:r>
              <a:rPr lang="en-US" sz="1600" b="1" u="sng" baseline="0" dirty="0" smtClean="0"/>
              <a:t>“Complexity factors and how they will be acknowledged has been a big discussion. </a:t>
            </a:r>
          </a:p>
          <a:p>
            <a:endParaRPr lang="en-US" sz="1600" b="1" baseline="0" dirty="0" smtClean="0"/>
          </a:p>
          <a:p>
            <a:r>
              <a:rPr lang="en-US" sz="1600" b="1" baseline="0" dirty="0" smtClean="0"/>
              <a:t>We are </a:t>
            </a:r>
            <a:r>
              <a:rPr lang="en-US" sz="1600" b="1" u="sng" baseline="0" dirty="0" smtClean="0"/>
              <a:t>also considering the impact of first year teachers to this process </a:t>
            </a:r>
            <a:r>
              <a:rPr lang="en-US" sz="1600" b="1" baseline="0" dirty="0" smtClean="0"/>
              <a:t>– the </a:t>
            </a:r>
            <a:r>
              <a:rPr lang="en-US" sz="1600" b="1" u="sng" baseline="0" dirty="0" smtClean="0"/>
              <a:t>Task Force </a:t>
            </a:r>
            <a:r>
              <a:rPr lang="en-US" sz="1600" b="1" baseline="0" dirty="0" smtClean="0"/>
              <a:t>recognized this early on and </a:t>
            </a:r>
            <a:r>
              <a:rPr lang="en-US" sz="1600" b="1" u="sng" baseline="0" dirty="0" smtClean="0"/>
              <a:t>wanted the “developmental” category included for our non-tenured staff for Professional Practice and Student Growth</a:t>
            </a:r>
            <a:r>
              <a:rPr lang="en-US" sz="1600" b="1" baseline="0" dirty="0" smtClean="0"/>
              <a:t>   (However, it </a:t>
            </a:r>
            <a:r>
              <a:rPr lang="en-US" sz="1600" b="1" u="sng" baseline="0" dirty="0" smtClean="0"/>
              <a:t>cannot be used for the composite score </a:t>
            </a:r>
            <a:r>
              <a:rPr lang="en-US" sz="1600" b="1" baseline="0" dirty="0" smtClean="0"/>
              <a:t>– we must collapse it into the required 3 rating system) But even that is not sufficient and we are </a:t>
            </a:r>
            <a:r>
              <a:rPr lang="en-US" sz="1600" b="1" u="sng" baseline="0" dirty="0" smtClean="0"/>
              <a:t>just now starting to talk about the most fair method to evaluate Student Growth with teachers that are only in their first year of their career</a:t>
            </a:r>
            <a:r>
              <a:rPr lang="en-US" u="sng" baseline="0" dirty="0" smtClean="0"/>
              <a:t>.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199" y="8685213"/>
            <a:ext cx="2970213" cy="4572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fld id="{991CBE76-470B-4D4A-BF35-E8850C1D749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694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4114800"/>
            <a:ext cx="6858000" cy="5029200"/>
          </a:xfrm>
        </p:spPr>
        <p:txBody>
          <a:bodyPr/>
          <a:lstStyle/>
          <a:p>
            <a:r>
              <a:rPr lang="en-US" sz="1600" b="1" u="sng" dirty="0" smtClean="0"/>
              <a:t>Principals and Teachers are taking this process very seriously </a:t>
            </a:r>
            <a:r>
              <a:rPr lang="en-US" sz="1600" b="1" dirty="0" smtClean="0"/>
              <a:t>and our sensitivity </a:t>
            </a:r>
            <a:r>
              <a:rPr lang="en-US" sz="1600" b="1" u="sng" dirty="0" smtClean="0"/>
              <a:t>and knowledge of best practices regarding evaluation,</a:t>
            </a:r>
            <a:r>
              <a:rPr lang="en-US" sz="1600" b="1" u="sng" baseline="0" dirty="0" smtClean="0"/>
              <a:t> quality feedback and the link to PD has increased greatly.</a:t>
            </a:r>
          </a:p>
          <a:p>
            <a:endParaRPr lang="en-US" sz="1600" b="1" baseline="0" dirty="0" smtClean="0"/>
          </a:p>
          <a:p>
            <a:r>
              <a:rPr lang="en-US" sz="1600" b="1" u="sng" baseline="0" dirty="0" smtClean="0"/>
              <a:t>A year ago</a:t>
            </a:r>
            <a:r>
              <a:rPr lang="en-US" sz="1600" b="1" baseline="0" dirty="0" smtClean="0"/>
              <a:t> at this time, we had </a:t>
            </a:r>
            <a:r>
              <a:rPr lang="en-US" sz="1600" b="1" u="sng" baseline="0" dirty="0" smtClean="0"/>
              <a:t>only heard of Student Learning Outcomes </a:t>
            </a:r>
            <a:r>
              <a:rPr lang="en-US" sz="1600" b="1" baseline="0" dirty="0" smtClean="0"/>
              <a:t>– </a:t>
            </a:r>
            <a:r>
              <a:rPr lang="en-US" sz="1600" b="1" u="sng" baseline="0" dirty="0" smtClean="0"/>
              <a:t>now </a:t>
            </a:r>
            <a:r>
              <a:rPr lang="en-US" sz="1600" b="1" baseline="0" dirty="0" smtClean="0"/>
              <a:t>our lives revolve around them (or it feels like they do</a:t>
            </a:r>
            <a:r>
              <a:rPr lang="en-US" sz="1600" b="1" u="sng" baseline="0" dirty="0" smtClean="0"/>
              <a:t>!)  Nearly every teacher and every Principal  in QAC is learning about them by doing them</a:t>
            </a:r>
            <a:r>
              <a:rPr lang="en-US" sz="1600" b="1" baseline="0" dirty="0" smtClean="0"/>
              <a:t>!  Our learning curve was great, but. . . </a:t>
            </a:r>
          </a:p>
          <a:p>
            <a:endParaRPr lang="en-US" sz="1600" b="1" baseline="0" dirty="0" smtClean="0"/>
          </a:p>
          <a:p>
            <a:r>
              <a:rPr lang="en-US" sz="1600" b="1" baseline="0" dirty="0" smtClean="0"/>
              <a:t>Apparently we are getting there because </a:t>
            </a:r>
            <a:r>
              <a:rPr lang="en-US" sz="1600" b="1" u="sng" baseline="0" dirty="0" smtClean="0"/>
              <a:t>we were asked by MSDE to post some of ours on their website as examples for other teachers and  systems</a:t>
            </a:r>
            <a:r>
              <a:rPr lang="en-US" sz="1600" b="1" baseline="0" dirty="0" smtClean="0"/>
              <a:t>.  It’s been a challenge but it’s been invigorating too.</a:t>
            </a:r>
          </a:p>
          <a:p>
            <a:endParaRPr lang="en-US" sz="1600" b="1" baseline="0" dirty="0" smtClean="0"/>
          </a:p>
          <a:p>
            <a:r>
              <a:rPr lang="en-US" sz="1600" b="1" baseline="0" dirty="0" smtClean="0"/>
              <a:t>The </a:t>
            </a:r>
            <a:r>
              <a:rPr lang="en-US" sz="1600" b="1" u="sng" baseline="0" dirty="0" smtClean="0"/>
              <a:t>key to our Bargaining Unit approving the plan is that they felt like it was THEIR plan too</a:t>
            </a:r>
            <a:r>
              <a:rPr lang="en-US" sz="1600" b="1" baseline="0" dirty="0" smtClean="0"/>
              <a:t>.  They were around the table and </a:t>
            </a:r>
            <a:r>
              <a:rPr lang="en-US" sz="1600" b="1" u="sng" baseline="0" dirty="0" smtClean="0"/>
              <a:t>in on every decision from the start.</a:t>
            </a:r>
          </a:p>
          <a:p>
            <a:endParaRPr lang="en-US" sz="1600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CBE76-470B-4D4A-BF35-E8850C1D749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636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4191000"/>
            <a:ext cx="6858000" cy="4953000"/>
          </a:xfrm>
        </p:spPr>
        <p:txBody>
          <a:bodyPr/>
          <a:lstStyle/>
          <a:p>
            <a:r>
              <a:rPr lang="en-US" sz="1600" b="1" u="sng" dirty="0" smtClean="0"/>
              <a:t>Once we made the revision in our student growth models in the fall, we have not had to make any other changes to our plan –</a:t>
            </a:r>
            <a:r>
              <a:rPr lang="en-US" sz="1600" b="1" dirty="0" smtClean="0"/>
              <a:t> although we know we have much </a:t>
            </a:r>
            <a:r>
              <a:rPr lang="en-US" sz="1600" b="1" u="sng" dirty="0" smtClean="0"/>
              <a:t>more work to do in “fleshing it out</a:t>
            </a:r>
            <a:r>
              <a:rPr lang="en-US" sz="1600" b="1" dirty="0" smtClean="0"/>
              <a:t>.”  Other systems  had changes . . . 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This process has created an </a:t>
            </a:r>
            <a:r>
              <a:rPr lang="en-US" sz="1600" b="1" u="sng" dirty="0" smtClean="0"/>
              <a:t>increase in the sharing between systems </a:t>
            </a:r>
            <a:r>
              <a:rPr lang="en-US" sz="1600" b="1" dirty="0" smtClean="0"/>
              <a:t>– Here’s what we’re doing  - what are you doing? – Especially with the 9 shore counties.  Those people that are overseeing the process are always contacting one another, asking for help or commiserating on their challenges!  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Again, I cannot emphasize the fact that this </a:t>
            </a:r>
            <a:r>
              <a:rPr lang="en-US" sz="1600" b="1" u="sng" dirty="0" smtClean="0"/>
              <a:t>was a team effort and we have a team that has hung in there with a belief that what they are doing is very worthwhile </a:t>
            </a:r>
            <a:r>
              <a:rPr lang="en-US" sz="1600" b="1" dirty="0" smtClean="0"/>
              <a:t>and may even be doable!  I’m not sure any of us believed that when we began this journey!</a:t>
            </a:r>
          </a:p>
          <a:p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CBE76-470B-4D4A-BF35-E8850C1D749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844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4181475"/>
            <a:ext cx="6858000" cy="4953000"/>
          </a:xfrm>
        </p:spPr>
        <p:txBody>
          <a:bodyPr/>
          <a:lstStyle/>
          <a:p>
            <a:endParaRPr lang="en-US" sz="1600" b="1" dirty="0" smtClean="0"/>
          </a:p>
          <a:p>
            <a:r>
              <a:rPr lang="en-US" sz="1600" b="1" dirty="0" smtClean="0"/>
              <a:t>Creating the wheel –</a:t>
            </a:r>
            <a:r>
              <a:rPr lang="en-US" sz="1600" b="1" baseline="0" dirty="0" smtClean="0"/>
              <a:t> sometimes it </a:t>
            </a:r>
            <a:r>
              <a:rPr lang="en-US" sz="1600" b="1" u="sng" baseline="0" dirty="0" smtClean="0"/>
              <a:t>feels like we were asked to create everything from scratch – </a:t>
            </a:r>
            <a:r>
              <a:rPr lang="en-US" sz="1600" b="1" baseline="0" dirty="0" smtClean="0"/>
              <a:t>especially during the pilot year.  And </a:t>
            </a:r>
            <a:r>
              <a:rPr lang="en-US" sz="1600" b="1" u="sng" baseline="0" dirty="0" smtClean="0"/>
              <a:t>for a small </a:t>
            </a:r>
            <a:r>
              <a:rPr lang="en-US" sz="1600" b="1" baseline="0" dirty="0" smtClean="0"/>
              <a:t>system like us, this is </a:t>
            </a:r>
            <a:r>
              <a:rPr lang="en-US" sz="1600" b="1" u="sng" baseline="0" dirty="0" smtClean="0"/>
              <a:t>especially difficult</a:t>
            </a:r>
            <a:r>
              <a:rPr lang="en-US" sz="1600" b="1" baseline="0" dirty="0" smtClean="0"/>
              <a:t>.  We have </a:t>
            </a:r>
            <a:r>
              <a:rPr lang="en-US" sz="1600" b="1" u="sng" baseline="0" dirty="0" smtClean="0"/>
              <a:t>one LAC, no psychometrician or statistician– we all wear multiple hats and this was not on anyone’s job description.  </a:t>
            </a:r>
            <a:r>
              <a:rPr lang="en-US" sz="1600" b="1" baseline="0" dirty="0" smtClean="0"/>
              <a:t>We really </a:t>
            </a:r>
            <a:r>
              <a:rPr lang="en-US" sz="1600" b="1" u="sng" baseline="0" dirty="0" smtClean="0"/>
              <a:t>had no clue how to design an evaluation system that included student growth!</a:t>
            </a:r>
          </a:p>
          <a:p>
            <a:endParaRPr lang="en-US" sz="1600" b="1" baseline="0" dirty="0" smtClean="0"/>
          </a:p>
          <a:p>
            <a:r>
              <a:rPr lang="en-US" sz="1600" b="1" baseline="0" dirty="0" smtClean="0"/>
              <a:t>The </a:t>
            </a:r>
            <a:r>
              <a:rPr lang="en-US" sz="1600" b="1" u="sng" baseline="0" dirty="0" smtClean="0"/>
              <a:t>MSA Factor is a MAJOR Issue that is not going to go away</a:t>
            </a:r>
            <a:r>
              <a:rPr lang="en-US" sz="1600" b="1" baseline="0" dirty="0" smtClean="0"/>
              <a:t>.  But for QAC it </a:t>
            </a:r>
            <a:r>
              <a:rPr lang="en-US" sz="1600" b="1" u="sng" baseline="0" dirty="0" smtClean="0"/>
              <a:t>was particularly difficult since we decided to transition to Common Core to a larger degree than some other systems did</a:t>
            </a:r>
            <a:r>
              <a:rPr lang="en-US" sz="1600" b="1" baseline="0" dirty="0" smtClean="0"/>
              <a:t>. Therefore </a:t>
            </a:r>
            <a:r>
              <a:rPr lang="en-US" sz="1600" b="1" u="sng" baseline="0" dirty="0" smtClean="0"/>
              <a:t>our teachers are not teaching to the assessment BUT are being held accountable to it i</a:t>
            </a:r>
            <a:r>
              <a:rPr lang="en-US" sz="1600" b="1" baseline="0" dirty="0" smtClean="0"/>
              <a:t>n their evaluation.  We’ve </a:t>
            </a:r>
            <a:r>
              <a:rPr lang="en-US" sz="1600" b="1" u="sng" baseline="0" dirty="0" smtClean="0"/>
              <a:t>tried to minimize it’s impact – but we can’t eliminate it.  </a:t>
            </a:r>
            <a:r>
              <a:rPr lang="en-US" sz="1600" b="1" baseline="0" dirty="0" smtClean="0"/>
              <a:t>And I suspect this is going to continue to be an problem for all of us for quite a while</a:t>
            </a:r>
          </a:p>
          <a:p>
            <a:endParaRPr lang="en-US" sz="1600" b="1" baseline="0" dirty="0" smtClean="0"/>
          </a:p>
          <a:p>
            <a:endParaRPr lang="en-US" sz="1600" b="1" baseline="0" dirty="0" smtClean="0"/>
          </a:p>
          <a:p>
            <a:endParaRPr lang="en-US" sz="1600" b="1" dirty="0"/>
          </a:p>
          <a:p>
            <a:endParaRPr lang="en-US" sz="1600" b="1" baseline="0" dirty="0" smtClean="0"/>
          </a:p>
          <a:p>
            <a:endParaRPr lang="en-US" sz="1600" b="1" dirty="0"/>
          </a:p>
          <a:p>
            <a:endParaRPr lang="en-US" sz="1600" b="1" baseline="0" dirty="0" smtClean="0"/>
          </a:p>
          <a:p>
            <a:endParaRPr lang="en-US" sz="1600" b="1" dirty="0"/>
          </a:p>
          <a:p>
            <a:r>
              <a:rPr lang="en-US" sz="1600" b="1" baseline="0" dirty="0" smtClean="0"/>
              <a:t>PD – </a:t>
            </a:r>
            <a:r>
              <a:rPr lang="en-US" sz="1600" b="1" u="sng" baseline="0" dirty="0" smtClean="0"/>
              <a:t>This process was designed to improve teaching  and, thus, improve student performance</a:t>
            </a:r>
            <a:r>
              <a:rPr lang="en-US" sz="1600" b="1" baseline="0" dirty="0" smtClean="0"/>
              <a:t>.  I am a </a:t>
            </a:r>
            <a:r>
              <a:rPr lang="en-US" sz="1600" b="1" u="sng" baseline="0" dirty="0" smtClean="0"/>
              <a:t>big believer that improving teaching occurs through quality PD</a:t>
            </a:r>
            <a:r>
              <a:rPr lang="en-US" sz="1600" b="1" baseline="0" dirty="0" smtClean="0"/>
              <a:t>.  AND PD is a major component – we </a:t>
            </a:r>
            <a:r>
              <a:rPr lang="en-US" sz="1600" b="1" u="sng" baseline="0" dirty="0" smtClean="0"/>
              <a:t>should be identifying PD needs through our observations and Professional Practice evaluation, through our SLOs, and through our Improvement Plans</a:t>
            </a:r>
            <a:r>
              <a:rPr lang="en-US" sz="1600" b="1" baseline="0" dirty="0" smtClean="0"/>
              <a:t>.  I </a:t>
            </a:r>
            <a:r>
              <a:rPr lang="en-US" sz="1600" b="1" u="sng" baseline="0" dirty="0" smtClean="0"/>
              <a:t>agree with all of that </a:t>
            </a:r>
            <a:r>
              <a:rPr lang="en-US" sz="1600" b="1" baseline="0" dirty="0" smtClean="0"/>
              <a:t>– but it </a:t>
            </a:r>
            <a:r>
              <a:rPr lang="en-US" sz="1600" b="1" u="sng" baseline="0" dirty="0" smtClean="0"/>
              <a:t>must be done on an individual basis </a:t>
            </a:r>
            <a:r>
              <a:rPr lang="en-US" sz="1600" b="1" baseline="0" dirty="0" smtClean="0"/>
              <a:t>and </a:t>
            </a:r>
            <a:r>
              <a:rPr lang="en-US" sz="1600" b="1" u="sng" baseline="0" dirty="0" smtClean="0"/>
              <a:t>our schools do NOT have the resources to accomplish this with the differentiation that is required </a:t>
            </a:r>
            <a:r>
              <a:rPr lang="en-US" sz="1600" b="1" baseline="0" dirty="0" smtClean="0"/>
              <a:t>and in a timely manner</a:t>
            </a:r>
          </a:p>
          <a:p>
            <a:endParaRPr lang="en-US" sz="1600" b="1" baseline="0" dirty="0" smtClean="0"/>
          </a:p>
          <a:p>
            <a:r>
              <a:rPr lang="en-US" sz="1600" b="1" u="sng" baseline="0" dirty="0" smtClean="0"/>
              <a:t>Time</a:t>
            </a:r>
            <a:r>
              <a:rPr lang="en-US" sz="1600" b="1" baseline="0" dirty="0" smtClean="0"/>
              <a:t> - Everyday I </a:t>
            </a:r>
            <a:r>
              <a:rPr lang="en-US" sz="1600" b="1" u="sng" baseline="0" dirty="0" smtClean="0"/>
              <a:t>hear from principals about the amount of time this is taking</a:t>
            </a:r>
            <a:r>
              <a:rPr lang="en-US" sz="1600" b="1" baseline="0" dirty="0" smtClean="0"/>
              <a:t>!  Now it’s </a:t>
            </a:r>
            <a:r>
              <a:rPr lang="en-US" sz="1600" b="1" u="sng" baseline="0" dirty="0" smtClean="0"/>
              <a:t>true that we have many, many teachers in our pilot </a:t>
            </a:r>
            <a:r>
              <a:rPr lang="en-US" sz="1600" b="1" baseline="0" dirty="0" smtClean="0"/>
              <a:t>but . . . It really doesn’t matter.  </a:t>
            </a:r>
            <a:r>
              <a:rPr lang="en-US" sz="1600" b="1" u="sng" baseline="0" dirty="0" smtClean="0"/>
              <a:t>Next year, ALL teachers must receive Student Growth reports </a:t>
            </a:r>
            <a:r>
              <a:rPr lang="en-US" sz="1600" b="1" baseline="0" dirty="0" smtClean="0"/>
              <a:t>– and </a:t>
            </a:r>
            <a:r>
              <a:rPr lang="en-US" sz="1600" b="1" u="sng" baseline="0" dirty="0" smtClean="0"/>
              <a:t>that is where the time is being consumed</a:t>
            </a:r>
            <a:r>
              <a:rPr lang="en-US" sz="1600" b="1" baseline="0" dirty="0" smtClean="0"/>
              <a:t>.  The </a:t>
            </a:r>
            <a:r>
              <a:rPr lang="en-US" sz="1600" b="1" u="sng" baseline="0" dirty="0" smtClean="0"/>
              <a:t>development, approval, monitoring, data analysis, scoring, etc. of SLOs all requires a principal’s involvement and therefore, their time. </a:t>
            </a:r>
            <a:r>
              <a:rPr lang="en-US" sz="1600" b="1" baseline="0" dirty="0" smtClean="0"/>
              <a:t>   And </a:t>
            </a:r>
            <a:r>
              <a:rPr lang="en-US" sz="1600" b="1" u="sng" baseline="0" dirty="0" smtClean="0"/>
              <a:t>where is that time coming from </a:t>
            </a:r>
            <a:r>
              <a:rPr lang="en-US" sz="1600" b="1" baseline="0" dirty="0" smtClean="0"/>
              <a:t>– because I can assure you our principals were not twiddling their thumbs in past years!  AND one other thing </a:t>
            </a:r>
            <a:r>
              <a:rPr lang="en-US" sz="1600" b="1" u="sng" baseline="0" dirty="0" smtClean="0"/>
              <a:t>– 6 of our 7 elementary schools do not have Assistant Principals!</a:t>
            </a:r>
          </a:p>
          <a:p>
            <a:endParaRPr lang="en-US" sz="1600" b="1" baseline="0" dirty="0" smtClean="0"/>
          </a:p>
          <a:p>
            <a:r>
              <a:rPr lang="en-US" sz="1600" b="1" baseline="0" dirty="0" smtClean="0"/>
              <a:t>We </a:t>
            </a:r>
            <a:r>
              <a:rPr lang="en-US" sz="1600" b="1" u="sng" baseline="0" dirty="0" smtClean="0"/>
              <a:t>must make sure all our teachers have a clear understanding of all aspects of the Teacher Evaluation system and its impact</a:t>
            </a:r>
            <a:r>
              <a:rPr lang="en-US" sz="1600" b="1" baseline="0" dirty="0" smtClean="0"/>
              <a:t>.  We must be completely </a:t>
            </a:r>
            <a:r>
              <a:rPr lang="en-US" sz="1600" b="1" u="sng" baseline="0" dirty="0" smtClean="0"/>
              <a:t>transparent a</a:t>
            </a:r>
            <a:r>
              <a:rPr lang="en-US" sz="1600" b="1" baseline="0" dirty="0" smtClean="0"/>
              <a:t>nd be </a:t>
            </a:r>
            <a:r>
              <a:rPr lang="en-US" sz="1600" b="1" u="sng" baseline="0" dirty="0" smtClean="0"/>
              <a:t>able to answer all questions before the start of next school year</a:t>
            </a:r>
            <a:r>
              <a:rPr lang="en-US" sz="1600" b="1" baseline="0" dirty="0" smtClean="0"/>
              <a:t>.  And you can see from the previous slide – we are still working on major issues.</a:t>
            </a:r>
          </a:p>
          <a:p>
            <a:endParaRPr lang="en-US" sz="1600" b="1" baseline="0" dirty="0" smtClean="0"/>
          </a:p>
          <a:p>
            <a:r>
              <a:rPr lang="en-US" sz="1600" b="1" baseline="0" dirty="0" smtClean="0"/>
              <a:t>Let me name just a few things that are </a:t>
            </a:r>
            <a:r>
              <a:rPr lang="en-US" sz="1600" b="1" u="sng" baseline="0" dirty="0" smtClean="0"/>
              <a:t>changing</a:t>
            </a:r>
            <a:r>
              <a:rPr lang="en-US" sz="1600" b="1" baseline="0" dirty="0" smtClean="0"/>
              <a:t> in a teacher’s world –</a:t>
            </a:r>
            <a:r>
              <a:rPr lang="en-US" sz="1600" b="1" u="sng" baseline="0" dirty="0" smtClean="0"/>
              <a:t>new standards and new curriculum, new assessment, new evaluation system. </a:t>
            </a:r>
            <a:r>
              <a:rPr lang="en-US" sz="1600" b="1" baseline="0" dirty="0" smtClean="0"/>
              <a:t> I </a:t>
            </a:r>
            <a:r>
              <a:rPr lang="en-US" sz="1600" b="1" u="sng" baseline="0" dirty="0" smtClean="0"/>
              <a:t>can’t recall a time where this much change was occurring in education at one time</a:t>
            </a:r>
            <a:r>
              <a:rPr lang="en-US" sz="1600" b="1" baseline="0" dirty="0" smtClean="0"/>
              <a:t> – it’s like the perfect storm.</a:t>
            </a:r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CBE76-470B-4D4A-BF35-E8850C1D749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292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4114800"/>
            <a:ext cx="6858000" cy="4343400"/>
          </a:xfrm>
        </p:spPr>
        <p:txBody>
          <a:bodyPr/>
          <a:lstStyle/>
          <a:p>
            <a:r>
              <a:rPr lang="en-US" sz="1600" b="1" dirty="0" smtClean="0"/>
              <a:t>As I </a:t>
            </a:r>
            <a:r>
              <a:rPr lang="en-US" sz="1600" b="1" u="sng" dirty="0" smtClean="0"/>
              <a:t>said at the beginning of my comments</a:t>
            </a:r>
            <a:r>
              <a:rPr lang="en-US" sz="1600" b="1" dirty="0" smtClean="0"/>
              <a:t>, we have </a:t>
            </a:r>
            <a:r>
              <a:rPr lang="en-US" sz="1600" b="1" u="sng" dirty="0" smtClean="0"/>
              <a:t>had an interesting journey </a:t>
            </a:r>
            <a:r>
              <a:rPr lang="en-US" sz="1600" b="1" dirty="0" smtClean="0"/>
              <a:t>over the last two years as we’ve developed our Teacher/Principal Evaluation model.  </a:t>
            </a:r>
            <a:r>
              <a:rPr lang="en-US" sz="1600" b="1" u="sng" dirty="0" smtClean="0"/>
              <a:t>Each turn In the road has brought us a new adventure</a:t>
            </a:r>
            <a:r>
              <a:rPr lang="en-US" sz="1600" b="1" dirty="0" smtClean="0"/>
              <a:t>.  We </a:t>
            </a:r>
            <a:r>
              <a:rPr lang="en-US" sz="1600" b="1" u="sng" dirty="0" smtClean="0"/>
              <a:t>didn’t feel some of the bumps</a:t>
            </a:r>
            <a:r>
              <a:rPr lang="en-US" sz="1600" b="1" dirty="0" smtClean="0"/>
              <a:t> in the road; </a:t>
            </a:r>
            <a:r>
              <a:rPr lang="en-US" sz="1600" b="1" u="sng" dirty="0" smtClean="0"/>
              <a:t>others had us gripping our seats </a:t>
            </a:r>
            <a:r>
              <a:rPr lang="en-US" sz="1600" b="1" dirty="0" smtClean="0"/>
              <a:t>to ensure we didn’t take a spill.  It was </a:t>
            </a:r>
            <a:r>
              <a:rPr lang="en-US" sz="1600" b="1" u="sng" dirty="0" smtClean="0"/>
              <a:t>difficult to change direction </a:t>
            </a:r>
            <a:r>
              <a:rPr lang="en-US" sz="1600" b="1" dirty="0" smtClean="0"/>
              <a:t>– but most of us realized change is difficult and comes about slowly.  </a:t>
            </a:r>
          </a:p>
          <a:p>
            <a:r>
              <a:rPr lang="en-US" sz="1600" b="1" dirty="0" smtClean="0"/>
              <a:t>Of course, </a:t>
            </a:r>
            <a:r>
              <a:rPr lang="en-US" sz="1600" b="1" u="sng" dirty="0" smtClean="0"/>
              <a:t>No one realized what a long journey </a:t>
            </a:r>
            <a:r>
              <a:rPr lang="en-US" sz="1600" b="1" dirty="0" smtClean="0"/>
              <a:t>this would be; but </a:t>
            </a:r>
            <a:r>
              <a:rPr lang="en-US" sz="1600" b="1" u="sng" dirty="0" smtClean="0"/>
              <a:t>everyone is glad that we opted to leave earlier</a:t>
            </a:r>
            <a:r>
              <a:rPr lang="en-US" sz="1600" b="1" dirty="0" smtClean="0"/>
              <a:t> than many of our friends across the state.  Our </a:t>
            </a:r>
            <a:r>
              <a:rPr lang="en-US" sz="1600" b="1" u="sng" dirty="0" smtClean="0"/>
              <a:t>experiences have helped us develop into even better teachers and administrators.</a:t>
            </a:r>
            <a:r>
              <a:rPr lang="en-US" sz="1600" b="1" dirty="0" smtClean="0"/>
              <a:t> </a:t>
            </a:r>
            <a:r>
              <a:rPr lang="en-US" sz="1600" b="1" u="sng" dirty="0" smtClean="0"/>
              <a:t>Regardless of how this turns out in our state – or nationally </a:t>
            </a:r>
            <a:r>
              <a:rPr lang="en-US" sz="1600" b="1" dirty="0" smtClean="0"/>
              <a:t>– attaching student growth to professional practice as a part of teacher evaluation – or NOT – </a:t>
            </a:r>
            <a:r>
              <a:rPr lang="en-US" sz="1600" b="1" u="sng" dirty="0" smtClean="0"/>
              <a:t>we have gained some valuable insights and have benefitted from our travels.</a:t>
            </a:r>
            <a:endParaRPr lang="en-US" sz="16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CBE76-470B-4D4A-BF35-E8850C1D749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581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CBE76-470B-4D4A-BF35-E8850C1D749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845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CBE76-470B-4D4A-BF35-E8850C1D749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3854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CBE76-470B-4D4A-BF35-E8850C1D749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185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4038600"/>
            <a:ext cx="6781800" cy="5105400"/>
          </a:xfrm>
        </p:spPr>
        <p:txBody>
          <a:bodyPr/>
          <a:lstStyle/>
          <a:p>
            <a:r>
              <a:rPr lang="en-US" sz="2000" b="1" baseline="0" dirty="0" smtClean="0"/>
              <a:t>We are among the </a:t>
            </a:r>
            <a:r>
              <a:rPr lang="en-US" sz="2000" b="1" u="sng" baseline="0" dirty="0" smtClean="0"/>
              <a:t>small</a:t>
            </a:r>
            <a:r>
              <a:rPr lang="en-US" sz="2000" b="1" baseline="0" dirty="0" smtClean="0"/>
              <a:t>er counties in MD; not quite </a:t>
            </a:r>
            <a:r>
              <a:rPr lang="en-US" sz="2000" b="1" u="sng" baseline="0" dirty="0" smtClean="0"/>
              <a:t>8,000 students</a:t>
            </a:r>
            <a:r>
              <a:rPr lang="en-US" sz="2000" b="1" baseline="0" dirty="0" smtClean="0"/>
              <a:t>.  We have </a:t>
            </a:r>
            <a:r>
              <a:rPr lang="en-US" sz="2000" b="1" u="sng" baseline="0" dirty="0" smtClean="0"/>
              <a:t>14 schools </a:t>
            </a:r>
            <a:r>
              <a:rPr lang="en-US" sz="2000" b="1" baseline="0" dirty="0" smtClean="0"/>
              <a:t>(8 elementary, 4 middle and 2 high schools) There are </a:t>
            </a:r>
            <a:r>
              <a:rPr lang="en-US" sz="2000" b="1" u="sng" baseline="0" dirty="0" smtClean="0"/>
              <a:t>approximately 600 certificated staff</a:t>
            </a:r>
            <a:r>
              <a:rPr lang="en-US" sz="2000" b="1" baseline="0" dirty="0" smtClean="0"/>
              <a:t>; We have a </a:t>
            </a:r>
            <a:r>
              <a:rPr lang="en-US" sz="2000" b="1" u="sng" baseline="0" dirty="0" smtClean="0"/>
              <a:t>handful of supervisors </a:t>
            </a:r>
            <a:r>
              <a:rPr lang="en-US" sz="2000" b="1" baseline="0" dirty="0" smtClean="0"/>
              <a:t>and </a:t>
            </a:r>
            <a:r>
              <a:rPr lang="en-US" sz="2000" b="1" u="sng" baseline="0" dirty="0" smtClean="0"/>
              <a:t>4 directors, only one of whom is</a:t>
            </a:r>
            <a:r>
              <a:rPr lang="en-US" sz="2000" b="1" u="sng" dirty="0" smtClean="0"/>
              <a:t> directly connected to instruction</a:t>
            </a:r>
            <a:r>
              <a:rPr lang="en-US" sz="2000" b="1" baseline="0" dirty="0" smtClean="0"/>
              <a:t>.  We </a:t>
            </a:r>
            <a:r>
              <a:rPr lang="en-US" sz="2000" b="1" u="sng" baseline="0" dirty="0" smtClean="0"/>
              <a:t>don’t have </a:t>
            </a:r>
            <a:r>
              <a:rPr lang="en-US" sz="2000" b="1" baseline="0" dirty="0" smtClean="0"/>
              <a:t>any </a:t>
            </a:r>
            <a:r>
              <a:rPr lang="en-US" sz="2000" b="1" u="sng" baseline="0" dirty="0" smtClean="0"/>
              <a:t>assistant superintendents/associate superintendents</a:t>
            </a:r>
            <a:r>
              <a:rPr lang="en-US" sz="2000" b="1" baseline="0" dirty="0" smtClean="0"/>
              <a:t>.  </a:t>
            </a:r>
            <a:r>
              <a:rPr lang="en-US" sz="2000" b="1" u="sng" baseline="0" dirty="0" smtClean="0"/>
              <a:t>Not many</a:t>
            </a:r>
            <a:r>
              <a:rPr lang="en-US" sz="2000" b="1" baseline="0" dirty="0" smtClean="0"/>
              <a:t> individuals to develop, </a:t>
            </a:r>
            <a:r>
              <a:rPr lang="en-US" sz="2000" b="1" u="sng" baseline="0" dirty="0" smtClean="0"/>
              <a:t>manage program initiatives</a:t>
            </a:r>
            <a:r>
              <a:rPr lang="en-US" sz="2000" b="1" baseline="0" dirty="0" smtClean="0"/>
              <a:t>. We are the </a:t>
            </a:r>
            <a:r>
              <a:rPr lang="en-US" sz="2000" b="1" u="sng" baseline="0" dirty="0" smtClean="0"/>
              <a:t>only county that hasn’t brought closure to its 2013 employee contracts</a:t>
            </a:r>
            <a:r>
              <a:rPr lang="en-US" sz="2000" b="1" baseline="0" dirty="0" smtClean="0"/>
              <a:t> and are just now completing mediation. When we decided to move forward with th</a:t>
            </a:r>
            <a:r>
              <a:rPr lang="en-US" sz="2000" b="1" dirty="0" smtClean="0"/>
              <a:t>e pilot, we </a:t>
            </a:r>
            <a:r>
              <a:rPr lang="en-US" sz="2000" b="1" u="sng" dirty="0" smtClean="0"/>
              <a:t>didn’t know we would be cut 10% of our local funding </a:t>
            </a:r>
            <a:r>
              <a:rPr lang="en-US" sz="2000" b="1" dirty="0" smtClean="0"/>
              <a:t>and we’d never recoup that. That had a </a:t>
            </a:r>
            <a:r>
              <a:rPr lang="en-US" sz="2000" b="1" u="sng" dirty="0" smtClean="0"/>
              <a:t>huge impact on what compensation we could provide </a:t>
            </a:r>
            <a:r>
              <a:rPr lang="en-US" sz="2000" b="1" dirty="0" smtClean="0"/>
              <a:t>our employees and </a:t>
            </a:r>
            <a:r>
              <a:rPr lang="en-US" sz="2000" b="1" u="sng" dirty="0" smtClean="0"/>
              <a:t>on the level of morale</a:t>
            </a:r>
            <a:r>
              <a:rPr lang="en-US" sz="2000" b="1" dirty="0" smtClean="0"/>
              <a:t> in our schools.  With this initiative, we certainly </a:t>
            </a:r>
            <a:r>
              <a:rPr lang="en-US" sz="2000" b="1" u="sng" dirty="0" smtClean="0"/>
              <a:t>needed to have a spirit of trust and cooperation</a:t>
            </a:r>
            <a:r>
              <a:rPr lang="en-US" sz="2000" b="1" dirty="0" smtClean="0"/>
              <a:t>. </a:t>
            </a:r>
          </a:p>
          <a:p>
            <a:endParaRPr lang="en-US" sz="2000" b="1" baseline="0" dirty="0"/>
          </a:p>
          <a:p>
            <a:endParaRPr lang="en-US" sz="2000" b="1" dirty="0" smtClean="0"/>
          </a:p>
          <a:p>
            <a:r>
              <a:rPr lang="en-US" sz="2000" b="1" baseline="0" dirty="0" smtClean="0"/>
              <a:t>We have a </a:t>
            </a:r>
            <a:r>
              <a:rPr lang="en-US" sz="2000" b="1" u="sng" baseline="0" dirty="0" smtClean="0"/>
              <a:t>very small economically disadvantaged population </a:t>
            </a:r>
            <a:r>
              <a:rPr lang="en-US" sz="2000" b="1" baseline="0" dirty="0" smtClean="0"/>
              <a:t>and </a:t>
            </a:r>
            <a:r>
              <a:rPr lang="en-US" sz="2000" b="1" u="sng" baseline="0" dirty="0" smtClean="0"/>
              <a:t>very little diversity</a:t>
            </a:r>
            <a:r>
              <a:rPr lang="en-US" sz="2000" b="1" baseline="0" dirty="0" smtClean="0"/>
              <a:t>. We try very </a:t>
            </a:r>
            <a:r>
              <a:rPr lang="en-US" sz="2000" b="1" u="sng" baseline="0" dirty="0" smtClean="0"/>
              <a:t>hard to recruit minority </a:t>
            </a:r>
            <a:r>
              <a:rPr lang="en-US" sz="2000" b="1" baseline="0" dirty="0" smtClean="0"/>
              <a:t>staff but are </a:t>
            </a:r>
            <a:r>
              <a:rPr lang="en-US" sz="2000" b="1" u="sng" baseline="0" dirty="0" smtClean="0"/>
              <a:t>not able to compete </a:t>
            </a:r>
            <a:r>
              <a:rPr lang="en-US" sz="2000" b="1" baseline="0" dirty="0" smtClean="0"/>
              <a:t>with the larger counties for </a:t>
            </a:r>
            <a:r>
              <a:rPr lang="en-US" sz="2000" b="1" u="sng" baseline="0" dirty="0" smtClean="0"/>
              <a:t>salary, advancement opportunities, and social opportunities</a:t>
            </a:r>
            <a:r>
              <a:rPr lang="en-US" sz="2000" b="1" baseline="0" dirty="0" smtClean="0"/>
              <a:t>. 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CBE76-470B-4D4A-BF35-E8850C1D749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979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4114800"/>
            <a:ext cx="6858000" cy="4876800"/>
          </a:xfrm>
        </p:spPr>
        <p:txBody>
          <a:bodyPr/>
          <a:lstStyle/>
          <a:p>
            <a:r>
              <a:rPr lang="en-US" sz="1600" b="1" dirty="0" smtClean="0"/>
              <a:t>We are a </a:t>
            </a:r>
            <a:r>
              <a:rPr lang="en-US" sz="1600" b="1" u="sng" dirty="0" smtClean="0"/>
              <a:t>high performing</a:t>
            </a:r>
            <a:r>
              <a:rPr lang="en-US" sz="1600" b="1" dirty="0" smtClean="0"/>
              <a:t> </a:t>
            </a:r>
            <a:r>
              <a:rPr lang="en-US" sz="1600" b="1" dirty="0"/>
              <a:t>school </a:t>
            </a:r>
            <a:r>
              <a:rPr lang="en-US" sz="1600" b="1" dirty="0" smtClean="0"/>
              <a:t>system and </a:t>
            </a:r>
            <a:r>
              <a:rPr lang="en-US" sz="1600" b="1" u="sng" dirty="0" smtClean="0"/>
              <a:t>highly efficient in how we use our funding</a:t>
            </a:r>
            <a:r>
              <a:rPr lang="en-US" sz="1600" b="1" dirty="0" smtClean="0"/>
              <a:t>.  This has not happened overnight.  We have worked hard to achieve in both areas.  We</a:t>
            </a:r>
            <a:r>
              <a:rPr lang="en-US" sz="1600" b="1" baseline="0" dirty="0" smtClean="0"/>
              <a:t> </a:t>
            </a:r>
            <a:r>
              <a:rPr lang="en-US" sz="1600" b="1" u="sng" baseline="0" dirty="0" smtClean="0"/>
              <a:t>place a high value on professional development </a:t>
            </a:r>
            <a:r>
              <a:rPr lang="en-US" sz="1600" b="1" baseline="0" dirty="0" smtClean="0"/>
              <a:t>and on </a:t>
            </a:r>
            <a:r>
              <a:rPr lang="en-US" sz="1600" b="1" u="sng" dirty="0"/>
              <a:t>analyzing </a:t>
            </a:r>
            <a:r>
              <a:rPr lang="en-US" sz="1600" b="1" u="sng" dirty="0" smtClean="0"/>
              <a:t>data</a:t>
            </a:r>
            <a:r>
              <a:rPr lang="en-US" sz="1600" b="1" dirty="0" smtClean="0"/>
              <a:t>, regularly </a:t>
            </a:r>
            <a:r>
              <a:rPr lang="en-US" sz="1600" b="1" u="sng" baseline="0" dirty="0" smtClean="0"/>
              <a:t>monitoring our instructional programs</a:t>
            </a:r>
            <a:r>
              <a:rPr lang="en-US" sz="1600" b="1" baseline="0" dirty="0" smtClean="0"/>
              <a:t>, and </a:t>
            </a:r>
            <a:r>
              <a:rPr lang="en-US" sz="1600" b="1" u="sng" baseline="0" dirty="0" smtClean="0"/>
              <a:t>providing</a:t>
            </a:r>
            <a:r>
              <a:rPr lang="en-US" sz="1600" b="1" baseline="0" dirty="0" smtClean="0"/>
              <a:t> appropriate </a:t>
            </a:r>
            <a:r>
              <a:rPr lang="en-US" sz="1600" b="1" u="sng" baseline="0" dirty="0" smtClean="0"/>
              <a:t>interventions</a:t>
            </a:r>
            <a:r>
              <a:rPr lang="en-US" sz="1600" b="1" baseline="0" dirty="0" smtClean="0"/>
              <a:t>.  We were cited by the </a:t>
            </a:r>
            <a:r>
              <a:rPr lang="en-US" sz="1600" b="1" u="sng" baseline="0" dirty="0" smtClean="0"/>
              <a:t>Center for Progress</a:t>
            </a:r>
            <a:r>
              <a:rPr lang="en-US" sz="1600" b="1" baseline="0" dirty="0" smtClean="0"/>
              <a:t>, a research</a:t>
            </a:r>
            <a:r>
              <a:rPr lang="en-US" sz="1600" b="1" dirty="0" smtClean="0"/>
              <a:t> organization</a:t>
            </a:r>
            <a:r>
              <a:rPr lang="en-US" sz="1600" b="1" baseline="0" dirty="0" smtClean="0"/>
              <a:t> out of Washington D.C., as one of three counties in MD that had a </a:t>
            </a:r>
            <a:r>
              <a:rPr lang="en-US" sz="1600" b="1" u="sng" baseline="0" dirty="0" smtClean="0"/>
              <a:t>high return on investment when looking at the use of dollars spent on education and the resulting student achievement.</a:t>
            </a:r>
            <a:r>
              <a:rPr lang="en-US" sz="1600" b="1" baseline="0" dirty="0" smtClean="0"/>
              <a:t>  We went through the </a:t>
            </a:r>
            <a:r>
              <a:rPr lang="en-US" sz="1600" b="1" u="sng" baseline="0" dirty="0" smtClean="0"/>
              <a:t>Baldrige assessment process twice</a:t>
            </a:r>
            <a:r>
              <a:rPr lang="en-US" sz="1600" b="1" dirty="0"/>
              <a:t>;</a:t>
            </a:r>
            <a:r>
              <a:rPr lang="en-US" sz="1600" b="1" baseline="0" dirty="0" smtClean="0"/>
              <a:t> the first time we received the Bronze award in 2005 and in 2007 we achieved the Silver award.   We were </a:t>
            </a:r>
            <a:r>
              <a:rPr lang="en-US" sz="1600" b="1" u="sng" baseline="0" dirty="0" smtClean="0"/>
              <a:t>evaluated by BEACON out of the Perdue School of Business at Salisbury State University </a:t>
            </a:r>
            <a:r>
              <a:rPr lang="en-US" sz="1600" b="1" baseline="0" dirty="0" smtClean="0"/>
              <a:t>and that data showed </a:t>
            </a:r>
            <a:r>
              <a:rPr lang="en-US" sz="1600" b="1" u="sng" baseline="0" dirty="0" smtClean="0"/>
              <a:t>for every dollar spent on education</a:t>
            </a:r>
            <a:r>
              <a:rPr lang="en-US" sz="1600" b="1" u="sng" dirty="0" smtClean="0"/>
              <a:t> </a:t>
            </a:r>
            <a:r>
              <a:rPr lang="en-US" sz="1600" b="1" u="sng" baseline="0" dirty="0" smtClean="0"/>
              <a:t>in QAC, $1.18 </a:t>
            </a:r>
            <a:r>
              <a:rPr lang="en-US" sz="1600" b="1" baseline="0" dirty="0" smtClean="0"/>
              <a:t>was returned.  That is an </a:t>
            </a:r>
            <a:r>
              <a:rPr lang="en-US" sz="1600" b="1" u="sng" baseline="0" dirty="0" smtClean="0"/>
              <a:t>excellent return on investment</a:t>
            </a:r>
            <a:r>
              <a:rPr lang="en-US" sz="1600" b="1" baseline="0" dirty="0" smtClean="0"/>
              <a:t>. </a:t>
            </a:r>
            <a:endParaRPr lang="en-US" sz="1600" b="1" dirty="0" smtClean="0"/>
          </a:p>
          <a:p>
            <a:r>
              <a:rPr lang="en-US" sz="1600" b="1" baseline="0" dirty="0" smtClean="0"/>
              <a:t>This past year, we were the </a:t>
            </a:r>
            <a:r>
              <a:rPr lang="en-US" sz="1600" b="1" u="sng" baseline="0" dirty="0" smtClean="0"/>
              <a:t>first school system in the nation to </a:t>
            </a:r>
            <a:r>
              <a:rPr lang="en-US" sz="1600" b="1" u="sng" dirty="0" smtClean="0"/>
              <a:t>use </a:t>
            </a:r>
            <a:r>
              <a:rPr lang="en-US" sz="1600" b="1" u="sng" baseline="0" dirty="0" smtClean="0"/>
              <a:t>the Excellence by Design protocol for Middle States System Accreditation.  </a:t>
            </a:r>
            <a:r>
              <a:rPr lang="en-US" sz="1600" b="1" baseline="0" dirty="0" smtClean="0"/>
              <a:t>I’m proud to say that </a:t>
            </a:r>
            <a:r>
              <a:rPr lang="en-US" sz="1600" b="1" u="sng" baseline="0" dirty="0" smtClean="0"/>
              <a:t>our school system and each of our 14 schools is now accredited by Middle States</a:t>
            </a:r>
            <a:r>
              <a:rPr lang="en-US" sz="1600" b="1" baseline="0" dirty="0" smtClean="0"/>
              <a:t>.   I’m telling you</a:t>
            </a:r>
            <a:r>
              <a:rPr lang="en-US" sz="1600" b="1" dirty="0" smtClean="0"/>
              <a:t> this so you will see t</a:t>
            </a:r>
            <a:r>
              <a:rPr lang="en-US" sz="1600" b="1" baseline="0" dirty="0" smtClean="0"/>
              <a:t>hat </a:t>
            </a:r>
            <a:r>
              <a:rPr lang="en-US" sz="1600" b="1" u="sng" baseline="0" dirty="0" smtClean="0"/>
              <a:t>we are very serious about everything we do.  </a:t>
            </a:r>
          </a:p>
          <a:p>
            <a:endParaRPr lang="en-US" sz="1600" b="1" dirty="0"/>
          </a:p>
          <a:p>
            <a:endParaRPr lang="en-US" sz="1600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fld id="{991CBE76-470B-4D4A-BF35-E8850C1D749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27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2400" y="4343400"/>
            <a:ext cx="6629400" cy="4800600"/>
          </a:xfrm>
        </p:spPr>
        <p:txBody>
          <a:bodyPr/>
          <a:lstStyle/>
          <a:p>
            <a:r>
              <a:rPr lang="en-US" sz="1800" b="1" dirty="0"/>
              <a:t>So </a:t>
            </a:r>
            <a:r>
              <a:rPr lang="en-US" sz="1800" b="1" u="sng" dirty="0"/>
              <a:t>when the state was looking for volunteers </a:t>
            </a:r>
            <a:r>
              <a:rPr lang="en-US" sz="1800" b="1" dirty="0"/>
              <a:t>for the new Teacher/Principal Evaluation, we immediately garnered the support we needed to do that.  And, we </a:t>
            </a:r>
            <a:r>
              <a:rPr lang="en-US" sz="1800" b="1" u="sng" dirty="0"/>
              <a:t>took very seriously our role as one of those 7 pilot</a:t>
            </a:r>
            <a:r>
              <a:rPr lang="en-US" sz="1800" b="1" dirty="0"/>
              <a:t> school systems</a:t>
            </a:r>
            <a:r>
              <a:rPr lang="en-US" sz="1800" b="1" dirty="0" smtClean="0"/>
              <a:t>. We </a:t>
            </a:r>
            <a:r>
              <a:rPr lang="en-US" sz="1800" b="1" u="sng" dirty="0" smtClean="0"/>
              <a:t>wanted </a:t>
            </a:r>
            <a:r>
              <a:rPr lang="en-US" sz="1800" b="1" dirty="0" smtClean="0"/>
              <a:t>to have </a:t>
            </a:r>
            <a:r>
              <a:rPr lang="en-US" sz="1800" b="1" u="sng" dirty="0" smtClean="0"/>
              <a:t>some control </a:t>
            </a:r>
            <a:r>
              <a:rPr lang="en-US" sz="1800" b="1" dirty="0" smtClean="0"/>
              <a:t>over </a:t>
            </a:r>
            <a:r>
              <a:rPr lang="en-US" sz="1800" b="1" u="sng" dirty="0" smtClean="0"/>
              <a:t>how this new procedure would be shaped </a:t>
            </a:r>
            <a:r>
              <a:rPr lang="en-US" sz="1800" b="1" dirty="0" smtClean="0"/>
              <a:t>and we thought we were in a good position to get this work done.  </a:t>
            </a:r>
            <a:endParaRPr lang="en-US" sz="1800" b="1" dirty="0"/>
          </a:p>
          <a:p>
            <a:r>
              <a:rPr lang="en-US" sz="1800" b="1" u="sng" dirty="0" smtClean="0"/>
              <a:t>Dave</a:t>
            </a:r>
            <a:r>
              <a:rPr lang="en-US" sz="1800" b="1" dirty="0" smtClean="0"/>
              <a:t> has already given you the </a:t>
            </a:r>
            <a:r>
              <a:rPr lang="en-US" sz="1800" b="1" u="sng" dirty="0" smtClean="0"/>
              <a:t>background on this legislation</a:t>
            </a:r>
            <a:r>
              <a:rPr lang="en-US" sz="1800" b="1" dirty="0" smtClean="0"/>
              <a:t>, but I think it is </a:t>
            </a:r>
            <a:r>
              <a:rPr lang="en-US" sz="1800" b="1" u="sng" dirty="0" smtClean="0"/>
              <a:t>important to relook at some key words in it</a:t>
            </a:r>
            <a:r>
              <a:rPr lang="en-US" sz="1800" b="1" dirty="0" smtClean="0"/>
              <a:t>.  Look at the </a:t>
            </a:r>
            <a:r>
              <a:rPr lang="en-US" sz="1800" b="1" baseline="0" dirty="0" smtClean="0"/>
              <a:t>act itself – this is </a:t>
            </a:r>
            <a:r>
              <a:rPr lang="en-US" sz="1800" b="1" u="sng" baseline="0" dirty="0" smtClean="0"/>
              <a:t>a </a:t>
            </a:r>
            <a:r>
              <a:rPr lang="en-US" sz="1800" b="1" u="sng" baseline="0" dirty="0" smtClean="0">
                <a:solidFill>
                  <a:srgbClr val="FF0000"/>
                </a:solidFill>
              </a:rPr>
              <a:t>reform</a:t>
            </a:r>
            <a:r>
              <a:rPr lang="en-US" sz="1800" b="1" u="sng" baseline="0" dirty="0" smtClean="0"/>
              <a:t> </a:t>
            </a:r>
            <a:r>
              <a:rPr lang="en-US" sz="1800" b="1" baseline="0" dirty="0" smtClean="0"/>
              <a:t>.  Reform means </a:t>
            </a:r>
            <a:r>
              <a:rPr lang="en-US" sz="1800" b="1" u="sng" baseline="0" dirty="0" smtClean="0"/>
              <a:t>change</a:t>
            </a:r>
            <a:r>
              <a:rPr lang="en-US" sz="1800" b="1" baseline="0" dirty="0" smtClean="0"/>
              <a:t>.  That </a:t>
            </a:r>
            <a:r>
              <a:rPr lang="en-US" sz="1800" b="1" u="sng" baseline="0" dirty="0" smtClean="0"/>
              <a:t>takes planning, time, and communication.</a:t>
            </a:r>
            <a:r>
              <a:rPr lang="en-US" sz="1800" b="1" dirty="0" smtClean="0"/>
              <a:t>  </a:t>
            </a:r>
          </a:p>
          <a:p>
            <a:r>
              <a:rPr lang="en-US" sz="1800" b="1" dirty="0" smtClean="0"/>
              <a:t>Look at </a:t>
            </a:r>
            <a:r>
              <a:rPr lang="en-US" sz="1800" b="1" u="sng" dirty="0" smtClean="0"/>
              <a:t>other words </a:t>
            </a:r>
            <a:r>
              <a:rPr lang="en-US" sz="1800" b="1" dirty="0" smtClean="0"/>
              <a:t>in the act</a:t>
            </a:r>
            <a:r>
              <a:rPr lang="en-US" sz="1800" b="1" baseline="0" dirty="0" smtClean="0"/>
              <a:t>:  </a:t>
            </a:r>
            <a:r>
              <a:rPr lang="en-US" sz="1800" b="1" u="sng" baseline="0" dirty="0" smtClean="0">
                <a:solidFill>
                  <a:srgbClr val="FF0000"/>
                </a:solidFill>
              </a:rPr>
              <a:t>fair</a:t>
            </a:r>
            <a:r>
              <a:rPr lang="en-US" sz="1800" b="1" u="sng" baseline="0" dirty="0" smtClean="0"/>
              <a:t>, </a:t>
            </a:r>
            <a:r>
              <a:rPr lang="en-US" sz="1800" b="1" u="sng" baseline="0" dirty="0" smtClean="0">
                <a:solidFill>
                  <a:srgbClr val="FF0000"/>
                </a:solidFill>
              </a:rPr>
              <a:t>transparent, rigorous, student growth </a:t>
            </a:r>
            <a:r>
              <a:rPr lang="en-US" sz="1800" b="1" u="sng" baseline="0" dirty="0" smtClean="0"/>
              <a:t>– significant component, and </a:t>
            </a:r>
            <a:r>
              <a:rPr lang="en-US" sz="1800" b="1" u="sng" baseline="0" dirty="0" smtClean="0">
                <a:solidFill>
                  <a:srgbClr val="FF0000"/>
                </a:solidFill>
              </a:rPr>
              <a:t>mutually developed </a:t>
            </a:r>
            <a:r>
              <a:rPr lang="en-US" sz="1800" b="1" baseline="0" dirty="0" smtClean="0"/>
              <a:t>with bargaining unit. </a:t>
            </a:r>
            <a:endParaRPr lang="en-US" sz="1800" b="1" dirty="0"/>
          </a:p>
          <a:p>
            <a:endParaRPr lang="en-US" sz="1800" b="1" baseline="0" dirty="0" smtClean="0"/>
          </a:p>
          <a:p>
            <a:r>
              <a:rPr lang="en-US" sz="1800" b="1" baseline="0" dirty="0" smtClean="0"/>
              <a:t>Being </a:t>
            </a:r>
            <a:r>
              <a:rPr lang="en-US" sz="1800" b="1" u="sng" baseline="0" dirty="0" smtClean="0"/>
              <a:t>transparent i</a:t>
            </a:r>
            <a:r>
              <a:rPr lang="en-US" sz="1800" b="1" baseline="0" dirty="0" smtClean="0"/>
              <a:t>s one thing.  We certainly </a:t>
            </a:r>
            <a:r>
              <a:rPr lang="en-US" sz="1800" b="1" u="sng" baseline="0" dirty="0" smtClean="0"/>
              <a:t>do all we can </a:t>
            </a:r>
            <a:r>
              <a:rPr lang="en-US" sz="1800" b="1" baseline="0" dirty="0" smtClean="0"/>
              <a:t>to accommodate that.</a:t>
            </a:r>
            <a:r>
              <a:rPr lang="en-US" sz="1800" b="1" dirty="0" smtClean="0"/>
              <a:t>  </a:t>
            </a:r>
          </a:p>
          <a:p>
            <a:endParaRPr lang="en-US" sz="1800" b="1" dirty="0" smtClean="0"/>
          </a:p>
          <a:p>
            <a:endParaRPr lang="en-US" sz="1800" b="1" dirty="0" smtClean="0"/>
          </a:p>
          <a:p>
            <a:r>
              <a:rPr lang="en-US" sz="1800" b="1" u="sng" dirty="0" smtClean="0"/>
              <a:t>Fair?  What is fair?  </a:t>
            </a:r>
            <a:r>
              <a:rPr lang="en-US" sz="1800" b="1" dirty="0" smtClean="0"/>
              <a:t>How do you </a:t>
            </a:r>
            <a:r>
              <a:rPr lang="en-US" sz="1800" b="1" u="sng" dirty="0" smtClean="0"/>
              <a:t>help all teachers believe it is fair they are accountable for the achievement growth of every child in their class when there are so many extenuating circumstances </a:t>
            </a:r>
            <a:r>
              <a:rPr lang="en-US" sz="1800" b="1" dirty="0" smtClean="0"/>
              <a:t>that must be considered? </a:t>
            </a:r>
          </a:p>
          <a:p>
            <a:endParaRPr lang="en-US" sz="1800" b="1" dirty="0"/>
          </a:p>
          <a:p>
            <a:r>
              <a:rPr lang="en-US" sz="1800" b="1" u="sng" dirty="0" smtClean="0"/>
              <a:t>How do you make teachers feel it is fair when they are accountable for performance on a test to which their curriculum and instruction is not aligned?</a:t>
            </a:r>
            <a:r>
              <a:rPr lang="en-US" sz="1800" b="1" dirty="0" smtClean="0"/>
              <a:t>  </a:t>
            </a:r>
          </a:p>
          <a:p>
            <a:endParaRPr lang="en-US" sz="1800" b="1" dirty="0"/>
          </a:p>
          <a:p>
            <a:r>
              <a:rPr lang="en-US" sz="1800" b="1" u="sng" dirty="0" smtClean="0"/>
              <a:t>How do we measure student growth?  </a:t>
            </a:r>
          </a:p>
          <a:p>
            <a:endParaRPr lang="en-US" sz="1800" b="1" u="sng" dirty="0"/>
          </a:p>
          <a:p>
            <a:r>
              <a:rPr lang="en-US" sz="1800" b="1" dirty="0" smtClean="0"/>
              <a:t>A </a:t>
            </a:r>
            <a:r>
              <a:rPr lang="en-US" sz="1800" b="1" u="sng" dirty="0" smtClean="0"/>
              <a:t>first glance at this legislation </a:t>
            </a:r>
            <a:r>
              <a:rPr lang="en-US" sz="1800" b="1" dirty="0" smtClean="0"/>
              <a:t>and we all say, </a:t>
            </a:r>
            <a:r>
              <a:rPr lang="en-US" sz="1800" b="1" u="sng" dirty="0" smtClean="0"/>
              <a:t>of course this is what we believe</a:t>
            </a:r>
            <a:r>
              <a:rPr lang="en-US" sz="1800" b="1" dirty="0" smtClean="0"/>
              <a:t>.  After working through it, there are many issues that have </a:t>
            </a:r>
            <a:r>
              <a:rPr lang="en-US" sz="1800" b="1" u="sng" dirty="0" smtClean="0"/>
              <a:t>created some significant bumps </a:t>
            </a:r>
            <a:r>
              <a:rPr lang="en-US" sz="1800" b="1" dirty="0" smtClean="0"/>
              <a:t>in our journey.</a:t>
            </a:r>
            <a:endParaRPr lang="en-US" sz="1800" b="1" baseline="0" dirty="0" smtClean="0"/>
          </a:p>
          <a:p>
            <a:endParaRPr lang="en-US" sz="1800" b="1" baseline="0" dirty="0" smtClean="0"/>
          </a:p>
          <a:p>
            <a:r>
              <a:rPr lang="en-US" sz="1800" b="1" u="sng" baseline="0" dirty="0" smtClean="0"/>
              <a:t>Finally,</a:t>
            </a:r>
            <a:r>
              <a:rPr lang="en-US" sz="1800" b="1" baseline="0" dirty="0" smtClean="0"/>
              <a:t> as we have all come to recognize, there</a:t>
            </a:r>
            <a:r>
              <a:rPr lang="en-US" sz="1800" b="1" dirty="0" smtClean="0"/>
              <a:t> is a </a:t>
            </a:r>
            <a:r>
              <a:rPr lang="en-US" sz="1800" b="1" u="sng" dirty="0" smtClean="0"/>
              <a:t>v</a:t>
            </a:r>
            <a:r>
              <a:rPr lang="en-US" sz="1800" b="1" u="sng" baseline="0" dirty="0" smtClean="0"/>
              <a:t>ery ambitious time line</a:t>
            </a:r>
            <a:r>
              <a:rPr lang="en-US" sz="1800" b="1" baseline="0" dirty="0" smtClean="0"/>
              <a:t> considering the </a:t>
            </a:r>
            <a:r>
              <a:rPr lang="en-US" sz="1800" b="1" u="sng" baseline="0" dirty="0" smtClean="0"/>
              <a:t>amount of change </a:t>
            </a:r>
            <a:r>
              <a:rPr lang="en-US" sz="1800" b="1" baseline="0" dirty="0" smtClean="0"/>
              <a:t>that is expected.</a:t>
            </a:r>
          </a:p>
          <a:p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620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4038600"/>
            <a:ext cx="6858000" cy="5105400"/>
          </a:xfrm>
        </p:spPr>
        <p:txBody>
          <a:bodyPr/>
          <a:lstStyle/>
          <a:p>
            <a:r>
              <a:rPr lang="en-US" sz="1800" b="1" dirty="0" smtClean="0"/>
              <a:t>Our Teacher evaluation </a:t>
            </a:r>
            <a:r>
              <a:rPr lang="en-US" sz="1800" b="1" u="sng" dirty="0"/>
              <a:t>system needed to be aligned with </a:t>
            </a:r>
            <a:r>
              <a:rPr lang="en-US" sz="1800" b="1" u="sng" dirty="0" smtClean="0"/>
              <a:t>the newest </a:t>
            </a:r>
            <a:r>
              <a:rPr lang="en-US" sz="1800" b="1" dirty="0"/>
              <a:t>Charlotte Danielson </a:t>
            </a:r>
            <a:r>
              <a:rPr lang="en-US" sz="1800" b="1" u="sng" dirty="0" smtClean="0"/>
              <a:t>Framework </a:t>
            </a:r>
            <a:r>
              <a:rPr lang="en-US" sz="1800" b="1" dirty="0" smtClean="0"/>
              <a:t>and our </a:t>
            </a:r>
            <a:r>
              <a:rPr lang="en-US" sz="1800" b="1" u="sng" dirty="0"/>
              <a:t>Principal </a:t>
            </a:r>
            <a:r>
              <a:rPr lang="en-US" sz="1800" b="1" u="sng" dirty="0" smtClean="0"/>
              <a:t>evaluation needed </a:t>
            </a:r>
            <a:r>
              <a:rPr lang="en-US" sz="1800" b="1" u="sng" dirty="0"/>
              <a:t>to be aligned with </a:t>
            </a:r>
            <a:r>
              <a:rPr lang="en-US" sz="1800" b="1" u="sng" dirty="0" smtClean="0"/>
              <a:t>the Instructional </a:t>
            </a:r>
            <a:r>
              <a:rPr lang="en-US" sz="1800" b="1" u="sng" dirty="0"/>
              <a:t>Leadership </a:t>
            </a:r>
            <a:r>
              <a:rPr lang="en-US" sz="1800" b="1" u="sng" dirty="0" smtClean="0"/>
              <a:t>Framework</a:t>
            </a:r>
            <a:r>
              <a:rPr lang="en-US" sz="1800" b="1" dirty="0" smtClean="0"/>
              <a:t>, rather than with our county goals. </a:t>
            </a:r>
            <a:r>
              <a:rPr lang="en-US" sz="1800" b="1" dirty="0"/>
              <a:t> </a:t>
            </a:r>
            <a:r>
              <a:rPr lang="en-US" sz="1800" b="1" dirty="0" smtClean="0"/>
              <a:t> Although this work took quite some time to accomplish, the </a:t>
            </a:r>
            <a:r>
              <a:rPr lang="en-US" sz="1800" b="1" u="sng" dirty="0" smtClean="0"/>
              <a:t>new documents were not totally unfamiliar </a:t>
            </a:r>
            <a:r>
              <a:rPr lang="en-US" sz="1800" b="1" dirty="0" smtClean="0"/>
              <a:t>to our teachers and principals and they </a:t>
            </a:r>
            <a:r>
              <a:rPr lang="en-US" sz="1800" b="1" u="sng" dirty="0" smtClean="0"/>
              <a:t>willingly embraced </a:t>
            </a:r>
            <a:r>
              <a:rPr lang="en-US" sz="1800" b="1" dirty="0" smtClean="0"/>
              <a:t>this task. </a:t>
            </a:r>
          </a:p>
          <a:p>
            <a:r>
              <a:rPr lang="en-US" sz="1800" b="1" u="sng" baseline="0" dirty="0" smtClean="0"/>
              <a:t>Both teacher and principal</a:t>
            </a:r>
            <a:r>
              <a:rPr lang="en-US" sz="1800" b="1" u="sng" dirty="0" smtClean="0"/>
              <a:t> </a:t>
            </a:r>
            <a:r>
              <a:rPr lang="en-US" sz="1800" b="1" u="sng" baseline="0" dirty="0" smtClean="0"/>
              <a:t>systems in QAC  were based on a satisfactory/unsatisfactory rating system. </a:t>
            </a:r>
            <a:r>
              <a:rPr lang="en-US" sz="1800" b="1" baseline="0" dirty="0" smtClean="0"/>
              <a:t> There were no other options.  </a:t>
            </a:r>
            <a:r>
              <a:rPr lang="en-US" sz="1800" b="1" u="sng" baseline="0" dirty="0" smtClean="0"/>
              <a:t>Now</a:t>
            </a:r>
            <a:r>
              <a:rPr lang="en-US" sz="1800" b="1" baseline="0" dirty="0" smtClean="0"/>
              <a:t> we were </a:t>
            </a:r>
            <a:r>
              <a:rPr lang="en-US" sz="1800" b="1" u="sng" baseline="0" dirty="0" smtClean="0"/>
              <a:t>going to have to move</a:t>
            </a:r>
            <a:r>
              <a:rPr lang="en-US" sz="1800" b="1" u="sng" dirty="0" smtClean="0"/>
              <a:t> to effective, highly effective, and ineffective.</a:t>
            </a:r>
            <a:r>
              <a:rPr lang="en-US" sz="1800" b="1" dirty="0" smtClean="0"/>
              <a:t> This was </a:t>
            </a:r>
            <a:r>
              <a:rPr lang="en-US" sz="1800" b="1" u="sng" dirty="0" smtClean="0"/>
              <a:t>not as easy </a:t>
            </a:r>
            <a:r>
              <a:rPr lang="en-US" sz="1800" b="1" dirty="0" smtClean="0"/>
              <a:t>to accomplish because there was </a:t>
            </a:r>
            <a:r>
              <a:rPr lang="en-US" sz="1800" b="1" u="sng" dirty="0" smtClean="0"/>
              <a:t>a concern </a:t>
            </a:r>
            <a:r>
              <a:rPr lang="en-US" sz="1800" b="1" dirty="0" smtClean="0"/>
              <a:t>that we had </a:t>
            </a:r>
            <a:r>
              <a:rPr lang="en-US" sz="1800" b="1" u="sng" dirty="0" smtClean="0"/>
              <a:t>nothing there to support a person who was experiencing a problem</a:t>
            </a:r>
            <a:r>
              <a:rPr lang="en-US" sz="1800" b="1" dirty="0" smtClean="0"/>
              <a:t> and just needed more time. </a:t>
            </a:r>
            <a:endParaRPr lang="en-US" sz="1800" b="1" baseline="0" dirty="0" smtClean="0"/>
          </a:p>
          <a:p>
            <a:r>
              <a:rPr lang="en-US" sz="1800" b="1" baseline="0" dirty="0" smtClean="0"/>
              <a:t>For </a:t>
            </a:r>
            <a:r>
              <a:rPr lang="en-US" sz="1800" b="1" u="sng" baseline="0" dirty="0" smtClean="0"/>
              <a:t>many years</a:t>
            </a:r>
            <a:r>
              <a:rPr lang="en-US" sz="1800" b="1" baseline="0" dirty="0" smtClean="0"/>
              <a:t>, we </a:t>
            </a:r>
            <a:r>
              <a:rPr lang="en-US" sz="1800" b="1" u="sng" baseline="0" dirty="0" smtClean="0"/>
              <a:t>have included student data in principal evaluations,  </a:t>
            </a:r>
            <a:r>
              <a:rPr lang="en-US" sz="1800" b="1" baseline="0" dirty="0" smtClean="0"/>
              <a:t>but </a:t>
            </a:r>
            <a:r>
              <a:rPr lang="en-US" sz="1800" b="1" u="sng" baseline="0" dirty="0" smtClean="0"/>
              <a:t>rarely</a:t>
            </a:r>
            <a:r>
              <a:rPr lang="en-US" sz="1800" b="1" baseline="0" dirty="0" smtClean="0"/>
              <a:t> have we done that </a:t>
            </a:r>
            <a:r>
              <a:rPr lang="en-US" sz="1800" b="1" u="sng" baseline="0" dirty="0" smtClean="0"/>
              <a:t>on teacher evaluations</a:t>
            </a:r>
            <a:r>
              <a:rPr lang="en-US" sz="1800" b="1" baseline="0" dirty="0" smtClean="0"/>
              <a:t>.</a:t>
            </a:r>
            <a:r>
              <a:rPr lang="en-US" sz="1800" b="1" dirty="0" smtClean="0"/>
              <a:t>  We had </a:t>
            </a:r>
            <a:r>
              <a:rPr lang="en-US" sz="1800" b="1" u="sng" baseline="0" dirty="0" smtClean="0"/>
              <a:t>no formula or scoring process that</a:t>
            </a:r>
            <a:r>
              <a:rPr lang="en-US" sz="1800" b="1" u="sng" dirty="0" smtClean="0"/>
              <a:t> we </a:t>
            </a:r>
            <a:r>
              <a:rPr lang="en-US" sz="1800" b="1" u="sng" baseline="0" dirty="0" smtClean="0"/>
              <a:t>used</a:t>
            </a:r>
            <a:r>
              <a:rPr lang="en-US" sz="1800" b="1" u="sng" dirty="0"/>
              <a:t> </a:t>
            </a:r>
            <a:r>
              <a:rPr lang="en-US" sz="1800" b="1" u="sng" dirty="0" smtClean="0"/>
              <a:t>to combine professional practice and student growth</a:t>
            </a:r>
            <a:r>
              <a:rPr lang="en-US" sz="1800" b="1" dirty="0" smtClean="0"/>
              <a:t>.</a:t>
            </a:r>
            <a:endParaRPr lang="en-US" sz="1800" b="1" baseline="0" dirty="0" smtClean="0"/>
          </a:p>
          <a:p>
            <a:r>
              <a:rPr lang="en-US" sz="1800" b="1" baseline="0" dirty="0" smtClean="0"/>
              <a:t>Our </a:t>
            </a:r>
            <a:r>
              <a:rPr lang="en-US" sz="1800" b="1" u="sng" baseline="0" dirty="0" smtClean="0"/>
              <a:t>bargaining unit, </a:t>
            </a:r>
            <a:r>
              <a:rPr lang="en-US" sz="1800" b="1" baseline="0" dirty="0" smtClean="0"/>
              <a:t>QACEA, was aware of all facets but we </a:t>
            </a:r>
            <a:r>
              <a:rPr lang="en-US" sz="1800" b="1" u="sng" baseline="0" dirty="0" smtClean="0"/>
              <a:t>had not pressed for an approval</a:t>
            </a:r>
            <a:r>
              <a:rPr lang="en-US" sz="1800" b="1" baseline="0" dirty="0" smtClean="0"/>
              <a:t> </a:t>
            </a:r>
            <a:r>
              <a:rPr lang="en-US" sz="1800" b="1" dirty="0" smtClean="0"/>
              <a:t>in the early stages</a:t>
            </a: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CBE76-470B-4D4A-BF35-E8850C1D749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319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4114800"/>
            <a:ext cx="6858000" cy="5029200"/>
          </a:xfrm>
        </p:spPr>
        <p:txBody>
          <a:bodyPr/>
          <a:lstStyle/>
          <a:p>
            <a:r>
              <a:rPr lang="en-US" sz="1600" b="1" dirty="0" smtClean="0"/>
              <a:t>As </a:t>
            </a:r>
            <a:r>
              <a:rPr lang="en-US" sz="1600" b="1" u="sng" dirty="0" smtClean="0"/>
              <a:t>mentioned earlier</a:t>
            </a:r>
            <a:r>
              <a:rPr lang="en-US" sz="1600" b="1" dirty="0" smtClean="0"/>
              <a:t>, we </a:t>
            </a:r>
            <a:r>
              <a:rPr lang="en-US" sz="1600" b="1" u="sng" dirty="0" smtClean="0"/>
              <a:t>volunteered</a:t>
            </a:r>
            <a:r>
              <a:rPr lang="en-US" sz="1600" b="1" dirty="0" smtClean="0"/>
              <a:t> – wanted to </a:t>
            </a:r>
            <a:r>
              <a:rPr lang="en-US" sz="1600" b="1" u="sng" dirty="0" smtClean="0"/>
              <a:t>be “at the table</a:t>
            </a:r>
            <a:r>
              <a:rPr lang="en-US" sz="1600" b="1" dirty="0" smtClean="0"/>
              <a:t>” and a part of the </a:t>
            </a:r>
            <a:r>
              <a:rPr lang="en-US" sz="1600" b="1" u="sng" dirty="0" smtClean="0"/>
              <a:t>creation of the evaluation</a:t>
            </a:r>
            <a:r>
              <a:rPr lang="en-US" sz="1600" b="1" dirty="0" smtClean="0"/>
              <a:t>.  We </a:t>
            </a:r>
            <a:r>
              <a:rPr lang="en-US" sz="1600" b="1" u="sng" dirty="0" smtClean="0"/>
              <a:t>thought </a:t>
            </a:r>
            <a:r>
              <a:rPr lang="en-US" sz="1600" b="1" dirty="0" smtClean="0"/>
              <a:t>this was </a:t>
            </a:r>
            <a:r>
              <a:rPr lang="en-US" sz="1600" b="1" u="sng" dirty="0" smtClean="0"/>
              <a:t>going to be fairly</a:t>
            </a:r>
            <a:r>
              <a:rPr lang="en-US" sz="1600" b="1" u="sng" baseline="0" dirty="0" smtClean="0"/>
              <a:t> easy </a:t>
            </a:r>
            <a:r>
              <a:rPr lang="en-US" sz="1600" b="1" baseline="0" dirty="0" smtClean="0"/>
              <a:t>process and </a:t>
            </a:r>
            <a:r>
              <a:rPr lang="en-US" sz="1600" b="1" u="sng" baseline="0" dirty="0" smtClean="0"/>
              <a:t>assumed that at the end of the year there would be 7 models </a:t>
            </a:r>
            <a:r>
              <a:rPr lang="en-US" sz="1600" b="1" baseline="0" dirty="0" smtClean="0"/>
              <a:t>developed from which other counties in Maryland could choose – NOT! </a:t>
            </a:r>
          </a:p>
          <a:p>
            <a:endParaRPr lang="en-US" sz="1600" b="1" baseline="0" dirty="0" smtClean="0"/>
          </a:p>
          <a:p>
            <a:r>
              <a:rPr lang="en-US" sz="1600" b="1" u="sng" baseline="0" dirty="0" smtClean="0"/>
              <a:t>Our Task Force (Multi-disciplinary team</a:t>
            </a:r>
            <a:r>
              <a:rPr lang="en-US" sz="1600" b="1" baseline="0" dirty="0" smtClean="0"/>
              <a:t>) was comprised of </a:t>
            </a:r>
            <a:r>
              <a:rPr lang="en-US" sz="1600" b="1" u="sng" baseline="0" dirty="0" smtClean="0"/>
              <a:t>teachers from each of our schools – not just pilot schools</a:t>
            </a:r>
            <a:r>
              <a:rPr lang="en-US" sz="1600" b="1" baseline="0" dirty="0" smtClean="0"/>
              <a:t>.  </a:t>
            </a:r>
            <a:r>
              <a:rPr lang="en-US" sz="1600" b="1" u="sng" baseline="0" dirty="0" smtClean="0"/>
              <a:t>Careful consideration</a:t>
            </a:r>
            <a:r>
              <a:rPr lang="en-US" sz="1600" b="1" baseline="0" dirty="0" smtClean="0"/>
              <a:t> was given to including </a:t>
            </a:r>
            <a:r>
              <a:rPr lang="en-US" sz="1600" b="1" u="sng" baseline="0" dirty="0" smtClean="0"/>
              <a:t>variety of content and grade level teachers, Association reps, and minority</a:t>
            </a:r>
            <a:r>
              <a:rPr lang="en-US" sz="1600" b="1" baseline="0" dirty="0" smtClean="0"/>
              <a:t> </a:t>
            </a:r>
            <a:r>
              <a:rPr lang="en-US" sz="1600" b="1" u="sng" baseline="0" dirty="0" smtClean="0"/>
              <a:t>teachers  AND administrators</a:t>
            </a:r>
          </a:p>
          <a:p>
            <a:endParaRPr lang="en-US" sz="1600" b="1" baseline="0" dirty="0" smtClean="0"/>
          </a:p>
          <a:p>
            <a:r>
              <a:rPr lang="en-US" sz="1600" b="1" baseline="0" dirty="0" smtClean="0"/>
              <a:t>On </a:t>
            </a:r>
            <a:r>
              <a:rPr lang="en-US" sz="1600" b="1" u="sng" baseline="0" dirty="0" smtClean="0"/>
              <a:t>occasion,</a:t>
            </a:r>
            <a:r>
              <a:rPr lang="en-US" sz="1600" b="1" baseline="0" dirty="0" smtClean="0"/>
              <a:t> we brought in a </a:t>
            </a:r>
            <a:r>
              <a:rPr lang="en-US" sz="1600" b="1" u="sng" baseline="0" dirty="0" smtClean="0"/>
              <a:t>larger group of teachers representing each stakeholder group </a:t>
            </a:r>
            <a:r>
              <a:rPr lang="en-US" sz="1600" b="1" baseline="0" dirty="0" smtClean="0"/>
              <a:t>in order to get </a:t>
            </a:r>
            <a:r>
              <a:rPr lang="en-US" sz="1600" b="1" u="sng" baseline="0" dirty="0" smtClean="0"/>
              <a:t>input at critical junctures</a:t>
            </a:r>
            <a:r>
              <a:rPr lang="en-US" sz="1600" b="1" baseline="0" dirty="0" smtClean="0"/>
              <a:t>. </a:t>
            </a:r>
          </a:p>
          <a:p>
            <a:r>
              <a:rPr lang="en-US" sz="1600" b="1" u="sng" baseline="0" dirty="0" smtClean="0"/>
              <a:t>Early</a:t>
            </a:r>
            <a:r>
              <a:rPr lang="en-US" sz="1600" b="1" baseline="0" dirty="0" smtClean="0"/>
              <a:t> on we </a:t>
            </a:r>
            <a:r>
              <a:rPr lang="en-US" sz="1600" b="1" u="sng" baseline="0" dirty="0" smtClean="0"/>
              <a:t>established the role </a:t>
            </a:r>
            <a:r>
              <a:rPr lang="en-US" sz="1600" b="1" baseline="0" dirty="0" smtClean="0"/>
              <a:t>of committee members </a:t>
            </a:r>
            <a:r>
              <a:rPr lang="en-US" sz="1600" b="1" u="sng" baseline="0" dirty="0" smtClean="0"/>
              <a:t>as liaisons</a:t>
            </a:r>
            <a:r>
              <a:rPr lang="en-US" sz="1600" b="1" baseline="0" dirty="0" smtClean="0"/>
              <a:t> within their schools </a:t>
            </a:r>
          </a:p>
          <a:p>
            <a:endParaRPr lang="en-US" sz="1600" b="1" baseline="0" dirty="0" smtClean="0"/>
          </a:p>
          <a:p>
            <a:r>
              <a:rPr lang="en-US" sz="1600" b="1" u="sng" baseline="0" dirty="0" smtClean="0"/>
              <a:t>7 schools participated </a:t>
            </a:r>
            <a:r>
              <a:rPr lang="en-US" sz="1600" b="1" baseline="0" dirty="0" smtClean="0"/>
              <a:t>and  included 1 high school, 3 middle, and 3 elementary;(GES, KIHS, STMS, CMS, CHES, MES, MMS ),  </a:t>
            </a:r>
            <a:r>
              <a:rPr lang="en-US" sz="1600" b="1" u="sng" baseline="0" dirty="0" smtClean="0"/>
              <a:t>143 teachers</a:t>
            </a:r>
            <a:r>
              <a:rPr lang="en-US" sz="1600" b="1" baseline="0" dirty="0" smtClean="0"/>
              <a:t>, in </a:t>
            </a:r>
            <a:r>
              <a:rPr lang="en-US" sz="1600" b="1" u="sng" baseline="0" dirty="0" smtClean="0"/>
              <a:t>most cases teacher selection was left to principal’s discretion</a:t>
            </a:r>
            <a:r>
              <a:rPr lang="en-US" sz="1600" b="1" u="sng" dirty="0" smtClean="0"/>
              <a:t> </a:t>
            </a:r>
            <a:r>
              <a:rPr lang="en-US" sz="1600" b="1" dirty="0" smtClean="0"/>
              <a:t>but </a:t>
            </a:r>
            <a:r>
              <a:rPr lang="en-US" sz="1600" b="1" u="sng" dirty="0" smtClean="0"/>
              <a:t>did include tested and non-tested areas , tenured and non-tenured, strong and not strong </a:t>
            </a:r>
            <a:r>
              <a:rPr lang="en-US" sz="1600" b="1" dirty="0" smtClean="0"/>
              <a:t>. . .</a:t>
            </a:r>
            <a:endParaRPr lang="en-US" sz="1600" b="1" baseline="0" dirty="0" smtClean="0"/>
          </a:p>
          <a:p>
            <a:endParaRPr lang="en-US" sz="1600" b="1" dirty="0"/>
          </a:p>
          <a:p>
            <a:endParaRPr lang="en-US" sz="1600" b="1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CBE76-470B-4D4A-BF35-E8850C1D749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995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525" y="4114800"/>
            <a:ext cx="6858000" cy="5029200"/>
          </a:xfrm>
        </p:spPr>
        <p:txBody>
          <a:bodyPr/>
          <a:lstStyle/>
          <a:p>
            <a:r>
              <a:rPr lang="en-US" sz="1600" b="1" u="sng" dirty="0" smtClean="0"/>
              <a:t>Establishing a culture of TRUST and COLABORATION </a:t>
            </a:r>
            <a:r>
              <a:rPr lang="en-US" sz="1600" b="1" dirty="0" smtClean="0"/>
              <a:t>is essential but it takes time – we are there now – but we weren’t when</a:t>
            </a:r>
            <a:r>
              <a:rPr lang="en-US" sz="1600" b="1" baseline="0" dirty="0" smtClean="0"/>
              <a:t> we started.  Being open to (and acknowledging) concerns, being </a:t>
            </a:r>
            <a:r>
              <a:rPr lang="en-US" sz="1600" b="1" u="sng" baseline="0" dirty="0" smtClean="0"/>
              <a:t>good listeners</a:t>
            </a:r>
            <a:r>
              <a:rPr lang="en-US" sz="1600" b="1" baseline="0" dirty="0" smtClean="0"/>
              <a:t>,  ensuring </a:t>
            </a:r>
            <a:r>
              <a:rPr lang="en-US" sz="1600" b="1" u="sng" baseline="0" dirty="0" smtClean="0"/>
              <a:t>shared decision making</a:t>
            </a:r>
            <a:r>
              <a:rPr lang="en-US" sz="1600" b="1" baseline="0" dirty="0" smtClean="0"/>
              <a:t>, and </a:t>
            </a:r>
            <a:r>
              <a:rPr lang="en-US" sz="1600" b="1" u="sng" baseline="0" dirty="0" smtClean="0"/>
              <a:t>respecting individuals </a:t>
            </a:r>
            <a:r>
              <a:rPr lang="en-US" sz="1600" b="1" baseline="0" dirty="0" smtClean="0"/>
              <a:t>were some of the ways that we built the </a:t>
            </a:r>
            <a:r>
              <a:rPr lang="en-US" sz="1600" b="1" u="sng" baseline="0" dirty="0" smtClean="0"/>
              <a:t>trust and spirit of collaboration</a:t>
            </a:r>
            <a:r>
              <a:rPr lang="en-US" sz="1600" b="1" baseline="0" dirty="0" smtClean="0"/>
              <a:t>.</a:t>
            </a:r>
            <a:endParaRPr lang="en-US" sz="1600" b="1" dirty="0" smtClean="0"/>
          </a:p>
          <a:p>
            <a:endParaRPr lang="en-US" sz="1600" b="1" dirty="0" smtClean="0"/>
          </a:p>
          <a:p>
            <a:r>
              <a:rPr lang="en-US" sz="1600" b="1" u="sng" dirty="0" smtClean="0"/>
              <a:t>Our teacher</a:t>
            </a:r>
            <a:r>
              <a:rPr lang="en-US" sz="1600" b="1" u="sng" baseline="0" dirty="0" smtClean="0"/>
              <a:t> templates are a</a:t>
            </a:r>
            <a:r>
              <a:rPr lang="en-US" sz="1600" b="1" u="sng" dirty="0" smtClean="0"/>
              <a:t>ligned more fully with the recent version of the Danielson model –</a:t>
            </a:r>
            <a:r>
              <a:rPr lang="en-US" sz="1600" b="1" baseline="0" dirty="0" smtClean="0"/>
              <a:t> but not exact.</a:t>
            </a:r>
            <a:r>
              <a:rPr lang="en-US" sz="1600" b="1" dirty="0" smtClean="0"/>
              <a:t>  We us</a:t>
            </a:r>
            <a:r>
              <a:rPr lang="en-US" sz="1600" b="1" baseline="0" dirty="0" smtClean="0"/>
              <a:t>ed our own language in some cases. It’s </a:t>
            </a:r>
            <a:r>
              <a:rPr lang="en-US" sz="1600" b="1" u="sng" baseline="0" dirty="0" smtClean="0"/>
              <a:t>one thing to agree on the content</a:t>
            </a:r>
            <a:r>
              <a:rPr lang="en-US" sz="1600" b="1" u="sng" dirty="0" smtClean="0"/>
              <a:t> of </a:t>
            </a:r>
            <a:r>
              <a:rPr lang="en-US" sz="1600" b="1" dirty="0" smtClean="0"/>
              <a:t>the observation and evaluation </a:t>
            </a:r>
            <a:r>
              <a:rPr lang="en-US" sz="1600" b="1" u="sng" dirty="0" smtClean="0"/>
              <a:t>tools</a:t>
            </a:r>
            <a:r>
              <a:rPr lang="en-US" sz="1600" b="1" dirty="0" smtClean="0"/>
              <a:t>.  It’s </a:t>
            </a:r>
            <a:r>
              <a:rPr lang="en-US" sz="1600" b="1" u="sng" dirty="0" smtClean="0"/>
              <a:t>another to </a:t>
            </a:r>
            <a:r>
              <a:rPr lang="en-US" sz="1600" b="1" dirty="0" smtClean="0"/>
              <a:t>have to </a:t>
            </a:r>
            <a:r>
              <a:rPr lang="en-US" sz="1600" b="1" u="sng" dirty="0" smtClean="0"/>
              <a:t>quantify</a:t>
            </a:r>
            <a:r>
              <a:rPr lang="en-US" sz="1600" b="1" dirty="0" smtClean="0"/>
              <a:t> that information.  </a:t>
            </a:r>
            <a:r>
              <a:rPr lang="en-US" sz="1600" b="1" baseline="0" dirty="0" smtClean="0"/>
              <a:t> Task Force, after much conversation, </a:t>
            </a:r>
            <a:r>
              <a:rPr lang="en-US" sz="1600" b="1" u="sng" baseline="0" dirty="0" smtClean="0"/>
              <a:t>decided each of 4 domains would remain equal (12.5% each = 50% total)</a:t>
            </a:r>
            <a:r>
              <a:rPr lang="en-US" sz="1600" b="1" baseline="0" dirty="0" smtClean="0"/>
              <a:t>.  Domains:  </a:t>
            </a:r>
            <a:r>
              <a:rPr lang="en-US" sz="1600" b="1" u="sng" baseline="0" dirty="0" smtClean="0"/>
              <a:t>Planning and Prep, Instruction, Classroom Environment, and Professional Responsibility.</a:t>
            </a:r>
          </a:p>
          <a:p>
            <a:endParaRPr lang="en-US" sz="1600" b="1" u="sng" baseline="0" dirty="0" smtClean="0"/>
          </a:p>
          <a:p>
            <a:r>
              <a:rPr lang="en-US" sz="1600" b="1" dirty="0" smtClean="0"/>
              <a:t>We </a:t>
            </a:r>
            <a:r>
              <a:rPr lang="en-US" sz="1600" b="1" baseline="0" dirty="0" smtClean="0"/>
              <a:t>developed a </a:t>
            </a:r>
            <a:r>
              <a:rPr lang="en-US" sz="1600" b="1" u="sng" baseline="0" dirty="0" smtClean="0"/>
              <a:t>rubric that differentiated ratings </a:t>
            </a:r>
            <a:r>
              <a:rPr lang="en-US" sz="1600" b="1" baseline="0" dirty="0" smtClean="0"/>
              <a:t>by Ineffective, Developing (for non-tenured teachers and tenured teachers with extenuating circumstances only), Effective, and Highly Effective.  This</a:t>
            </a:r>
            <a:r>
              <a:rPr lang="en-US" sz="1600" b="1" dirty="0" smtClean="0"/>
              <a:t> was as challenging as the Student Growth factor</a:t>
            </a:r>
            <a:r>
              <a:rPr lang="en-US" sz="1600" b="1" baseline="0" dirty="0" smtClean="0"/>
              <a:t> </a:t>
            </a:r>
            <a:r>
              <a:rPr lang="en-US" sz="1600" b="1" dirty="0" smtClean="0"/>
              <a:t>was  (</a:t>
            </a:r>
            <a:r>
              <a:rPr lang="en-US" sz="1600" b="1" u="sng" dirty="0" smtClean="0"/>
              <a:t>At the end of the pilot we learned that our rubric needed refinement</a:t>
            </a:r>
            <a:r>
              <a:rPr lang="en-US" sz="1600" b="1" dirty="0" smtClean="0"/>
              <a:t> because it </a:t>
            </a:r>
            <a:r>
              <a:rPr lang="en-US" sz="1600" b="1" u="sng" dirty="0" smtClean="0"/>
              <a:t>did not discriminate adequately </a:t>
            </a:r>
            <a:r>
              <a:rPr lang="en-US" sz="1600" b="1" dirty="0" smtClean="0"/>
              <a:t>between effective and highly effective.)  </a:t>
            </a:r>
          </a:p>
          <a:p>
            <a:endParaRPr lang="en-US" sz="1600" b="1" u="sng" dirty="0"/>
          </a:p>
          <a:p>
            <a:r>
              <a:rPr lang="en-US" sz="1600" b="1" u="sng" dirty="0" smtClean="0"/>
              <a:t>Task Force members recognized </a:t>
            </a:r>
            <a:r>
              <a:rPr lang="en-US" sz="1600" b="1" dirty="0" smtClean="0"/>
              <a:t>early on that the majority of teachers should fall into the Effective category if they have been Satisfactory – </a:t>
            </a:r>
            <a:r>
              <a:rPr lang="en-US" sz="1600" b="1" u="sng" dirty="0" smtClean="0"/>
              <a:t>HE and IE would be much smaller numbers </a:t>
            </a:r>
            <a:r>
              <a:rPr lang="en-US" sz="1600" b="1" dirty="0" smtClean="0"/>
              <a:t>of teachers</a:t>
            </a:r>
          </a:p>
          <a:p>
            <a:endParaRPr lang="en-US" sz="1600" b="1" baseline="0" dirty="0" smtClean="0"/>
          </a:p>
          <a:p>
            <a:endParaRPr lang="en-US" sz="1600" b="1" baseline="0" dirty="0" smtClean="0"/>
          </a:p>
          <a:p>
            <a:r>
              <a:rPr lang="en-US" sz="1600" b="1" u="sng" baseline="0" dirty="0" smtClean="0"/>
              <a:t>Agreed upon potential assessments for most grades/contents/ courses</a:t>
            </a:r>
            <a:r>
              <a:rPr lang="en-US" sz="1600" b="1" baseline="0" dirty="0" smtClean="0"/>
              <a:t>.  Also </a:t>
            </a:r>
            <a:r>
              <a:rPr lang="en-US" sz="1600" b="1" u="sng" baseline="0" dirty="0" smtClean="0"/>
              <a:t>identified several gap areas and areas where assessments needed </a:t>
            </a:r>
            <a:r>
              <a:rPr lang="en-US" sz="1600" b="1" baseline="0" dirty="0" smtClean="0"/>
              <a:t>to be </a:t>
            </a:r>
            <a:r>
              <a:rPr lang="en-US" sz="1600" b="1" dirty="0" smtClean="0"/>
              <a:t>revised.  </a:t>
            </a:r>
            <a:r>
              <a:rPr lang="en-US" sz="1600" b="1" u="sng" dirty="0" smtClean="0"/>
              <a:t>Principals </a:t>
            </a:r>
            <a:r>
              <a:rPr lang="en-US" sz="1600" b="1" u="sng" dirty="0"/>
              <a:t>wanted their student growth measures to be the same as teachers</a:t>
            </a:r>
            <a:r>
              <a:rPr lang="en-US" sz="1600" b="1" dirty="0"/>
              <a:t> – they thought that was “fair” and would be well </a:t>
            </a:r>
            <a:r>
              <a:rPr lang="en-US" sz="1600" b="1" dirty="0" smtClean="0"/>
              <a:t>received </a:t>
            </a:r>
            <a:r>
              <a:rPr lang="en-US" sz="1600" b="1" dirty="0"/>
              <a:t>by </a:t>
            </a:r>
            <a:r>
              <a:rPr lang="en-US" sz="1600" b="1" dirty="0" smtClean="0"/>
              <a:t>teachers.  </a:t>
            </a:r>
            <a:r>
              <a:rPr lang="en-US" sz="1600" b="1" u="sng" dirty="0" smtClean="0"/>
              <a:t>Validity and reliability of measures was a concern </a:t>
            </a:r>
            <a:r>
              <a:rPr lang="en-US" sz="1600" b="1" dirty="0" smtClean="0"/>
              <a:t>– </a:t>
            </a:r>
            <a:r>
              <a:rPr lang="en-US" sz="1600" b="1" u="sng" dirty="0" smtClean="0"/>
              <a:t>lack of in-house expertise</a:t>
            </a:r>
            <a:r>
              <a:rPr lang="en-US" sz="1600" b="1" dirty="0" smtClean="0"/>
              <a:t> was problematic.</a:t>
            </a:r>
            <a:endParaRPr lang="en-US" sz="1600" b="1" dirty="0"/>
          </a:p>
          <a:p>
            <a:endParaRPr lang="en-US" sz="1600" b="1" baseline="0" dirty="0" smtClean="0"/>
          </a:p>
          <a:p>
            <a:r>
              <a:rPr lang="en-US" sz="1600" b="1" baseline="0" dirty="0" smtClean="0"/>
              <a:t>Worked on </a:t>
            </a:r>
            <a:r>
              <a:rPr lang="en-US" sz="1600" b="1" u="sng" baseline="0" dirty="0" smtClean="0"/>
              <a:t>Inter-rater Reliability in-house</a:t>
            </a:r>
            <a:r>
              <a:rPr lang="en-US" sz="1600" b="1" dirty="0"/>
              <a:t>;</a:t>
            </a:r>
            <a:r>
              <a:rPr lang="en-US" sz="1600" b="1" baseline="0" dirty="0" smtClean="0"/>
              <a:t> </a:t>
            </a:r>
            <a:r>
              <a:rPr lang="en-US" sz="1600" b="1" u="sng" baseline="0" dirty="0" smtClean="0"/>
              <a:t>developed ‘Look Fors” for observation indicators</a:t>
            </a:r>
            <a:r>
              <a:rPr lang="en-US" sz="1600" b="1" baseline="0" dirty="0" smtClean="0"/>
              <a:t>; </a:t>
            </a:r>
            <a:r>
              <a:rPr lang="en-US" sz="1600" b="1" u="sng" baseline="0" dirty="0" smtClean="0"/>
              <a:t>video taped lessons of teachers at all levels in different contents </a:t>
            </a:r>
            <a:r>
              <a:rPr lang="en-US" sz="1600" b="1" baseline="0" dirty="0" smtClean="0"/>
              <a:t>and used these to </a:t>
            </a:r>
            <a:r>
              <a:rPr lang="en-US" sz="1600" b="1" u="sng" baseline="0" dirty="0" smtClean="0"/>
              <a:t>“observe” during A&amp;S</a:t>
            </a:r>
            <a:r>
              <a:rPr lang="en-US" sz="1600" b="1" baseline="0" dirty="0" smtClean="0"/>
              <a:t>.</a:t>
            </a:r>
            <a:r>
              <a:rPr lang="en-US" sz="1600" b="1" dirty="0" smtClean="0"/>
              <a:t>  We</a:t>
            </a:r>
            <a:r>
              <a:rPr lang="en-US" sz="1600" b="1" baseline="0" dirty="0" smtClean="0"/>
              <a:t> </a:t>
            </a:r>
            <a:r>
              <a:rPr lang="en-US" sz="1600" b="1" u="sng" baseline="0" dirty="0" smtClean="0"/>
              <a:t>reduced the scoring range and became more consistent.</a:t>
            </a:r>
          </a:p>
          <a:p>
            <a:endParaRPr lang="en-US" sz="1600" b="1" baseline="0" dirty="0" smtClean="0"/>
          </a:p>
          <a:p>
            <a:r>
              <a:rPr lang="en-US" sz="1600" b="1" u="sng" baseline="0" dirty="0" smtClean="0"/>
              <a:t> FASTe is our on-line observation tool </a:t>
            </a:r>
            <a:r>
              <a:rPr lang="en-US" sz="1600" b="1" baseline="0" dirty="0" smtClean="0"/>
              <a:t>that was </a:t>
            </a:r>
            <a:r>
              <a:rPr lang="en-US" sz="1600" b="1" u="sng" baseline="0" dirty="0" smtClean="0"/>
              <a:t>supposed to align with our data management system</a:t>
            </a:r>
            <a:r>
              <a:rPr lang="en-US" sz="1600" b="1" baseline="0" dirty="0" smtClean="0"/>
              <a:t> of Performance Matters. It has been a </a:t>
            </a:r>
            <a:r>
              <a:rPr lang="en-US" sz="1600" b="1" u="sng" baseline="0" dirty="0" smtClean="0"/>
              <a:t>difficult transition </a:t>
            </a:r>
            <a:r>
              <a:rPr lang="en-US" sz="1600" b="1" baseline="0" dirty="0" smtClean="0"/>
              <a:t>from Teacher Compass which we used to do through CTE</a:t>
            </a:r>
            <a:r>
              <a:rPr lang="en-US" sz="1600" b="1" dirty="0" smtClean="0"/>
              <a:t> at Johns Hopkins</a:t>
            </a:r>
            <a:r>
              <a:rPr lang="en-US" sz="1600" b="1" baseline="0" dirty="0" smtClean="0"/>
              <a:t> to the FASTe platform – </a:t>
            </a:r>
            <a:r>
              <a:rPr lang="en-US" sz="1600" b="1" u="sng" baseline="0" dirty="0" smtClean="0"/>
              <a:t>very frustrating </a:t>
            </a:r>
            <a:r>
              <a:rPr lang="en-US" sz="1600" b="1" baseline="0" dirty="0" smtClean="0"/>
              <a:t>to principals.</a:t>
            </a:r>
          </a:p>
          <a:p>
            <a:endParaRPr lang="en-US" sz="1600" b="1" baseline="0" dirty="0" smtClean="0"/>
          </a:p>
          <a:p>
            <a:r>
              <a:rPr lang="en-US" sz="1600" b="1" u="sng" baseline="0" dirty="0" smtClean="0"/>
              <a:t>Principal template included 8 outcomes from the Instructional Leadership Framework</a:t>
            </a:r>
            <a:r>
              <a:rPr lang="en-US" sz="1600" b="1" baseline="0" dirty="0" smtClean="0"/>
              <a:t> plus </a:t>
            </a:r>
            <a:r>
              <a:rPr lang="en-US" sz="1600" b="1" u="sng" baseline="0" dirty="0" smtClean="0"/>
              <a:t>1 outcome on management </a:t>
            </a:r>
            <a:r>
              <a:rPr lang="en-US" sz="1600" b="1" baseline="0" dirty="0" smtClean="0"/>
              <a:t>and </a:t>
            </a:r>
            <a:r>
              <a:rPr lang="en-US" sz="1600" b="1" u="sng" baseline="0" dirty="0" smtClean="0"/>
              <a:t>1 on safety</a:t>
            </a:r>
            <a:r>
              <a:rPr lang="en-US" sz="1600" b="1" baseline="0" dirty="0" smtClean="0"/>
              <a:t>.  They are </a:t>
            </a:r>
            <a:r>
              <a:rPr lang="en-US" sz="1600" b="1" u="sng" baseline="0" dirty="0" smtClean="0"/>
              <a:t>all of equal value in the QACPS’ model.  Same issue with rubric at end of pilot.  Difficult to discriminate between effective and highly</a:t>
            </a:r>
            <a:r>
              <a:rPr lang="en-US" sz="1600" b="1" u="sng" dirty="0" smtClean="0"/>
              <a:t> effective.</a:t>
            </a:r>
            <a:endParaRPr lang="en-US" sz="1600" b="1" u="sng" baseline="0" dirty="0" smtClean="0"/>
          </a:p>
          <a:p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CBE76-470B-4D4A-BF35-E8850C1D749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147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4114800"/>
            <a:ext cx="6858000" cy="5029200"/>
          </a:xfrm>
        </p:spPr>
        <p:txBody>
          <a:bodyPr/>
          <a:lstStyle/>
          <a:p>
            <a:r>
              <a:rPr lang="en-US" sz="1800" b="1" dirty="0" smtClean="0"/>
              <a:t>We were in a better place – but </a:t>
            </a:r>
            <a:r>
              <a:rPr lang="en-US" sz="1800" b="1" u="sng" dirty="0" smtClean="0"/>
              <a:t>still not where we needed to be</a:t>
            </a:r>
            <a:r>
              <a:rPr lang="en-US" sz="1800" b="1" dirty="0" smtClean="0"/>
              <a:t>!</a:t>
            </a:r>
          </a:p>
          <a:p>
            <a:endParaRPr lang="en-US" sz="1800" b="1" dirty="0"/>
          </a:p>
          <a:p>
            <a:r>
              <a:rPr lang="en-US" sz="1800" b="1" dirty="0" smtClean="0"/>
              <a:t>At the end of the pilot we</a:t>
            </a:r>
            <a:r>
              <a:rPr lang="en-US" sz="1800" b="1" baseline="0" dirty="0" smtClean="0"/>
              <a:t> </a:t>
            </a:r>
            <a:r>
              <a:rPr lang="en-US" sz="1800" b="1" u="sng" baseline="0" dirty="0" smtClean="0"/>
              <a:t>had a real problem “interpreting our </a:t>
            </a:r>
            <a:r>
              <a:rPr lang="en-US" sz="1800" b="1" u="sng" dirty="0" smtClean="0"/>
              <a:t> Student Growth  data and assigning</a:t>
            </a:r>
            <a:r>
              <a:rPr lang="en-US" sz="1800" b="1" u="sng" baseline="0" dirty="0" smtClean="0"/>
              <a:t> a rating. </a:t>
            </a:r>
            <a:r>
              <a:rPr lang="en-US" sz="1800" b="1" u="sng" dirty="0" smtClean="0"/>
              <a:t> </a:t>
            </a:r>
            <a:r>
              <a:rPr lang="en-US" sz="1800" b="1" dirty="0" smtClean="0"/>
              <a:t>W</a:t>
            </a:r>
            <a:r>
              <a:rPr lang="en-US" sz="1800" b="1" baseline="0" dirty="0" smtClean="0"/>
              <a:t>e </a:t>
            </a:r>
            <a:r>
              <a:rPr lang="en-US" sz="1800" b="1" u="sng" baseline="0" dirty="0" smtClean="0"/>
              <a:t>also struggled </a:t>
            </a:r>
            <a:r>
              <a:rPr lang="en-US" sz="1800" b="1" baseline="0" dirty="0" smtClean="0"/>
              <a:t>when it came to </a:t>
            </a:r>
            <a:r>
              <a:rPr lang="en-US" sz="1800" b="1" u="sng" baseline="0" dirty="0" smtClean="0"/>
              <a:t>combining the </a:t>
            </a:r>
            <a:r>
              <a:rPr lang="en-US" sz="1800" b="1" u="sng" dirty="0" smtClean="0"/>
              <a:t>Professional</a:t>
            </a:r>
            <a:r>
              <a:rPr lang="en-US" sz="1800" b="1" u="sng" baseline="0" dirty="0" smtClean="0"/>
              <a:t> Practice </a:t>
            </a:r>
            <a:r>
              <a:rPr lang="en-US" sz="1800" b="1" u="sng" dirty="0" smtClean="0"/>
              <a:t> and Student</a:t>
            </a:r>
            <a:r>
              <a:rPr lang="en-US" sz="1800" b="1" u="sng" baseline="0" dirty="0" smtClean="0"/>
              <a:t> Growth  </a:t>
            </a:r>
            <a:r>
              <a:rPr lang="en-US" sz="1800" b="1" baseline="0" dirty="0" smtClean="0"/>
              <a:t>- </a:t>
            </a:r>
            <a:r>
              <a:rPr lang="en-US" sz="1800" b="1" dirty="0" smtClean="0"/>
              <a:t> especially since we </a:t>
            </a:r>
            <a:r>
              <a:rPr lang="en-US" sz="1800" b="1" u="sng" dirty="0" smtClean="0"/>
              <a:t>had no “formula” </a:t>
            </a:r>
            <a:r>
              <a:rPr lang="en-US" sz="1800" b="1" dirty="0" smtClean="0"/>
              <a:t>and it</a:t>
            </a:r>
            <a:r>
              <a:rPr lang="en-US" sz="1800" b="1" baseline="0" dirty="0" smtClean="0"/>
              <a:t> </a:t>
            </a:r>
            <a:r>
              <a:rPr lang="en-US" sz="1800" b="1" u="sng" baseline="0" dirty="0" smtClean="0"/>
              <a:t>became</a:t>
            </a:r>
            <a:r>
              <a:rPr lang="en-US" sz="1800" b="1" u="sng" dirty="0" smtClean="0"/>
              <a:t> </a:t>
            </a:r>
            <a:r>
              <a:rPr lang="en-US" sz="1800" b="1" dirty="0" smtClean="0"/>
              <a:t>much more of a </a:t>
            </a:r>
            <a:r>
              <a:rPr lang="en-US" sz="1800" b="1" u="sng" dirty="0" smtClean="0"/>
              <a:t>paper pencil task </a:t>
            </a:r>
            <a:r>
              <a:rPr lang="en-US" sz="1800" b="1" dirty="0" smtClean="0"/>
              <a:t>for individuals</a:t>
            </a:r>
            <a:r>
              <a:rPr lang="en-US" sz="1800" b="1" baseline="0" dirty="0" smtClean="0"/>
              <a:t> – very </a:t>
            </a:r>
            <a:r>
              <a:rPr lang="en-US" sz="1800" b="1" u="sng" baseline="0" dirty="0" smtClean="0"/>
              <a:t>time consuming</a:t>
            </a:r>
            <a:r>
              <a:rPr lang="en-US" sz="1800" b="1" baseline="0" dirty="0" smtClean="0"/>
              <a:t>.</a:t>
            </a:r>
            <a:endParaRPr lang="en-US" sz="1800" b="1" dirty="0" smtClean="0"/>
          </a:p>
          <a:p>
            <a:endParaRPr lang="en-US" sz="1800" b="1" dirty="0"/>
          </a:p>
          <a:p>
            <a:r>
              <a:rPr lang="en-US" sz="1800" b="1" u="sng" dirty="0" smtClean="0"/>
              <a:t>Good news </a:t>
            </a:r>
            <a:r>
              <a:rPr lang="en-US" sz="1800" b="1" dirty="0" smtClean="0"/>
              <a:t>is that we </a:t>
            </a:r>
            <a:r>
              <a:rPr lang="en-US" sz="1800" b="1" u="sng" dirty="0" smtClean="0"/>
              <a:t>learned what we needed to do </a:t>
            </a:r>
            <a:r>
              <a:rPr lang="en-US" sz="1800" b="1" dirty="0" smtClean="0"/>
              <a:t>for the following year – during the </a:t>
            </a:r>
            <a:r>
              <a:rPr lang="en-US" sz="1800" b="1" u="sng" dirty="0" smtClean="0"/>
              <a:t>Field Test</a:t>
            </a:r>
            <a:r>
              <a:rPr lang="en-US" sz="1800" b="1" dirty="0" smtClean="0"/>
              <a:t>.</a:t>
            </a:r>
          </a:p>
          <a:p>
            <a:r>
              <a:rPr lang="en-US" sz="1800" b="1" dirty="0"/>
              <a:t> </a:t>
            </a:r>
            <a:endParaRPr lang="en-US" sz="1800" b="1" dirty="0" smtClean="0"/>
          </a:p>
          <a:p>
            <a:r>
              <a:rPr lang="en-US" sz="1800" b="1" dirty="0" smtClean="0"/>
              <a:t>We also </a:t>
            </a:r>
            <a:r>
              <a:rPr lang="en-US" sz="1800" b="1" u="sng" dirty="0" smtClean="0"/>
              <a:t>recognized the challenge we faced with sharing this information with teachers and including more people </a:t>
            </a:r>
            <a:r>
              <a:rPr lang="en-US" sz="1800" b="1" dirty="0" smtClean="0"/>
              <a:t>in the process.</a:t>
            </a:r>
          </a:p>
          <a:p>
            <a:endParaRPr lang="en-US" sz="1800" b="1" dirty="0"/>
          </a:p>
          <a:p>
            <a:r>
              <a:rPr lang="en-US" sz="1800" b="1" dirty="0" smtClean="0"/>
              <a:t>We </a:t>
            </a:r>
            <a:r>
              <a:rPr lang="en-US" sz="1800" b="1" u="sng" dirty="0" smtClean="0"/>
              <a:t>had a task force that understood </a:t>
            </a:r>
            <a:r>
              <a:rPr lang="en-US" sz="1800" b="1" dirty="0" smtClean="0"/>
              <a:t>(30 people), </a:t>
            </a:r>
            <a:r>
              <a:rPr lang="en-US" sz="1800" b="1" u="sng" dirty="0" smtClean="0"/>
              <a:t>administrative staff </a:t>
            </a:r>
            <a:r>
              <a:rPr lang="en-US" sz="1800" b="1" dirty="0" smtClean="0"/>
              <a:t>that sort of understood, </a:t>
            </a:r>
            <a:r>
              <a:rPr lang="en-US" sz="1800" b="1" u="sng" dirty="0" smtClean="0"/>
              <a:t>143 teachers in the pilot </a:t>
            </a:r>
            <a:r>
              <a:rPr lang="en-US" sz="1800" b="1" dirty="0" smtClean="0"/>
              <a:t>that only understood the </a:t>
            </a:r>
            <a:r>
              <a:rPr lang="en-US" sz="1800" b="1" u="sng" dirty="0" smtClean="0"/>
              <a:t>professional practice component</a:t>
            </a:r>
            <a:r>
              <a:rPr lang="en-US" sz="1800" b="1" dirty="0" smtClean="0"/>
              <a:t>.  It </a:t>
            </a:r>
            <a:r>
              <a:rPr lang="en-US" sz="1800" b="1" u="sng" dirty="0" smtClean="0"/>
              <a:t>took a year </a:t>
            </a:r>
            <a:r>
              <a:rPr lang="en-US" sz="1800" b="1" dirty="0" smtClean="0"/>
              <a:t>to accomplish that. </a:t>
            </a:r>
            <a:r>
              <a:rPr lang="en-US" sz="1800" b="1" u="sng" dirty="0" smtClean="0"/>
              <a:t>Now we needed to get this information to all staff</a:t>
            </a:r>
            <a:r>
              <a:rPr lang="en-US" sz="1800" b="1" dirty="0" smtClean="0"/>
              <a:t>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fld id="{991CBE76-470B-4D4A-BF35-E8850C1D749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413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4038600"/>
            <a:ext cx="6858000" cy="5105400"/>
          </a:xfrm>
        </p:spPr>
        <p:txBody>
          <a:bodyPr/>
          <a:lstStyle/>
          <a:p>
            <a:r>
              <a:rPr lang="en-US" sz="1600" b="1" u="sng" dirty="0" smtClean="0"/>
              <a:t>Took the approach </a:t>
            </a:r>
            <a:r>
              <a:rPr lang="en-US" sz="1600" b="1" dirty="0" smtClean="0"/>
              <a:t>that the </a:t>
            </a:r>
            <a:r>
              <a:rPr lang="en-US" sz="1600" b="1" u="sng" dirty="0" smtClean="0"/>
              <a:t>more people in the field test </a:t>
            </a:r>
            <a:r>
              <a:rPr lang="en-US" sz="1600" b="1" dirty="0" smtClean="0"/>
              <a:t>– the </a:t>
            </a:r>
            <a:r>
              <a:rPr lang="en-US" sz="1600" b="1" u="sng" dirty="0" smtClean="0"/>
              <a:t>more we would learn!  </a:t>
            </a:r>
          </a:p>
          <a:p>
            <a:r>
              <a:rPr lang="en-US" sz="1600" b="1" u="sng" dirty="0" smtClean="0"/>
              <a:t>MSDE</a:t>
            </a:r>
            <a:r>
              <a:rPr lang="en-US" sz="1600" b="1" u="sng" baseline="0" dirty="0" smtClean="0"/>
              <a:t> provided SLO training in phases</a:t>
            </a:r>
            <a:r>
              <a:rPr lang="en-US" sz="1600" b="1" baseline="0" dirty="0" smtClean="0"/>
              <a:t>. MSDE provided </a:t>
            </a:r>
            <a:r>
              <a:rPr lang="en-US" sz="1600" b="1" u="sng" baseline="0" dirty="0" smtClean="0"/>
              <a:t>on-site training to our principals, our Task Force and our school-based specialists</a:t>
            </a:r>
            <a:r>
              <a:rPr lang="en-US" sz="1600" b="1" baseline="0" dirty="0" smtClean="0"/>
              <a:t>.  They are </a:t>
            </a:r>
            <a:r>
              <a:rPr lang="en-US" sz="1600" b="1" u="sng" baseline="0" dirty="0" smtClean="0"/>
              <a:t>also developing on-line modules </a:t>
            </a:r>
            <a:r>
              <a:rPr lang="en-US" sz="1600" b="1" baseline="0" dirty="0" smtClean="0"/>
              <a:t>to help strengthen principal and teacher understanding of the process and expectations. </a:t>
            </a:r>
          </a:p>
          <a:p>
            <a:r>
              <a:rPr lang="en-US" sz="1600" b="1" baseline="0" dirty="0" smtClean="0"/>
              <a:t>But </a:t>
            </a:r>
            <a:r>
              <a:rPr lang="en-US" sz="1600" b="1" u="sng" baseline="0" dirty="0" smtClean="0"/>
              <a:t>teachers were trained by the principals </a:t>
            </a:r>
            <a:r>
              <a:rPr lang="en-US" sz="1600" b="1" baseline="0" dirty="0" smtClean="0"/>
              <a:t>and we all know that the </a:t>
            </a:r>
            <a:r>
              <a:rPr lang="en-US" sz="1600" b="1" u="sng" baseline="0" dirty="0" smtClean="0"/>
              <a:t>“Trainer of trainer” model has its strong and weak points</a:t>
            </a:r>
            <a:r>
              <a:rPr lang="en-US" sz="1600" b="1" baseline="0" dirty="0" smtClean="0"/>
              <a:t> – we have become </a:t>
            </a:r>
            <a:r>
              <a:rPr lang="en-US" sz="1600" b="1" u="sng" baseline="0" dirty="0" smtClean="0"/>
              <a:t>aware that there could be </a:t>
            </a:r>
            <a:r>
              <a:rPr lang="en-US" sz="1600" b="1" u="sng" dirty="0" smtClean="0"/>
              <a:t>inconsistencies</a:t>
            </a:r>
            <a:r>
              <a:rPr lang="en-US" sz="1600" b="1" u="sng" baseline="0" dirty="0" smtClean="0"/>
              <a:t> in principals’ and teachers’ understanding </a:t>
            </a:r>
            <a:r>
              <a:rPr lang="en-US" sz="1600" b="1" baseline="0" dirty="0" smtClean="0"/>
              <a:t>of SLOs</a:t>
            </a:r>
          </a:p>
          <a:p>
            <a:r>
              <a:rPr lang="en-US" sz="1600" b="1" baseline="0" dirty="0" smtClean="0"/>
              <a:t>Due to </a:t>
            </a:r>
            <a:r>
              <a:rPr lang="en-US" sz="1600" b="1" u="sng" baseline="0" dirty="0" smtClean="0"/>
              <a:t>the initial mixed messages from MSDE</a:t>
            </a:r>
            <a:r>
              <a:rPr lang="en-US" sz="1600" b="1" baseline="0" dirty="0" smtClean="0"/>
              <a:t>,  it was </a:t>
            </a:r>
            <a:r>
              <a:rPr lang="en-US" sz="1600" b="1" u="sng" baseline="0" dirty="0" smtClean="0"/>
              <a:t>necessary for  us to make a few changes</a:t>
            </a:r>
            <a:r>
              <a:rPr lang="en-US" sz="1600" b="1" u="sng" dirty="0" smtClean="0"/>
              <a:t> in our Student Growth model;</a:t>
            </a:r>
            <a:r>
              <a:rPr lang="en-US" sz="1600" b="1" baseline="0" dirty="0" smtClean="0"/>
              <a:t> we have consistently sent the  message that </a:t>
            </a:r>
            <a:r>
              <a:rPr lang="en-US" sz="1600" b="1" u="sng" baseline="0" dirty="0" smtClean="0"/>
              <a:t>we wanted MSA to have the smallest impact in Student Growth models as possible</a:t>
            </a:r>
          </a:p>
          <a:p>
            <a:r>
              <a:rPr lang="en-US" sz="1600" b="1" u="sng" baseline="0" dirty="0" smtClean="0"/>
              <a:t>Field Test report </a:t>
            </a:r>
            <a:r>
              <a:rPr lang="en-US" sz="1600" b="1" baseline="0" dirty="0" smtClean="0"/>
              <a:t>was </a:t>
            </a:r>
            <a:r>
              <a:rPr lang="en-US" sz="1600" b="1" u="sng" baseline="0" dirty="0" smtClean="0"/>
              <a:t>drafted</a:t>
            </a:r>
            <a:r>
              <a:rPr lang="en-US" sz="1600" b="1" baseline="0" dirty="0" smtClean="0"/>
              <a:t> and </a:t>
            </a:r>
            <a:r>
              <a:rPr lang="en-US" sz="1600" b="1" u="sng" baseline="0" dirty="0" smtClean="0"/>
              <a:t>shared </a:t>
            </a:r>
            <a:r>
              <a:rPr lang="en-US" sz="1600" b="1" baseline="0" dirty="0" smtClean="0"/>
              <a:t>with Task Force and A&amp;S teams, </a:t>
            </a:r>
            <a:r>
              <a:rPr lang="en-US" sz="1600" b="1" u="sng" baseline="0" dirty="0" smtClean="0"/>
              <a:t>posted </a:t>
            </a:r>
            <a:r>
              <a:rPr lang="en-US" sz="1600" b="1" baseline="0" dirty="0" smtClean="0"/>
              <a:t>on our website as well.  Our </a:t>
            </a:r>
            <a:r>
              <a:rPr lang="en-US" sz="1600" b="1" u="sng" baseline="0" dirty="0" smtClean="0"/>
              <a:t>original Field Test report </a:t>
            </a:r>
            <a:r>
              <a:rPr lang="en-US" sz="1600" b="1" baseline="0" dirty="0" smtClean="0"/>
              <a:t>– that reflected our plan has </a:t>
            </a:r>
            <a:r>
              <a:rPr lang="en-US" sz="1600" b="1" u="sng" baseline="0" dirty="0" smtClean="0"/>
              <a:t>only been slightly modified over the course of the year </a:t>
            </a:r>
            <a:r>
              <a:rPr lang="en-US" sz="1600" b="1" baseline="0" dirty="0" smtClean="0"/>
              <a:t>– Our models are </a:t>
            </a:r>
            <a:r>
              <a:rPr lang="en-US" sz="1600" b="1" u="sng" baseline="0" dirty="0" smtClean="0"/>
              <a:t>similar to the state’s</a:t>
            </a:r>
            <a:r>
              <a:rPr lang="en-US" sz="1600" b="1" baseline="0" dirty="0" smtClean="0"/>
              <a:t>, but the </a:t>
            </a:r>
            <a:r>
              <a:rPr lang="en-US" sz="1600" b="1" u="sng" baseline="0" dirty="0" smtClean="0"/>
              <a:t>difference is in details</a:t>
            </a:r>
            <a:r>
              <a:rPr lang="en-US" sz="1600" b="1" baseline="0" dirty="0" smtClean="0"/>
              <a:t>.</a:t>
            </a:r>
          </a:p>
          <a:p>
            <a:r>
              <a:rPr lang="en-US" sz="1600" b="1" u="sng" baseline="0" dirty="0" smtClean="0"/>
              <a:t>2 DVD’s were produced </a:t>
            </a:r>
            <a:r>
              <a:rPr lang="en-US" sz="1600" b="1" baseline="0" dirty="0" smtClean="0"/>
              <a:t>this year to </a:t>
            </a:r>
            <a:r>
              <a:rPr lang="en-US" sz="1600" b="1" u="sng" baseline="0" dirty="0" smtClean="0"/>
              <a:t>provide consistent communication </a:t>
            </a:r>
            <a:r>
              <a:rPr lang="en-US" sz="1600" b="1" baseline="0" dirty="0" smtClean="0"/>
              <a:t>with teachers on the TPE.  Task Force Teachers “starred”  in the productions.</a:t>
            </a:r>
          </a:p>
          <a:p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CBE76-470B-4D4A-BF35-E8850C1D749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798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40FD43-4193-4EE1-B973-B45B447C0609}" type="datetimeFigureOut">
              <a:rPr lang="en-US" smtClean="0"/>
              <a:t>3/26/2013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3C1E2-8B06-467E-8804-C00041BE318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40FD43-4193-4EE1-B973-B45B447C0609}" type="datetimeFigureOut">
              <a:rPr lang="en-US" smtClean="0"/>
              <a:t>3/26/2013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3C1E2-8B06-467E-8804-C00041BE318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274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274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40FD43-4193-4EE1-B973-B45B447C0609}" type="datetimeFigureOut">
              <a:rPr lang="en-US" smtClean="0"/>
              <a:t>3/26/2013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3C1E2-8B06-467E-8804-C00041BE318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249F0-A267-4224-851B-CC0244ECCCD9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AD92B-CE06-4A3A-9479-3C2CA2691229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C5194-76D3-415B-9C8E-F5F0F1D3043C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7E5B4-23D1-4B21-AA18-488DC181F26D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27F15-6FC7-4112-AAF4-D539B7B7D1C6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5EAB0-683B-41D1-AFEC-F50EAF9DC835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8ADCF-CED1-49E2-9A29-D5D13A3FAE7F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CED0D-2CE9-45F3-B7F1-A3C5C3B55DF6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40FD43-4193-4EE1-B973-B45B447C0609}" type="datetimeFigureOut">
              <a:rPr lang="en-US" smtClean="0"/>
              <a:t>3/26/2013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3C1E2-8B06-467E-8804-C00041BE318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MY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176D0-11B5-479B-BF77-86B1D616E997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F3B27-AB92-4541-9706-A2836241375A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0"/>
            <a:ext cx="207645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7695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7DB43-029C-4C85-8C17-2B17ED2C5EA7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26E2A-38BA-4F79-8D63-C954D74EEFEE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2336A-70ED-4FB9-9DE9-AD4A4A9A5C4A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3711B-E5BA-413A-9101-6C5EDAEFCE1D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DC21B-2631-42E5-8C58-F5E937A85AA6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DAD08-5853-463C-A2D5-41B4C52DA9D5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8B967-CD84-4AD3-83E8-F2B54D286C7E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01BC3B-7F58-4C5D-9FFC-D94C27A57067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40FD43-4193-4EE1-B973-B45B447C0609}" type="datetimeFigureOut">
              <a:rPr lang="en-US" smtClean="0"/>
              <a:t>3/26/2013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3C1E2-8B06-467E-8804-C00041BE318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AC552-DF08-4C45-BB8C-F1ABF98C263B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MY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79D89-AB61-43CD-9522-27073069766B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13F5B-FDE1-47D3-87BB-B600AF7E9C85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22238"/>
            <a:ext cx="2095500" cy="6003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134100" cy="6003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03C3D-ECC3-42DD-82F8-615568F6E597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20BC8-09BA-447C-A1AB-715733518598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C5DD4-022C-4C4A-AA71-617B7B2E86F4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ED5C6-3B88-4BC6-952D-7FA8C31644B6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30D65-9DF2-4D02-9A57-81AFB8778F15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BB287-7FCE-4234-AA42-177E5CC9CBED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8F2AB-86D2-4B2D-9E63-88D582FD5D14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667000"/>
            <a:ext cx="3467100" cy="68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2667000"/>
            <a:ext cx="3467100" cy="68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40FD43-4193-4EE1-B973-B45B447C0609}" type="datetimeFigureOut">
              <a:rPr lang="en-US" smtClean="0"/>
              <a:t>3/26/2013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3C1E2-8B06-467E-8804-C00041BE318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E9B86-40AF-4710-AFF9-77F8A82BC3AF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C00025-62DE-4989-A5B4-278CB783BABF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MY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FAAEB-0A0D-4455-A8BC-E04D8D821C09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43DAC-34C1-4312-AE7D-C08239DDD099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6FF9D-9A41-4D6E-9B0A-F0910C610833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9138"/>
            <a:ext cx="7772400" cy="14319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MY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MY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09249F0-A267-4224-851B-CC0244ECCCD9}" type="slidenum">
              <a:rPr lang="en-MY" smtClean="0"/>
              <a:pPr/>
              <a:t>‹#›</a:t>
            </a:fld>
            <a:endParaRPr lang="en-MY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AD92B-CE06-4A3A-9479-3C2CA2691229}" type="slidenum">
              <a:rPr lang="en-MY" smtClean="0"/>
              <a:pPr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53087811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C5194-76D3-415B-9C8E-F5F0F1D3043C}" type="slidenum">
              <a:rPr lang="en-MY" smtClean="0"/>
              <a:pPr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79431854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7E5B4-23D1-4B21-AA18-488DC181F26D}" type="slidenum">
              <a:rPr lang="en-MY" smtClean="0"/>
              <a:pPr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47963299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27F15-6FC7-4112-AAF4-D539B7B7D1C6}" type="slidenum">
              <a:rPr lang="en-MY" smtClean="0"/>
              <a:pPr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87469085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40FD43-4193-4EE1-B973-B45B447C0609}" type="datetimeFigureOut">
              <a:rPr lang="en-US" smtClean="0"/>
              <a:t>3/26/2013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3C1E2-8B06-467E-8804-C00041BE318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5EAB0-683B-41D1-AFEC-F50EAF9DC835}" type="slidenum">
              <a:rPr lang="en-MY" smtClean="0"/>
              <a:pPr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29345324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8ADCF-CED1-49E2-9A29-D5D13A3FAE7F}" type="slidenum">
              <a:rPr lang="en-MY" smtClean="0"/>
              <a:pPr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98007145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CED0D-2CE9-45F3-B7F1-A3C5C3B55DF6}" type="slidenum">
              <a:rPr lang="en-MY" smtClean="0"/>
              <a:pPr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8306498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176D0-11B5-479B-BF77-86B1D616E997}" type="slidenum">
              <a:rPr lang="en-MY" smtClean="0"/>
              <a:pPr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61565951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F3B27-AB92-4541-9706-A2836241375A}" type="slidenum">
              <a:rPr lang="en-MY" smtClean="0"/>
              <a:pPr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04828835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90563"/>
            <a:ext cx="1943100" cy="5329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90563"/>
            <a:ext cx="5676900" cy="5329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7DB43-029C-4C85-8C17-2B17ED2C5EA7}" type="slidenum">
              <a:rPr lang="en-MY" smtClean="0"/>
              <a:pPr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30089931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40FD43-4193-4EE1-B973-B45B447C0609}" type="datetimeFigureOut">
              <a:rPr lang="en-US" smtClean="0"/>
              <a:t>3/26/2013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3C1E2-8B06-467E-8804-C00041BE318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40FD43-4193-4EE1-B973-B45B447C0609}" type="datetimeFigureOut">
              <a:rPr lang="en-US" smtClean="0"/>
              <a:t>3/26/2013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3C1E2-8B06-467E-8804-C00041BE318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40FD43-4193-4EE1-B973-B45B447C0609}" type="datetimeFigureOut">
              <a:rPr lang="en-US" smtClean="0"/>
              <a:t>3/26/2013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3C1E2-8B06-467E-8804-C00041BE318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MY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40FD43-4193-4EE1-B973-B45B447C0609}" type="datetimeFigureOut">
              <a:rPr lang="en-US" smtClean="0"/>
              <a:t>3/26/2013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3C1E2-8B06-467E-8804-C00041BE318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Abstract Theme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667000"/>
            <a:ext cx="7086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Place your subtitle here</a:t>
            </a:r>
          </a:p>
        </p:txBody>
      </p:sp>
      <p:sp>
        <p:nvSpPr>
          <p:cNvPr id="266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840FD43-4193-4EE1-B973-B45B447C0609}" type="datetimeFigureOut">
              <a:rPr lang="en-US" smtClean="0"/>
              <a:t>3/26/2013</a:t>
            </a:fld>
            <a:endParaRPr lang="en-US" dirty="0"/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AC3C1E2-8B06-467E-8804-C00041BE3186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CC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CC9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CC9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CC9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CC9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CC9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CC9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CC9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CC99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Place Your Topic Here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Your description goes here</a:t>
            </a:r>
          </a:p>
        </p:txBody>
      </p:sp>
      <p:sp>
        <p:nvSpPr>
          <p:cNvPr id="326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MY" dirty="0"/>
          </a:p>
        </p:txBody>
      </p:sp>
      <p:sp>
        <p:nvSpPr>
          <p:cNvPr id="326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MY" dirty="0"/>
          </a:p>
        </p:txBody>
      </p:sp>
      <p:sp>
        <p:nvSpPr>
          <p:cNvPr id="326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FC31668-05A9-40C4-85D3-33773B7EE021}" type="slidenum">
              <a:rPr lang="en-MY"/>
              <a:pPr/>
              <a:t>‹#›</a:t>
            </a:fld>
            <a:endParaRPr lang="en-MY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800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800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800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800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800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800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800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800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800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500">
          <a:solidFill>
            <a:srgbClr val="00808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22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Place Your Topic Here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Your description goes here</a:t>
            </a:r>
          </a:p>
        </p:txBody>
      </p:sp>
      <p:sp>
        <p:nvSpPr>
          <p:cNvPr id="395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MY" dirty="0"/>
          </a:p>
        </p:txBody>
      </p:sp>
      <p:sp>
        <p:nvSpPr>
          <p:cNvPr id="395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MY" dirty="0"/>
          </a:p>
        </p:txBody>
      </p:sp>
      <p:sp>
        <p:nvSpPr>
          <p:cNvPr id="395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9384896-F0F5-49A0-BD77-4D0BF04C9CBE}" type="slidenum">
              <a:rPr lang="en-MY"/>
              <a:pPr/>
              <a:t>‹#›</a:t>
            </a:fld>
            <a:endParaRPr lang="en-MY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8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8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8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8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8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8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8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8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8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5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2004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Transitional Page</a:t>
            </a:r>
          </a:p>
        </p:txBody>
      </p:sp>
      <p:sp>
        <p:nvSpPr>
          <p:cNvPr id="475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MY" dirty="0"/>
          </a:p>
        </p:txBody>
      </p:sp>
      <p:sp>
        <p:nvSpPr>
          <p:cNvPr id="475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MY" dirty="0"/>
          </a:p>
        </p:txBody>
      </p:sp>
      <p:sp>
        <p:nvSpPr>
          <p:cNvPr id="475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870E16-5DA9-44EA-A8D2-FC67979904C6}" type="slidenum">
              <a:rPr lang="en-MY"/>
              <a:pPr/>
              <a:t>‹#›</a:t>
            </a:fld>
            <a:endParaRPr lang="en-MY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90563"/>
            <a:ext cx="7772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1"/>
                </a:solidFill>
              </a:defRPr>
            </a:lvl1pPr>
          </a:lstStyle>
          <a:p>
            <a:fld id="{F840FD43-4193-4EE1-B973-B45B447C0609}" type="datetimeFigureOut">
              <a:rPr lang="en-US" smtClean="0"/>
              <a:t>3/26/2013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1AC3C1E2-8B06-467E-8804-C00041BE3186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668463"/>
          </a:xfrm>
        </p:spPr>
        <p:txBody>
          <a:bodyPr/>
          <a:lstStyle/>
          <a:p>
            <a:r>
              <a:rPr lang="en-US" dirty="0" smtClean="0"/>
              <a:t>QACPS’ Journey to</a:t>
            </a:r>
            <a:br>
              <a:rPr lang="en-US" dirty="0" smtClean="0"/>
            </a:br>
            <a:r>
              <a:rPr lang="en-US" dirty="0" smtClean="0"/>
              <a:t>Teacher Principal Evaluation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219200"/>
          </a:xfrm>
        </p:spPr>
        <p:txBody>
          <a:bodyPr/>
          <a:lstStyle/>
          <a:p>
            <a:r>
              <a:rPr lang="en-US" sz="2400" dirty="0" smtClean="0">
                <a:solidFill>
                  <a:srgbClr val="92D050"/>
                </a:solidFill>
              </a:rPr>
              <a:t>Presented to Towson University Teacher Preparation Faculty</a:t>
            </a:r>
          </a:p>
          <a:p>
            <a:r>
              <a:rPr lang="en-US" sz="2400" dirty="0" smtClean="0">
                <a:solidFill>
                  <a:srgbClr val="92D050"/>
                </a:solidFill>
              </a:rPr>
              <a:t>March 25, 2013</a:t>
            </a:r>
            <a:endParaRPr lang="en-US" sz="2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28935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763000" cy="1143000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WE ARE CURRENTLY WORKING ON: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lvl="0"/>
            <a:r>
              <a:rPr lang="en-US" sz="2400" dirty="0">
                <a:solidFill>
                  <a:srgbClr val="002060"/>
                </a:solidFill>
              </a:rPr>
              <a:t>T</a:t>
            </a:r>
            <a:r>
              <a:rPr lang="en-US" sz="2400" dirty="0" smtClean="0">
                <a:solidFill>
                  <a:srgbClr val="002060"/>
                </a:solidFill>
              </a:rPr>
              <a:t>he scoring formula </a:t>
            </a:r>
            <a:r>
              <a:rPr lang="en-US" sz="2400" dirty="0">
                <a:solidFill>
                  <a:srgbClr val="002060"/>
                </a:solidFill>
              </a:rPr>
              <a:t>for MSA, School Progress Index and overall </a:t>
            </a:r>
            <a:r>
              <a:rPr lang="en-US" sz="2400" dirty="0" smtClean="0">
                <a:solidFill>
                  <a:srgbClr val="002060"/>
                </a:solidFill>
              </a:rPr>
              <a:t>student growth</a:t>
            </a:r>
          </a:p>
          <a:p>
            <a:pPr lvl="0"/>
            <a:endParaRPr lang="en-US" sz="2400" dirty="0">
              <a:solidFill>
                <a:srgbClr val="002060"/>
              </a:solidFill>
            </a:endParaRPr>
          </a:p>
          <a:p>
            <a:pPr lvl="0"/>
            <a:r>
              <a:rPr lang="en-US" sz="2400" dirty="0">
                <a:solidFill>
                  <a:srgbClr val="002060"/>
                </a:solidFill>
              </a:rPr>
              <a:t>T</a:t>
            </a:r>
            <a:r>
              <a:rPr lang="en-US" sz="2400" dirty="0" smtClean="0">
                <a:solidFill>
                  <a:srgbClr val="002060"/>
                </a:solidFill>
              </a:rPr>
              <a:t>he </a:t>
            </a:r>
            <a:r>
              <a:rPr lang="en-US" sz="2400" dirty="0">
                <a:solidFill>
                  <a:srgbClr val="002060"/>
                </a:solidFill>
              </a:rPr>
              <a:t>f</a:t>
            </a:r>
            <a:r>
              <a:rPr lang="en-US" sz="2400" dirty="0" smtClean="0">
                <a:solidFill>
                  <a:srgbClr val="002060"/>
                </a:solidFill>
              </a:rPr>
              <a:t>ormula </a:t>
            </a:r>
            <a:r>
              <a:rPr lang="en-US" sz="2400" dirty="0">
                <a:solidFill>
                  <a:srgbClr val="002060"/>
                </a:solidFill>
              </a:rPr>
              <a:t>for the </a:t>
            </a:r>
            <a:r>
              <a:rPr lang="en-US" sz="2400" dirty="0" smtClean="0">
                <a:solidFill>
                  <a:srgbClr val="002060"/>
                </a:solidFill>
              </a:rPr>
              <a:t>comprehensive evaluation rating</a:t>
            </a:r>
          </a:p>
          <a:p>
            <a:pPr marL="0" lvl="0" indent="0"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lvl="0"/>
            <a:r>
              <a:rPr lang="en-US" sz="2400" dirty="0">
                <a:solidFill>
                  <a:srgbClr val="002060"/>
                </a:solidFill>
              </a:rPr>
              <a:t>A</a:t>
            </a:r>
            <a:r>
              <a:rPr lang="en-US" sz="2400" dirty="0" smtClean="0">
                <a:solidFill>
                  <a:srgbClr val="002060"/>
                </a:solidFill>
              </a:rPr>
              <a:t>ttribution issues</a:t>
            </a:r>
          </a:p>
          <a:p>
            <a:pPr lvl="0"/>
            <a:endParaRPr lang="en-US" sz="2400" dirty="0">
              <a:solidFill>
                <a:srgbClr val="002060"/>
              </a:solidFill>
            </a:endParaRPr>
          </a:p>
          <a:p>
            <a:pPr lvl="0"/>
            <a:r>
              <a:rPr lang="en-US" sz="2400" dirty="0" smtClean="0">
                <a:solidFill>
                  <a:srgbClr val="002060"/>
                </a:solidFill>
              </a:rPr>
              <a:t>Novice teachers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6042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838200"/>
            <a:ext cx="9067800" cy="609600"/>
          </a:xfrm>
        </p:spPr>
        <p:txBody>
          <a:bodyPr anchor="t" anchorCtr="0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OUR SUCCESSES</a:t>
            </a:r>
            <a:endParaRPr lang="en-US" sz="28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512" y="1371600"/>
            <a:ext cx="8763000" cy="4800600"/>
          </a:xfrm>
          <a:solidFill>
            <a:schemeClr val="bg1"/>
          </a:solidFill>
        </p:spPr>
        <p:txBody>
          <a:bodyPr/>
          <a:lstStyle/>
          <a:p>
            <a:r>
              <a:rPr lang="en-US" sz="2400" dirty="0" smtClean="0">
                <a:solidFill>
                  <a:srgbClr val="002060"/>
                </a:solidFill>
              </a:rPr>
              <a:t>Our knowledge </a:t>
            </a:r>
            <a:r>
              <a:rPr lang="en-US" sz="2400" dirty="0">
                <a:solidFill>
                  <a:srgbClr val="002060"/>
                </a:solidFill>
              </a:rPr>
              <a:t>of </a:t>
            </a:r>
            <a:r>
              <a:rPr lang="en-US" sz="2400" dirty="0" smtClean="0">
                <a:solidFill>
                  <a:srgbClr val="002060"/>
                </a:solidFill>
              </a:rPr>
              <a:t>the evaluation </a:t>
            </a:r>
            <a:r>
              <a:rPr lang="en-US" sz="2400" dirty="0">
                <a:solidFill>
                  <a:srgbClr val="002060"/>
                </a:solidFill>
              </a:rPr>
              <a:t>process has increased significantly</a:t>
            </a:r>
            <a:r>
              <a:rPr lang="en-US" sz="2400" dirty="0" smtClean="0">
                <a:solidFill>
                  <a:srgbClr val="002060"/>
                </a:solidFill>
              </a:rPr>
              <a:t>!</a:t>
            </a:r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All </a:t>
            </a:r>
            <a:r>
              <a:rPr lang="en-US" sz="2400" dirty="0" smtClean="0">
                <a:solidFill>
                  <a:srgbClr val="002060"/>
                </a:solidFill>
              </a:rPr>
              <a:t>stakeholders are </a:t>
            </a:r>
            <a:r>
              <a:rPr lang="en-US" sz="2400" dirty="0">
                <a:solidFill>
                  <a:srgbClr val="002060"/>
                </a:solidFill>
              </a:rPr>
              <a:t>gaining experience in how to write </a:t>
            </a:r>
            <a:r>
              <a:rPr lang="en-US" sz="2400" dirty="0" smtClean="0">
                <a:solidFill>
                  <a:srgbClr val="002060"/>
                </a:solidFill>
              </a:rPr>
              <a:t>SLOs, before they count!</a:t>
            </a:r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Some </a:t>
            </a:r>
            <a:r>
              <a:rPr lang="en-US" sz="2400" dirty="0">
                <a:solidFill>
                  <a:srgbClr val="002060"/>
                </a:solidFill>
              </a:rPr>
              <a:t>of our principal and teacher SLOs </a:t>
            </a:r>
            <a:r>
              <a:rPr lang="en-US" sz="2400" dirty="0" smtClean="0">
                <a:solidFill>
                  <a:srgbClr val="002060"/>
                </a:solidFill>
              </a:rPr>
              <a:t>are on </a:t>
            </a:r>
            <a:r>
              <a:rPr lang="en-US" sz="2400" dirty="0">
                <a:solidFill>
                  <a:srgbClr val="002060"/>
                </a:solidFill>
              </a:rPr>
              <a:t>the MSDE website as exemplary examples</a:t>
            </a:r>
            <a:r>
              <a:rPr lang="en-US" sz="2400" dirty="0" smtClean="0">
                <a:solidFill>
                  <a:srgbClr val="002060"/>
                </a:solidFill>
              </a:rPr>
              <a:t>!</a:t>
            </a:r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Our Bargaining Unit approved the plan and it has been used as a model for others!</a:t>
            </a:r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52400"/>
            <a:ext cx="883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FFFF00"/>
                </a:solidFill>
              </a:rPr>
              <a:t>“Life is like an ice cream cone. . . You have to learn to lick it!”  </a:t>
            </a:r>
            <a:r>
              <a:rPr lang="en-US" b="1" i="1" dirty="0" smtClean="0">
                <a:solidFill>
                  <a:srgbClr val="FFFF00"/>
                </a:solidFill>
              </a:rPr>
              <a:t>- </a:t>
            </a:r>
            <a:r>
              <a:rPr lang="en-US" b="1" i="1" dirty="0">
                <a:solidFill>
                  <a:srgbClr val="FFFF00"/>
                </a:solidFill>
              </a:rPr>
              <a:t>Charlie Brown</a:t>
            </a:r>
          </a:p>
        </p:txBody>
      </p:sp>
    </p:spTree>
    <p:extLst>
      <p:ext uri="{BB962C8B-B14F-4D97-AF65-F5344CB8AC3E}">
        <p14:creationId xmlns:p14="http://schemas.microsoft.com/office/powerpoint/2010/main" val="282649693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pPr lvl="0"/>
            <a:r>
              <a:rPr lang="en-US" sz="2400" dirty="0">
                <a:solidFill>
                  <a:srgbClr val="002060"/>
                </a:solidFill>
              </a:rPr>
              <a:t>Our Field Test Report was approved for implementation in 2013-14 with no changes</a:t>
            </a:r>
            <a:r>
              <a:rPr lang="en-US" sz="2400" dirty="0" smtClean="0">
                <a:solidFill>
                  <a:srgbClr val="002060"/>
                </a:solidFill>
              </a:rPr>
              <a:t>!</a:t>
            </a:r>
          </a:p>
          <a:p>
            <a:pPr marL="0" lvl="0" indent="0"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lvl="0"/>
            <a:r>
              <a:rPr lang="en-US" sz="2400" dirty="0">
                <a:solidFill>
                  <a:srgbClr val="002060"/>
                </a:solidFill>
              </a:rPr>
              <a:t>The spirit of collaboration between </a:t>
            </a:r>
            <a:r>
              <a:rPr lang="en-US" sz="2400" dirty="0" smtClean="0">
                <a:solidFill>
                  <a:srgbClr val="002060"/>
                </a:solidFill>
              </a:rPr>
              <a:t>LEAs is high!</a:t>
            </a:r>
          </a:p>
          <a:p>
            <a:pPr marL="0" lvl="0" indent="0"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lvl="0"/>
            <a:r>
              <a:rPr lang="en-US" sz="2400" dirty="0">
                <a:solidFill>
                  <a:srgbClr val="002060"/>
                </a:solidFill>
              </a:rPr>
              <a:t>Our Task Force is a highly effective collaborative team and the team members serve as ambassadors and leaders for the TPE!</a:t>
            </a:r>
          </a:p>
          <a:p>
            <a:pPr marL="0" lvl="0" indent="0" algn="ctr">
              <a:buNone/>
            </a:pPr>
            <a:endParaRPr lang="en-US" sz="2400" b="1" dirty="0" smtClean="0">
              <a:solidFill>
                <a:srgbClr val="002060"/>
              </a:solidFill>
            </a:endParaRPr>
          </a:p>
          <a:p>
            <a:pPr marL="0" lvl="0" indent="0" algn="ctr"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We </a:t>
            </a:r>
            <a:r>
              <a:rPr lang="en-US" sz="2400" b="1" dirty="0">
                <a:solidFill>
                  <a:srgbClr val="002060"/>
                </a:solidFill>
              </a:rPr>
              <a:t>believe we can get there!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5" y="838201"/>
            <a:ext cx="3511550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78078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219200"/>
            <a:ext cx="9067800" cy="685800"/>
          </a:xfrm>
        </p:spPr>
        <p:txBody>
          <a:bodyPr anchor="t" anchorCtr="0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OUR CHALLENGES</a:t>
            </a:r>
            <a:endParaRPr lang="en-US" sz="28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5752"/>
            <a:ext cx="8305800" cy="3965448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Creating </a:t>
            </a:r>
            <a:r>
              <a:rPr lang="en-US" sz="2400" dirty="0">
                <a:solidFill>
                  <a:srgbClr val="002060"/>
                </a:solidFill>
              </a:rPr>
              <a:t>the </a:t>
            </a:r>
            <a:r>
              <a:rPr lang="en-US" sz="2400" dirty="0" smtClean="0">
                <a:solidFill>
                  <a:srgbClr val="002060"/>
                </a:solidFill>
              </a:rPr>
              <a:t>wheel</a:t>
            </a:r>
            <a:endParaRPr lang="en-US" sz="24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</a:rPr>
              <a:t>The MSA </a:t>
            </a:r>
            <a:r>
              <a:rPr lang="en-US" sz="2400" dirty="0" smtClean="0">
                <a:solidFill>
                  <a:srgbClr val="002060"/>
                </a:solidFill>
              </a:rPr>
              <a:t>issue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Professional Development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Principal’s time</a:t>
            </a:r>
            <a:endParaRPr lang="en-US" sz="24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</a:rPr>
              <a:t>Assuring </a:t>
            </a:r>
            <a:r>
              <a:rPr lang="en-US" sz="2400" dirty="0" smtClean="0">
                <a:solidFill>
                  <a:srgbClr val="002060"/>
                </a:solidFill>
              </a:rPr>
              <a:t>a thorough </a:t>
            </a:r>
            <a:r>
              <a:rPr lang="en-US" sz="2400" dirty="0">
                <a:solidFill>
                  <a:srgbClr val="002060"/>
                </a:solidFill>
              </a:rPr>
              <a:t>understanding </a:t>
            </a:r>
            <a:r>
              <a:rPr lang="en-US" sz="2400" dirty="0" smtClean="0">
                <a:solidFill>
                  <a:srgbClr val="002060"/>
                </a:solidFill>
              </a:rPr>
              <a:t>of </a:t>
            </a:r>
            <a:r>
              <a:rPr lang="en-US" sz="2400" dirty="0">
                <a:solidFill>
                  <a:srgbClr val="002060"/>
                </a:solidFill>
              </a:rPr>
              <a:t>the TPE </a:t>
            </a:r>
            <a:endParaRPr lang="en-US" sz="24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The </a:t>
            </a:r>
            <a:r>
              <a:rPr lang="en-US" sz="2400" dirty="0">
                <a:solidFill>
                  <a:srgbClr val="002060"/>
                </a:solidFill>
              </a:rPr>
              <a:t>impact of change </a:t>
            </a:r>
            <a:endParaRPr lang="en-US" sz="2400" dirty="0" smtClean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762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John Ruskin once wrote, “The best grace is the consciousness </a:t>
            </a:r>
            <a:endParaRPr lang="en-US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that 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we have earned our dinner.”  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Linus</a:t>
            </a:r>
          </a:p>
        </p:txBody>
      </p:sp>
    </p:spTree>
    <p:extLst>
      <p:ext uri="{BB962C8B-B14F-4D97-AF65-F5344CB8AC3E}">
        <p14:creationId xmlns:p14="http://schemas.microsoft.com/office/powerpoint/2010/main" val="245217292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Journey Continues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4400" dirty="0" smtClean="0">
                <a:solidFill>
                  <a:srgbClr val="000A1E"/>
                </a:solidFill>
              </a:rPr>
              <a:t>“If there is no struggle, </a:t>
            </a:r>
          </a:p>
          <a:p>
            <a:pPr marL="0" indent="0">
              <a:buNone/>
            </a:pPr>
            <a:r>
              <a:rPr lang="en-US" sz="4400" dirty="0">
                <a:solidFill>
                  <a:srgbClr val="000A1E"/>
                </a:solidFill>
              </a:rPr>
              <a:t>	</a:t>
            </a:r>
            <a:r>
              <a:rPr lang="en-US" sz="4400" dirty="0" smtClean="0">
                <a:solidFill>
                  <a:srgbClr val="000A1E"/>
                </a:solidFill>
              </a:rPr>
              <a:t>	there is no progress.”</a:t>
            </a:r>
            <a:endParaRPr lang="en-US" sz="4400" dirty="0">
              <a:solidFill>
                <a:srgbClr val="000A1E"/>
              </a:solidFill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rgbClr val="000A1E"/>
                </a:solidFill>
              </a:rPr>
              <a:t>				</a:t>
            </a:r>
            <a:r>
              <a:rPr lang="en-US" dirty="0" smtClean="0">
                <a:solidFill>
                  <a:srgbClr val="000A1E"/>
                </a:solidFill>
              </a:rPr>
              <a:t>Frederick Douglas</a:t>
            </a:r>
            <a:endParaRPr lang="en-US" sz="4400" dirty="0" smtClean="0">
              <a:solidFill>
                <a:srgbClr val="000A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95873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1239721" y="1371600"/>
            <a:ext cx="6680200" cy="4614862"/>
            <a:chOff x="106767630" y="106344720"/>
            <a:chExt cx="6679565" cy="4615815"/>
          </a:xfrm>
        </p:grpSpPr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106834305" y="109494320"/>
              <a:ext cx="1526540" cy="1466215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 algn="ctr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</a:rPr>
                <a:t>Elementary School Tested  Areas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</a:rPr>
                <a:t>MSA Reading - 10%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</a:rPr>
                <a:t>MSA Math – 10 %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SLO- 30%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110282355" y="109494320"/>
              <a:ext cx="1383665" cy="1466215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 algn="ctr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</a:rPr>
                <a:t>High School Tested Areas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</a:rPr>
                <a:t>SLO – 30%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</a:rPr>
                <a:t>SPI – 20%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108586905" y="109494320"/>
              <a:ext cx="1526540" cy="1466215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 algn="ctr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</a:rPr>
                <a:t>Middle School Tested Areas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MSA Reading or Math – 20%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SLO- 30%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111827945" y="109494320"/>
              <a:ext cx="1619250" cy="1466215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 algn="ctr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</a:rPr>
                <a:t>Elementary, Middle &amp; High School Non-Tested Areas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</a:rPr>
                <a:t>SLO/Portfolios – 30%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</a:rPr>
                <a:t>SPI – 20%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108999020" y="108341795"/>
              <a:ext cx="2562225" cy="638175"/>
            </a:xfrm>
            <a:prstGeom prst="rect">
              <a:avLst/>
            </a:prstGeom>
            <a:solidFill>
              <a:srgbClr val="FFFFFF"/>
            </a:solidFill>
            <a:ln w="63500" cmpd="thickThin" algn="ctr">
              <a:solidFill>
                <a:srgbClr val="9BBB59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86868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</a:rPr>
                <a:t>Student Growth Measures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</a:rPr>
                <a:t>50%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035" name="AutoShape 11"/>
            <p:cNvCxnSpPr>
              <a:cxnSpLocks noChangeShapeType="1"/>
            </p:cNvCxnSpPr>
            <p:nvPr/>
          </p:nvCxnSpPr>
          <p:spPr bwMode="auto">
            <a:xfrm flipH="1">
              <a:off x="107555665" y="108979970"/>
              <a:ext cx="2726690" cy="492760"/>
            </a:xfrm>
            <a:prstGeom prst="straightConnector1">
              <a:avLst/>
            </a:prstGeom>
            <a:noFill/>
            <a:ln w="9525" algn="ctr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6" name="AutoShape 12"/>
            <p:cNvCxnSpPr>
              <a:cxnSpLocks noChangeShapeType="1"/>
            </p:cNvCxnSpPr>
            <p:nvPr/>
          </p:nvCxnSpPr>
          <p:spPr bwMode="auto">
            <a:xfrm flipH="1">
              <a:off x="109437170" y="108979970"/>
              <a:ext cx="845185" cy="492760"/>
            </a:xfrm>
            <a:prstGeom prst="straightConnector1">
              <a:avLst/>
            </a:prstGeom>
            <a:noFill/>
            <a:ln w="9525" algn="ctr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7" name="AutoShape 13"/>
            <p:cNvCxnSpPr>
              <a:cxnSpLocks noChangeShapeType="1"/>
            </p:cNvCxnSpPr>
            <p:nvPr/>
          </p:nvCxnSpPr>
          <p:spPr bwMode="auto">
            <a:xfrm>
              <a:off x="110282355" y="108979970"/>
              <a:ext cx="593090" cy="492760"/>
            </a:xfrm>
            <a:prstGeom prst="straightConnector1">
              <a:avLst/>
            </a:prstGeom>
            <a:noFill/>
            <a:ln w="9525" algn="ctr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8" name="AutoShape 14"/>
            <p:cNvCxnSpPr>
              <a:cxnSpLocks noChangeShapeType="1"/>
            </p:cNvCxnSpPr>
            <p:nvPr/>
          </p:nvCxnSpPr>
          <p:spPr bwMode="auto">
            <a:xfrm>
              <a:off x="110282355" y="108979970"/>
              <a:ext cx="2412365" cy="492760"/>
            </a:xfrm>
            <a:prstGeom prst="straightConnector1">
              <a:avLst/>
            </a:prstGeom>
            <a:noFill/>
            <a:ln w="9525" algn="ctr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108999020" y="106344720"/>
              <a:ext cx="2562225" cy="638175"/>
            </a:xfrm>
            <a:prstGeom prst="rect">
              <a:avLst/>
            </a:prstGeom>
            <a:solidFill>
              <a:srgbClr val="FFFFFF"/>
            </a:solidFill>
            <a:ln w="63500" cmpd="thickThin" algn="ctr">
              <a:solidFill>
                <a:srgbClr val="9BBB59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86868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</a:rPr>
                <a:t>Professional Practices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</a:rPr>
                <a:t>50%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06767630" y="107306745"/>
              <a:ext cx="1526540" cy="647700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 algn="ctr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</a:rPr>
                <a:t>Planning and Preparation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</a:rPr>
                <a:t>12.5%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108527215" y="107306745"/>
              <a:ext cx="1526540" cy="647700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 algn="ctr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</a:rPr>
                <a:t>Instruction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</a:rPr>
                <a:t>12.5%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110225205" y="107306745"/>
              <a:ext cx="1526540" cy="647700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 algn="ctr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</a:rPr>
                <a:t>Classroom Environment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</a:rPr>
                <a:t>12.5%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111920655" y="107306745"/>
              <a:ext cx="1526540" cy="647700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 algn="ctr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</a:rPr>
                <a:t>Professional Responsibilities 12.5%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044" name="AutoShape 20"/>
            <p:cNvCxnSpPr>
              <a:cxnSpLocks noChangeShapeType="1"/>
            </p:cNvCxnSpPr>
            <p:nvPr/>
          </p:nvCxnSpPr>
          <p:spPr bwMode="auto">
            <a:xfrm flipH="1">
              <a:off x="107503595" y="106982895"/>
              <a:ext cx="2673985" cy="323850"/>
            </a:xfrm>
            <a:prstGeom prst="straightConnector1">
              <a:avLst/>
            </a:prstGeom>
            <a:noFill/>
            <a:ln w="9525" algn="ctr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5" name="AutoShape 21"/>
            <p:cNvCxnSpPr>
              <a:cxnSpLocks noChangeShapeType="1"/>
            </p:cNvCxnSpPr>
            <p:nvPr/>
          </p:nvCxnSpPr>
          <p:spPr bwMode="auto">
            <a:xfrm flipH="1" flipV="1">
              <a:off x="110113445" y="106983530"/>
              <a:ext cx="2581275" cy="323215"/>
            </a:xfrm>
            <a:prstGeom prst="straightConnector1">
              <a:avLst/>
            </a:prstGeom>
            <a:noFill/>
            <a:ln w="9525" algn="ctr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6" name="AutoShape 22"/>
            <p:cNvCxnSpPr>
              <a:cxnSpLocks noChangeShapeType="1"/>
            </p:cNvCxnSpPr>
            <p:nvPr/>
          </p:nvCxnSpPr>
          <p:spPr bwMode="auto">
            <a:xfrm flipH="1">
              <a:off x="109332395" y="106983530"/>
              <a:ext cx="845185" cy="323215"/>
            </a:xfrm>
            <a:prstGeom prst="straightConnector1">
              <a:avLst/>
            </a:prstGeom>
            <a:noFill/>
            <a:ln w="9525" algn="ctr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7" name="AutoShape 23"/>
            <p:cNvCxnSpPr>
              <a:cxnSpLocks noChangeShapeType="1"/>
            </p:cNvCxnSpPr>
            <p:nvPr/>
          </p:nvCxnSpPr>
          <p:spPr bwMode="auto">
            <a:xfrm flipH="1" flipV="1">
              <a:off x="110113445" y="106983530"/>
              <a:ext cx="845185" cy="323215"/>
            </a:xfrm>
            <a:prstGeom prst="straightConnector1">
              <a:avLst/>
            </a:prstGeom>
            <a:noFill/>
            <a:ln w="9525" algn="ctr">
              <a:solidFill>
                <a:srgbClr val="92D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0561598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3505201" y="1741760"/>
            <a:ext cx="3124200" cy="682238"/>
          </a:xfrm>
          <a:prstGeom prst="rect">
            <a:avLst/>
          </a:prstGeom>
          <a:solidFill>
            <a:srgbClr val="FFFFFF"/>
          </a:solidFill>
          <a:ln w="63500" cmpd="thickThin" algn="ctr">
            <a:solidFill>
              <a:srgbClr val="9BBB59"/>
            </a:solidFill>
            <a:miter lim="800000"/>
            <a:headEnd/>
            <a:tailEnd/>
          </a:ln>
          <a:effectLst>
            <a:outerShdw dist="107763" dir="2700000" algn="ctr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404F21"/>
                </a:solidFill>
                <a:effectLst/>
                <a:latin typeface="Arial" pitchFamily="34" charset="0"/>
              </a:rPr>
              <a:t>Professional Practices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404F2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404F21"/>
                </a:solidFill>
                <a:effectLst/>
                <a:latin typeface="Arial" pitchFamily="34" charset="0"/>
              </a:rPr>
              <a:t>50%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3204911" y="2945178"/>
            <a:ext cx="1004607" cy="95893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 algn="ctr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404F21"/>
                </a:solidFill>
                <a:effectLst/>
                <a:latin typeface="Arial" pitchFamily="34" charset="0"/>
              </a:rPr>
              <a:t>School Cultures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404F2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404F21"/>
                </a:solidFill>
                <a:effectLst/>
                <a:latin typeface="Arial" pitchFamily="34" charset="0"/>
              </a:rPr>
              <a:t>5%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4416978" y="2945178"/>
            <a:ext cx="1061187" cy="95893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 algn="ctr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404F21"/>
                </a:solidFill>
                <a:effectLst/>
                <a:latin typeface="Arial" pitchFamily="34" charset="0"/>
              </a:rPr>
              <a:t>Alignment of C.I. &amp; A.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404F2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404F21"/>
                </a:solidFill>
                <a:effectLst/>
                <a:latin typeface="Arial" pitchFamily="34" charset="0"/>
              </a:rPr>
              <a:t>5%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5671794" y="2945178"/>
            <a:ext cx="1061187" cy="95893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 algn="ctr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404F21"/>
                </a:solidFill>
                <a:effectLst/>
                <a:latin typeface="Arial" pitchFamily="34" charset="0"/>
              </a:rPr>
              <a:t>Observation &amp; Evaluation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404F2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404F21"/>
                </a:solidFill>
                <a:effectLst/>
                <a:latin typeface="Arial" pitchFamily="34" charset="0"/>
              </a:rPr>
              <a:t>5%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6939813" y="2945178"/>
            <a:ext cx="1061187" cy="95893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 algn="ctr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404F21"/>
                </a:solidFill>
                <a:effectLst/>
                <a:latin typeface="Arial" pitchFamily="34" charset="0"/>
              </a:rPr>
              <a:t>Assessment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404F2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404F2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404F21"/>
                </a:solidFill>
                <a:effectLst/>
                <a:latin typeface="Arial" pitchFamily="34" charset="0"/>
              </a:rPr>
              <a:t>5%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923062" y="4298869"/>
            <a:ext cx="1061187" cy="95893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 algn="ctr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404F21"/>
                </a:solidFill>
                <a:effectLst/>
                <a:latin typeface="Arial" pitchFamily="34" charset="0"/>
              </a:rPr>
              <a:t>Technology &amp;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404F2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404F21"/>
                </a:solidFill>
                <a:effectLst/>
                <a:latin typeface="Arial" pitchFamily="34" charset="0"/>
              </a:rPr>
              <a:t>5%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3204911" y="4298869"/>
            <a:ext cx="1085077" cy="95893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 algn="ctr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404F21"/>
                </a:solidFill>
                <a:effectLst/>
                <a:latin typeface="Arial" pitchFamily="34" charset="0"/>
              </a:rPr>
              <a:t>Professional Development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404F2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404F21"/>
                </a:solidFill>
                <a:effectLst/>
                <a:latin typeface="Arial" pitchFamily="34" charset="0"/>
              </a:rPr>
              <a:t>5%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4416978" y="4298869"/>
            <a:ext cx="1061187" cy="95893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 algn="ctr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404F21"/>
                </a:solidFill>
                <a:effectLst/>
                <a:latin typeface="Arial" pitchFamily="34" charset="0"/>
              </a:rPr>
              <a:t>Shared Responsibility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404F2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404F21"/>
                </a:solidFill>
                <a:effectLst/>
                <a:latin typeface="Arial" pitchFamily="34" charset="0"/>
              </a:rPr>
              <a:t>5%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5718944" y="4298869"/>
            <a:ext cx="1061187" cy="95893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 algn="ctr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404F21"/>
                </a:solidFill>
                <a:effectLst/>
                <a:latin typeface="Arial" pitchFamily="34" charset="0"/>
              </a:rPr>
              <a:t>Safe Environment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404F2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404F21"/>
                </a:solidFill>
                <a:effectLst/>
                <a:latin typeface="Arial" pitchFamily="34" charset="0"/>
              </a:rPr>
              <a:t>5%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6939813" y="4298869"/>
            <a:ext cx="1061187" cy="95893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 algn="ctr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404F21"/>
                </a:solidFill>
                <a:effectLst/>
                <a:latin typeface="Arial" pitchFamily="34" charset="0"/>
              </a:rPr>
              <a:t>Management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404F2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404F2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404F21"/>
                </a:solidFill>
                <a:effectLst/>
                <a:latin typeface="Arial" pitchFamily="34" charset="0"/>
              </a:rPr>
              <a:t>5%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068" name="AutoShape 20"/>
          <p:cNvCxnSpPr>
            <a:cxnSpLocks noChangeShapeType="1"/>
          </p:cNvCxnSpPr>
          <p:nvPr/>
        </p:nvCxnSpPr>
        <p:spPr bwMode="auto">
          <a:xfrm>
            <a:off x="4926197" y="2417902"/>
            <a:ext cx="629" cy="496247"/>
          </a:xfrm>
          <a:prstGeom prst="straightConnector1">
            <a:avLst/>
          </a:prstGeom>
          <a:noFill/>
          <a:ln w="12700" algn="ctr">
            <a:solidFill>
              <a:srgbClr val="9BBB5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4E6128"/>
                  </a:outerShdw>
                </a:effectLst>
              </a14:hiddenEffects>
            </a:ext>
          </a:extLst>
        </p:spPr>
      </p:cxn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923062" y="2945178"/>
            <a:ext cx="1075018" cy="95893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 algn="ctr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404F21"/>
                </a:solidFill>
                <a:effectLst/>
                <a:latin typeface="Arial" pitchFamily="34" charset="0"/>
              </a:rPr>
              <a:t>School Vision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404F2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404F2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404F21"/>
                </a:solidFill>
                <a:effectLst/>
                <a:latin typeface="Arial" pitchFamily="34" charset="0"/>
              </a:rPr>
              <a:t>5%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59182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344930" y="1981200"/>
            <a:ext cx="6294120" cy="3020696"/>
            <a:chOff x="1344930" y="1981200"/>
            <a:chExt cx="6294120" cy="3020696"/>
          </a:xfrm>
        </p:grpSpPr>
        <p:cxnSp>
          <p:nvCxnSpPr>
            <p:cNvPr id="3084" name="AutoShape 12"/>
            <p:cNvCxnSpPr>
              <a:cxnSpLocks noChangeShapeType="1"/>
            </p:cNvCxnSpPr>
            <p:nvPr/>
          </p:nvCxnSpPr>
          <p:spPr bwMode="auto">
            <a:xfrm flipH="1">
              <a:off x="2814638" y="2708275"/>
              <a:ext cx="1476375" cy="561975"/>
            </a:xfrm>
            <a:prstGeom prst="straightConnector1">
              <a:avLst/>
            </a:prstGeom>
            <a:noFill/>
            <a:ln w="12700">
              <a:solidFill>
                <a:srgbClr val="9BBB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4E6128"/>
                    </a:outerShdw>
                  </a:effectLst>
                </a14:hiddenEffects>
              </a:ext>
            </a:extLst>
          </p:spPr>
        </p:cxnSp>
        <p:cxnSp>
          <p:nvCxnSpPr>
            <p:cNvPr id="3085" name="AutoShape 13"/>
            <p:cNvCxnSpPr>
              <a:cxnSpLocks noChangeShapeType="1"/>
            </p:cNvCxnSpPr>
            <p:nvPr/>
          </p:nvCxnSpPr>
          <p:spPr bwMode="auto">
            <a:xfrm flipH="1" flipV="1">
              <a:off x="4191000" y="2651125"/>
              <a:ext cx="1428750" cy="561975"/>
            </a:xfrm>
            <a:prstGeom prst="straightConnector1">
              <a:avLst/>
            </a:prstGeom>
            <a:noFill/>
            <a:ln w="12700">
              <a:solidFill>
                <a:srgbClr val="9BBB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4E6128"/>
                    </a:outerShdw>
                  </a:effectLst>
                </a14:hiddenEffects>
              </a:ext>
            </a:extLst>
          </p:spPr>
        </p:cxn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3124200" y="1981200"/>
              <a:ext cx="2495550" cy="669925"/>
            </a:xfrm>
            <a:prstGeom prst="rect">
              <a:avLst/>
            </a:prstGeom>
            <a:solidFill>
              <a:srgbClr val="FFFFFF"/>
            </a:solidFill>
            <a:ln w="63500" cmpd="thickThin" algn="ctr">
              <a:solidFill>
                <a:srgbClr val="9BBB59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86868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404F21"/>
                  </a:solidFill>
                  <a:effectLst/>
                  <a:latin typeface="Arial" pitchFamily="34" charset="0"/>
                </a:rPr>
                <a:t>Student Growth Measures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404F21"/>
                  </a:solidFill>
                  <a:effectLst/>
                  <a:latin typeface="Arial" pitchFamily="34" charset="0"/>
                </a:rPr>
                <a:t>50%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1344930" y="3258821"/>
              <a:ext cx="2438400" cy="1743075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 algn="ctr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sng" strike="noStrike" cap="none" normalizeH="0" baseline="0" dirty="0" smtClean="0">
                  <a:ln>
                    <a:noFill/>
                  </a:ln>
                  <a:solidFill>
                    <a:srgbClr val="000A1E"/>
                  </a:solidFill>
                  <a:effectLst/>
                  <a:latin typeface="Arial" pitchFamily="34" charset="0"/>
                </a:rPr>
                <a:t>ELEMENTARY/MIDDLE SCHOOL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A1E"/>
                  </a:solidFill>
                  <a:effectLst/>
                  <a:latin typeface="Arial" pitchFamily="34" charset="0"/>
                </a:rPr>
                <a:t>MSA Reading and Math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A1E"/>
                  </a:solidFill>
                  <a:effectLst/>
                  <a:latin typeface="Arial" pitchFamily="34" charset="0"/>
                </a:rPr>
                <a:t>20%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A1E"/>
                  </a:solidFill>
                  <a:effectLst/>
                  <a:latin typeface="Arial" pitchFamily="34" charset="0"/>
                </a:rPr>
                <a:t>SLO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A1E"/>
                  </a:solidFill>
                  <a:effectLst/>
                  <a:latin typeface="Arial" pitchFamily="34" charset="0"/>
                </a:rPr>
                <a:t>30%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A1E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5105400" y="3258820"/>
              <a:ext cx="2533650" cy="1743075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 algn="ctr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sng" strike="noStrike" cap="none" normalizeH="0" baseline="0" dirty="0" smtClean="0">
                  <a:ln>
                    <a:noFill/>
                  </a:ln>
                  <a:solidFill>
                    <a:srgbClr val="000A1E"/>
                  </a:solidFill>
                  <a:effectLst/>
                  <a:latin typeface="Arial" pitchFamily="34" charset="0"/>
                </a:rPr>
                <a:t>HIGH SCHOOL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A1E"/>
                  </a:solidFill>
                  <a:effectLst/>
                  <a:latin typeface="Arial" pitchFamily="34" charset="0"/>
                </a:rPr>
                <a:t>SLO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A1E"/>
                  </a:solidFill>
                  <a:effectLst/>
                  <a:latin typeface="Arial" pitchFamily="34" charset="0"/>
                </a:rPr>
                <a:t>30%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A1E"/>
                  </a:solidFill>
                  <a:effectLst/>
                  <a:latin typeface="Arial" pitchFamily="34" charset="0"/>
                </a:rPr>
                <a:t>SPI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A1E"/>
                  </a:solidFill>
                  <a:effectLst/>
                  <a:latin typeface="Arial" pitchFamily="34" charset="0"/>
                </a:rPr>
                <a:t>20%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A1E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078724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452572"/>
              </p:ext>
            </p:extLst>
          </p:nvPr>
        </p:nvGraphicFramePr>
        <p:xfrm>
          <a:off x="5105400" y="1752600"/>
          <a:ext cx="3581400" cy="2541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700"/>
                <a:gridCol w="305729"/>
                <a:gridCol w="1484971"/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FREE</a:t>
                      </a:r>
                      <a:r>
                        <a:rPr lang="en-US" sz="1800" b="1" baseline="0" dirty="0" smtClean="0">
                          <a:solidFill>
                            <a:srgbClr val="FFFFFF"/>
                          </a:solidFill>
                        </a:rPr>
                        <a:t> &amp; REDUCED MEALS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38384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A1E"/>
                          </a:solidFill>
                        </a:rPr>
                        <a:t>Total FARM Students</a:t>
                      </a:r>
                      <a:endParaRPr lang="en-US" sz="1800" b="0" dirty="0">
                        <a:solidFill>
                          <a:srgbClr val="000A1E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A1E"/>
                          </a:solidFill>
                        </a:rPr>
                        <a:t>1988</a:t>
                      </a:r>
                    </a:p>
                    <a:p>
                      <a:pPr algn="ctr"/>
                      <a:r>
                        <a:rPr lang="en-US" sz="1800" b="0" dirty="0" smtClean="0">
                          <a:solidFill>
                            <a:srgbClr val="000A1E"/>
                          </a:solidFill>
                        </a:rPr>
                        <a:t>25.63%</a:t>
                      </a:r>
                      <a:endParaRPr lang="en-US" sz="1800" b="0" dirty="0">
                        <a:solidFill>
                          <a:srgbClr val="000A1E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</a:tcPr>
                </a:tc>
              </a:tr>
              <a:tr h="383847">
                <a:tc gridSpan="3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5F9F5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3847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5F9F5"/>
                          </a:solidFill>
                        </a:rPr>
                        <a:t>MINORITY</a:t>
                      </a:r>
                      <a:endParaRPr lang="en-US" sz="1800" b="1" dirty="0">
                        <a:solidFill>
                          <a:srgbClr val="F5F9F5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rgbClr val="000A1E"/>
                        </a:solidFill>
                      </a:endParaRPr>
                    </a:p>
                  </a:txBody>
                  <a:tcPr/>
                </a:tc>
              </a:tr>
              <a:tr h="383847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A1E"/>
                          </a:solidFill>
                        </a:rPr>
                        <a:t>Students</a:t>
                      </a:r>
                      <a:endParaRPr lang="en-US" sz="1800" b="0" dirty="0">
                        <a:solidFill>
                          <a:srgbClr val="000A1E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A1E"/>
                          </a:solidFill>
                        </a:rPr>
                        <a:t>16.3%</a:t>
                      </a:r>
                      <a:endParaRPr lang="en-US" sz="1800" b="0" dirty="0">
                        <a:solidFill>
                          <a:srgbClr val="000A1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3847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A1E"/>
                          </a:solidFill>
                        </a:rPr>
                        <a:t>Teachers</a:t>
                      </a:r>
                      <a:endParaRPr lang="en-US" sz="1800" b="0" dirty="0">
                        <a:solidFill>
                          <a:srgbClr val="000A1E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A1E"/>
                          </a:solidFill>
                        </a:rPr>
                        <a:t>5.0%</a:t>
                      </a:r>
                      <a:endParaRPr lang="en-US" sz="1800" b="0" dirty="0">
                        <a:solidFill>
                          <a:srgbClr val="000A1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509131"/>
              </p:ext>
            </p:extLst>
          </p:nvPr>
        </p:nvGraphicFramePr>
        <p:xfrm>
          <a:off x="228600" y="1676400"/>
          <a:ext cx="46482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100"/>
                <a:gridCol w="266700"/>
                <a:gridCol w="20574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ENROLLMENT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A1E"/>
                          </a:solidFill>
                        </a:rPr>
                        <a:t>Total</a:t>
                      </a:r>
                      <a:endParaRPr lang="en-US" b="0" dirty="0">
                        <a:solidFill>
                          <a:srgbClr val="000A1E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A1E"/>
                          </a:solidFill>
                        </a:rPr>
                        <a:t>7756</a:t>
                      </a:r>
                      <a:endParaRPr lang="en-US" b="0" dirty="0">
                        <a:solidFill>
                          <a:srgbClr val="000A1E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5F9F5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5F9F5"/>
                          </a:solidFill>
                        </a:rPr>
                        <a:t>CERTIFICATED</a:t>
                      </a:r>
                      <a:r>
                        <a:rPr lang="en-US" b="1" baseline="0" dirty="0" smtClean="0">
                          <a:solidFill>
                            <a:srgbClr val="F5F9F5"/>
                          </a:solidFill>
                        </a:rPr>
                        <a:t> STAFF</a:t>
                      </a:r>
                      <a:endParaRPr lang="en-US" b="1" dirty="0">
                        <a:solidFill>
                          <a:srgbClr val="F5F9F5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000A1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A1E"/>
                          </a:solidFill>
                        </a:rPr>
                        <a:t>Teachers</a:t>
                      </a:r>
                      <a:endParaRPr lang="en-US" b="0" dirty="0">
                        <a:solidFill>
                          <a:srgbClr val="000A1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000A1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A1E"/>
                          </a:solidFill>
                        </a:rPr>
                        <a:t>543</a:t>
                      </a:r>
                      <a:endParaRPr lang="en-US" b="0" dirty="0">
                        <a:solidFill>
                          <a:srgbClr val="000A1E"/>
                        </a:solidFill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A1E"/>
                          </a:solidFill>
                        </a:rPr>
                        <a:t>Administrators</a:t>
                      </a:r>
                      <a:endParaRPr lang="en-US" b="0" dirty="0">
                        <a:solidFill>
                          <a:srgbClr val="000A1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000A1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A1E"/>
                          </a:solidFill>
                        </a:rPr>
                        <a:t>25</a:t>
                      </a:r>
                      <a:endParaRPr lang="en-US" b="0" dirty="0">
                        <a:solidFill>
                          <a:srgbClr val="000A1E"/>
                        </a:solidFill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A1E"/>
                          </a:solidFill>
                        </a:rPr>
                        <a:t>Supervisors</a:t>
                      </a:r>
                      <a:endParaRPr lang="en-US" b="0" dirty="0">
                        <a:solidFill>
                          <a:srgbClr val="000A1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000A1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A1E"/>
                          </a:solidFill>
                        </a:rPr>
                        <a:t>6</a:t>
                      </a:r>
                      <a:endParaRPr lang="en-US" b="0" dirty="0">
                        <a:solidFill>
                          <a:srgbClr val="000A1E"/>
                        </a:solidFill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A1E"/>
                          </a:solidFill>
                        </a:rPr>
                        <a:t>Coordinators/Directors</a:t>
                      </a:r>
                      <a:endParaRPr lang="en-US" b="0" dirty="0">
                        <a:solidFill>
                          <a:srgbClr val="000A1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000A1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A1E"/>
                          </a:solidFill>
                        </a:rPr>
                        <a:t>9</a:t>
                      </a:r>
                      <a:endParaRPr lang="en-US" b="0" dirty="0">
                        <a:solidFill>
                          <a:srgbClr val="000A1E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-24384"/>
            <a:ext cx="45339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596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1143000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accent3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SCHOOL PERFORMANCE DATA</a:t>
            </a:r>
            <a:endParaRPr lang="en-US" sz="2800" dirty="0">
              <a:solidFill>
                <a:schemeClr val="accent3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753697"/>
              </p:ext>
            </p:extLst>
          </p:nvPr>
        </p:nvGraphicFramePr>
        <p:xfrm>
          <a:off x="228600" y="1219200"/>
          <a:ext cx="4952998" cy="2009775"/>
        </p:xfrm>
        <a:graphic>
          <a:graphicData uri="http://schemas.openxmlformats.org/drawingml/2006/table">
            <a:tbl>
              <a:tblPr firstRow="1" firstCol="1" bandRow="1"/>
              <a:tblGrid>
                <a:gridCol w="868946"/>
                <a:gridCol w="695158"/>
                <a:gridCol w="700123"/>
                <a:gridCol w="707571"/>
                <a:gridCol w="838201"/>
                <a:gridCol w="1142999"/>
              </a:tblGrid>
              <a:tr h="368218">
                <a:tc gridSpan="6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2011-12 HSA Performance Results</a:t>
                      </a:r>
                      <a:endParaRPr lang="en-US" sz="1200" b="1" kern="1200" dirty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/>
                    </a:solidFill>
                  </a:tcPr>
                </a:tc>
              </a:tr>
              <a:tr h="241551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/>
                        </a:rPr>
                        <a:t>Percent of Students Proficient or Advanced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962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A1E"/>
                          </a:solidFill>
                          <a:effectLst/>
                          <a:latin typeface="+mn-lt"/>
                        </a:rPr>
                        <a:t>All Students</a:t>
                      </a:r>
                      <a:endParaRPr lang="en-US" sz="1100" dirty="0">
                        <a:solidFill>
                          <a:srgbClr val="000A1E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A1E"/>
                          </a:solidFill>
                          <a:effectLst/>
                          <a:latin typeface="+mn-lt"/>
                        </a:rPr>
                        <a:t>Queen Anne's</a:t>
                      </a:r>
                      <a:endParaRPr lang="en-US" sz="1100" dirty="0">
                        <a:solidFill>
                          <a:srgbClr val="000A1E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kern="1200" dirty="0" smtClean="0">
                          <a:solidFill>
                            <a:srgbClr val="000A1E"/>
                          </a:solidFill>
                          <a:effectLst/>
                          <a:latin typeface="+mn-lt"/>
                        </a:rPr>
                        <a:t>Maryland</a:t>
                      </a:r>
                    </a:p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kern="1200" dirty="0" smtClean="0">
                          <a:solidFill>
                            <a:srgbClr val="000A1E"/>
                          </a:solidFill>
                          <a:effectLst/>
                          <a:latin typeface="+mn-lt"/>
                        </a:rPr>
                        <a:t>2011-12</a:t>
                      </a:r>
                      <a:endParaRPr kumimoji="0" lang="en-US" sz="1100" b="1" kern="1200" dirty="0" smtClean="0">
                        <a:solidFill>
                          <a:srgbClr val="000A1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A1E"/>
                          </a:solidFill>
                          <a:effectLst/>
                          <a:latin typeface="+mn-lt"/>
                        </a:rPr>
                        <a:t>Queen Anne’s Rank</a:t>
                      </a:r>
                      <a:r>
                        <a:rPr lang="en-US" sz="1100" baseline="0" dirty="0" smtClean="0">
                          <a:solidFill>
                            <a:srgbClr val="000A1E"/>
                          </a:solidFill>
                          <a:effectLst/>
                          <a:latin typeface="+mn-lt"/>
                        </a:rPr>
                        <a:t> Within State (2011-12)</a:t>
                      </a:r>
                      <a:endParaRPr lang="en-US" sz="1100" dirty="0" smtClean="0">
                        <a:solidFill>
                          <a:srgbClr val="000A1E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1829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 dirty="0" smtClean="0">
                          <a:solidFill>
                            <a:srgbClr val="000A1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2009-10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 dirty="0" smtClean="0">
                          <a:solidFill>
                            <a:srgbClr val="000A1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2010-11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 dirty="0" smtClean="0">
                          <a:solidFill>
                            <a:srgbClr val="000A1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2011-12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9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A1E"/>
                          </a:solidFill>
                          <a:effectLst/>
                          <a:latin typeface="+mn-lt"/>
                        </a:rPr>
                        <a:t>Algebra</a:t>
                      </a:r>
                      <a:endParaRPr lang="en-US" sz="1100" dirty="0">
                        <a:solidFill>
                          <a:srgbClr val="000A1E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A1E"/>
                          </a:solidFill>
                          <a:effectLst/>
                          <a:latin typeface="+mn-lt"/>
                        </a:rPr>
                        <a:t>91.7%</a:t>
                      </a:r>
                      <a:endParaRPr lang="en-US" sz="1100" dirty="0">
                        <a:solidFill>
                          <a:srgbClr val="000A1E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A1E"/>
                          </a:solidFill>
                          <a:effectLst/>
                          <a:latin typeface="+mn-lt"/>
                        </a:rPr>
                        <a:t>91.8%</a:t>
                      </a:r>
                      <a:endParaRPr lang="en-US" sz="1100" dirty="0">
                        <a:solidFill>
                          <a:srgbClr val="000A1E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kern="1200" dirty="0" smtClean="0">
                          <a:solidFill>
                            <a:srgbClr val="000A1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94.8%</a:t>
                      </a:r>
                      <a:endParaRPr kumimoji="0" lang="en-US" sz="1100" kern="1200" dirty="0">
                        <a:solidFill>
                          <a:srgbClr val="000A1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kern="1200" dirty="0" smtClean="0">
                          <a:solidFill>
                            <a:srgbClr val="000A1E"/>
                          </a:solidFill>
                          <a:effectLst/>
                          <a:latin typeface="+mn-lt"/>
                        </a:rPr>
                        <a:t>83.9%</a:t>
                      </a:r>
                      <a:endParaRPr kumimoji="0" lang="en-US" sz="1100" kern="1200" dirty="0">
                        <a:solidFill>
                          <a:srgbClr val="000A1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kern="1200" dirty="0" smtClean="0">
                          <a:solidFill>
                            <a:srgbClr val="000A1E"/>
                          </a:solidFill>
                          <a:effectLst/>
                          <a:latin typeface="+mn-lt"/>
                        </a:rPr>
                        <a:t>2nd</a:t>
                      </a:r>
                      <a:endParaRPr kumimoji="0" lang="en-US" sz="1100" kern="1200" dirty="0">
                        <a:solidFill>
                          <a:srgbClr val="000A1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39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A1E"/>
                          </a:solidFill>
                          <a:effectLst/>
                          <a:latin typeface="+mn-lt"/>
                        </a:rPr>
                        <a:t>Biology</a:t>
                      </a:r>
                      <a:endParaRPr lang="en-US" sz="1100" dirty="0">
                        <a:solidFill>
                          <a:srgbClr val="000A1E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A1E"/>
                          </a:solidFill>
                          <a:effectLst/>
                          <a:latin typeface="+mn-lt"/>
                        </a:rPr>
                        <a:t>89.0%</a:t>
                      </a:r>
                      <a:endParaRPr lang="en-US" sz="1100" dirty="0">
                        <a:solidFill>
                          <a:srgbClr val="000A1E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A1E"/>
                          </a:solidFill>
                          <a:effectLst/>
                          <a:latin typeface="+mn-lt"/>
                        </a:rPr>
                        <a:t>92.0</a:t>
                      </a:r>
                      <a:r>
                        <a:rPr lang="en-US" sz="1100" dirty="0" smtClean="0">
                          <a:solidFill>
                            <a:srgbClr val="000A1E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1100" dirty="0">
                        <a:solidFill>
                          <a:srgbClr val="000A1E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A1E"/>
                          </a:solidFill>
                          <a:effectLst/>
                          <a:latin typeface="+mn-lt"/>
                        </a:rPr>
                        <a:t>92.0%</a:t>
                      </a:r>
                      <a:endParaRPr lang="en-US" sz="1100" dirty="0" smtClean="0">
                        <a:solidFill>
                          <a:srgbClr val="000A1E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kern="1200" dirty="0" smtClean="0">
                          <a:solidFill>
                            <a:srgbClr val="000A1E"/>
                          </a:solidFill>
                          <a:effectLst/>
                          <a:latin typeface="+mn-lt"/>
                        </a:rPr>
                        <a:t>81.7%</a:t>
                      </a:r>
                      <a:endParaRPr kumimoji="0" lang="en-US" sz="1100" kern="1200" dirty="0">
                        <a:solidFill>
                          <a:srgbClr val="000A1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kern="1200" dirty="0" smtClean="0">
                          <a:solidFill>
                            <a:srgbClr val="000A1E"/>
                          </a:solidFill>
                          <a:effectLst/>
                          <a:latin typeface="+mn-lt"/>
                        </a:rPr>
                        <a:t>3th</a:t>
                      </a:r>
                      <a:endParaRPr kumimoji="0" lang="en-US" sz="1100" kern="1200" dirty="0">
                        <a:solidFill>
                          <a:srgbClr val="000A1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9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A1E"/>
                          </a:solidFill>
                          <a:effectLst/>
                          <a:latin typeface="+mn-lt"/>
                        </a:rPr>
                        <a:t>English</a:t>
                      </a:r>
                      <a:endParaRPr lang="en-US" sz="1100" dirty="0">
                        <a:solidFill>
                          <a:srgbClr val="000A1E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A1E"/>
                          </a:solidFill>
                          <a:effectLst/>
                          <a:latin typeface="+mn-lt"/>
                        </a:rPr>
                        <a:t>82.8%</a:t>
                      </a:r>
                      <a:endParaRPr lang="en-US" sz="1100" dirty="0">
                        <a:solidFill>
                          <a:srgbClr val="000A1E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A1E"/>
                          </a:solidFill>
                          <a:effectLst/>
                          <a:latin typeface="+mn-lt"/>
                        </a:rPr>
                        <a:t>87.1</a:t>
                      </a:r>
                      <a:r>
                        <a:rPr lang="en-US" sz="1100" dirty="0" smtClean="0">
                          <a:solidFill>
                            <a:srgbClr val="000A1E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1100" dirty="0">
                        <a:solidFill>
                          <a:srgbClr val="000A1E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kern="1200" dirty="0" smtClean="0">
                          <a:solidFill>
                            <a:srgbClr val="000A1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91.4%</a:t>
                      </a:r>
                      <a:endParaRPr kumimoji="0" lang="en-US" sz="1100" kern="1200" dirty="0">
                        <a:solidFill>
                          <a:srgbClr val="000A1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kern="1200" dirty="0" smtClean="0">
                          <a:solidFill>
                            <a:srgbClr val="000A1E"/>
                          </a:solidFill>
                          <a:effectLst/>
                          <a:latin typeface="+mn-lt"/>
                        </a:rPr>
                        <a:t>83.1%</a:t>
                      </a:r>
                      <a:endParaRPr kumimoji="0" lang="en-US" sz="1100" kern="1200" dirty="0">
                        <a:solidFill>
                          <a:srgbClr val="000A1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kern="1200" dirty="0" smtClean="0">
                          <a:solidFill>
                            <a:srgbClr val="000A1E"/>
                          </a:solidFill>
                          <a:effectLst/>
                          <a:latin typeface="+mn-lt"/>
                        </a:rPr>
                        <a:t>4th</a:t>
                      </a:r>
                      <a:endParaRPr kumimoji="0" lang="en-US" sz="1100" kern="1200" dirty="0" smtClean="0">
                        <a:solidFill>
                          <a:srgbClr val="000A1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039441"/>
              </p:ext>
            </p:extLst>
          </p:nvPr>
        </p:nvGraphicFramePr>
        <p:xfrm>
          <a:off x="5257800" y="1219200"/>
          <a:ext cx="3657600" cy="1455998"/>
        </p:xfrm>
        <a:graphic>
          <a:graphicData uri="http://schemas.openxmlformats.org/drawingml/2006/table">
            <a:tbl>
              <a:tblPr/>
              <a:tblGrid>
                <a:gridCol w="1105787"/>
                <a:gridCol w="595423"/>
                <a:gridCol w="680483"/>
                <a:gridCol w="680483"/>
                <a:gridCol w="595424"/>
              </a:tblGrid>
              <a:tr h="249513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2011-12</a:t>
                      </a:r>
                      <a:r>
                        <a:rPr lang="en-US" sz="1200" b="1" baseline="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AMO Progress</a:t>
                      </a:r>
                      <a:endParaRPr lang="en-US" sz="1200" b="1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18247" marR="18247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</a:endParaRPr>
                    </a:p>
                  </a:txBody>
                  <a:tcPr marL="18247" marR="18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</a:endParaRPr>
                    </a:p>
                  </a:txBody>
                  <a:tcPr marL="18247" marR="18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</a:endParaRPr>
                    </a:p>
                  </a:txBody>
                  <a:tcPr marL="18247" marR="182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706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A1E"/>
                          </a:solidFill>
                          <a:effectLst/>
                          <a:latin typeface="+mn-lt"/>
                        </a:rPr>
                        <a:t>School System</a:t>
                      </a:r>
                      <a:endParaRPr lang="en-US" sz="1100" b="1" dirty="0">
                        <a:solidFill>
                          <a:srgbClr val="000A1E"/>
                        </a:solidFill>
                        <a:effectLst/>
                        <a:latin typeface="+mn-lt"/>
                      </a:endParaRPr>
                    </a:p>
                  </a:txBody>
                  <a:tcPr marL="18247" marR="18247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A1E"/>
                          </a:solidFill>
                          <a:effectLst/>
                          <a:latin typeface="+mn-lt"/>
                        </a:rPr>
                        <a:t>Number of Schools</a:t>
                      </a:r>
                    </a:p>
                  </a:txBody>
                  <a:tcPr marL="18247" marR="1824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A1E"/>
                          </a:solidFill>
                          <a:effectLst/>
                          <a:latin typeface="+mn-lt"/>
                        </a:rPr>
                        <a:t>Schools </a:t>
                      </a:r>
                      <a:r>
                        <a:rPr lang="en-US" sz="1100" b="1" dirty="0" smtClean="0">
                          <a:solidFill>
                            <a:srgbClr val="000A1E"/>
                          </a:solidFill>
                          <a:effectLst/>
                          <a:latin typeface="+mn-lt"/>
                        </a:rPr>
                        <a:t>meeting AMO Progress</a:t>
                      </a:r>
                      <a:endParaRPr lang="en-US" sz="1100" b="1" dirty="0">
                        <a:solidFill>
                          <a:srgbClr val="000A1E"/>
                        </a:solidFill>
                        <a:effectLst/>
                        <a:latin typeface="+mn-lt"/>
                      </a:endParaRPr>
                    </a:p>
                  </a:txBody>
                  <a:tcPr marL="18247" marR="1824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A1E"/>
                          </a:solidFill>
                          <a:effectLst/>
                          <a:latin typeface="+mn-lt"/>
                        </a:rPr>
                        <a:t>Percent of Schools Meeting AMO Progress</a:t>
                      </a:r>
                    </a:p>
                  </a:txBody>
                  <a:tcPr marL="18247" marR="1824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A1E"/>
                          </a:solidFill>
                          <a:effectLst/>
                          <a:latin typeface="+mn-lt"/>
                        </a:rPr>
                        <a:t>State Rank</a:t>
                      </a:r>
                      <a:endParaRPr lang="en-US" sz="1100" b="1" dirty="0">
                        <a:solidFill>
                          <a:srgbClr val="000A1E"/>
                        </a:solidFill>
                        <a:effectLst/>
                        <a:latin typeface="+mn-lt"/>
                      </a:endParaRPr>
                    </a:p>
                  </a:txBody>
                  <a:tcPr marL="18247" marR="1824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006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A1E"/>
                          </a:solidFill>
                          <a:effectLst/>
                          <a:latin typeface="+mn-lt"/>
                        </a:rPr>
                        <a:t>Queen Anne's</a:t>
                      </a:r>
                    </a:p>
                  </a:txBody>
                  <a:tcPr marL="45720" marR="18288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A1E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18247" marR="1824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A1E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en-US" sz="1100" b="1" dirty="0">
                        <a:solidFill>
                          <a:srgbClr val="000A1E"/>
                        </a:solidFill>
                        <a:effectLst/>
                        <a:latin typeface="+mn-lt"/>
                      </a:endParaRPr>
                    </a:p>
                  </a:txBody>
                  <a:tcPr marL="18247" marR="1824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A1E"/>
                          </a:solidFill>
                          <a:effectLst/>
                          <a:latin typeface="+mn-lt"/>
                        </a:rPr>
                        <a:t>92.9%</a:t>
                      </a:r>
                    </a:p>
                  </a:txBody>
                  <a:tcPr marL="18247" marR="1824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A1E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100" b="1" dirty="0">
                        <a:solidFill>
                          <a:srgbClr val="000A1E"/>
                        </a:solidFill>
                        <a:effectLst/>
                        <a:latin typeface="+mn-lt"/>
                      </a:endParaRPr>
                    </a:p>
                  </a:txBody>
                  <a:tcPr marL="18247" marR="1824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23200"/>
              </p:ext>
            </p:extLst>
          </p:nvPr>
        </p:nvGraphicFramePr>
        <p:xfrm>
          <a:off x="152400" y="3657600"/>
          <a:ext cx="4953000" cy="2860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611"/>
                <a:gridCol w="1547989"/>
                <a:gridCol w="1295400"/>
              </a:tblGrid>
              <a:tr h="15239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FF00"/>
                          </a:solidFill>
                          <a:latin typeface="+mn-lt"/>
                        </a:rPr>
                        <a:t>2011-12 MSA Performance</a:t>
                      </a:r>
                      <a:r>
                        <a:rPr lang="en-US" sz="1200" baseline="0" dirty="0" smtClean="0">
                          <a:solidFill>
                            <a:srgbClr val="FFFF00"/>
                          </a:solidFill>
                          <a:latin typeface="+mn-lt"/>
                        </a:rPr>
                        <a:t> Results</a:t>
                      </a:r>
                      <a:endParaRPr lang="en-US" sz="1200" dirty="0">
                        <a:solidFill>
                          <a:srgbClr val="FFFF00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932">
                <a:tc>
                  <a:txBody>
                    <a:bodyPr/>
                    <a:lstStyle/>
                    <a:p>
                      <a:pPr algn="ctr"/>
                      <a:r>
                        <a:rPr lang="en-US" sz="1100" b="1" baseline="0" dirty="0" smtClean="0">
                          <a:solidFill>
                            <a:srgbClr val="000A1E"/>
                          </a:solidFill>
                          <a:latin typeface="+mn-lt"/>
                        </a:rPr>
                        <a:t>MSA </a:t>
                      </a:r>
                      <a:r>
                        <a:rPr lang="en-US" sz="1100" b="1" dirty="0" smtClean="0">
                          <a:solidFill>
                            <a:srgbClr val="000A1E"/>
                          </a:solidFill>
                          <a:latin typeface="+mn-lt"/>
                        </a:rPr>
                        <a:t>Area</a:t>
                      </a:r>
                      <a:endParaRPr lang="en-US" sz="1100" b="1" dirty="0">
                        <a:solidFill>
                          <a:srgbClr val="000A1E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A1E"/>
                          </a:solidFill>
                          <a:latin typeface="+mn-lt"/>
                        </a:rPr>
                        <a:t>Percent Proficient or</a:t>
                      </a:r>
                      <a:r>
                        <a:rPr lang="en-US" sz="1100" b="1" baseline="0" dirty="0" smtClean="0">
                          <a:solidFill>
                            <a:srgbClr val="000A1E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1" dirty="0" smtClean="0">
                          <a:solidFill>
                            <a:srgbClr val="000A1E"/>
                          </a:solidFill>
                          <a:latin typeface="+mn-lt"/>
                        </a:rPr>
                        <a:t>Advanced</a:t>
                      </a:r>
                      <a:endParaRPr lang="en-US" sz="1100" b="1" dirty="0">
                        <a:solidFill>
                          <a:srgbClr val="000A1E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A1E"/>
                          </a:solidFill>
                          <a:latin typeface="+mn-lt"/>
                        </a:rPr>
                        <a:t>State Ranking</a:t>
                      </a:r>
                      <a:endParaRPr lang="en-US" sz="1100" b="1" dirty="0">
                        <a:solidFill>
                          <a:srgbClr val="000A1E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A1E"/>
                          </a:solidFill>
                          <a:latin typeface="+mn-lt"/>
                        </a:rPr>
                        <a:t>Elementary</a:t>
                      </a:r>
                      <a:r>
                        <a:rPr lang="en-US" sz="1100" baseline="0" dirty="0" smtClean="0">
                          <a:solidFill>
                            <a:srgbClr val="000A1E"/>
                          </a:solidFill>
                          <a:latin typeface="+mn-lt"/>
                        </a:rPr>
                        <a:t> Reading </a:t>
                      </a:r>
                      <a:endParaRPr lang="en-US" sz="1100" dirty="0" smtClean="0">
                        <a:solidFill>
                          <a:srgbClr val="000A1E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0A1E"/>
                          </a:solidFill>
                          <a:latin typeface="+mn-lt"/>
                        </a:rPr>
                        <a:t>94.6%</a:t>
                      </a:r>
                      <a:endParaRPr lang="en-US" sz="1100" dirty="0">
                        <a:solidFill>
                          <a:srgbClr val="000A1E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0A1E"/>
                          </a:solidFill>
                          <a:latin typeface="+mn-lt"/>
                        </a:rPr>
                        <a:t>2</a:t>
                      </a:r>
                      <a:endParaRPr lang="en-US" sz="1100" dirty="0">
                        <a:solidFill>
                          <a:srgbClr val="000A1E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rgbClr val="000A1E"/>
                          </a:solidFill>
                          <a:latin typeface="+mn-lt"/>
                        </a:rPr>
                        <a:t>Elementary</a:t>
                      </a:r>
                      <a:r>
                        <a:rPr lang="en-US" sz="1100" b="1" baseline="0" dirty="0" smtClean="0">
                          <a:solidFill>
                            <a:srgbClr val="000A1E"/>
                          </a:solidFill>
                          <a:latin typeface="+mn-lt"/>
                        </a:rPr>
                        <a:t> Math</a:t>
                      </a:r>
                      <a:endParaRPr lang="en-US" sz="1100" b="1" dirty="0">
                        <a:solidFill>
                          <a:srgbClr val="000A1E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A1E"/>
                          </a:solidFill>
                          <a:latin typeface="+mn-lt"/>
                        </a:rPr>
                        <a:t>95.6%</a:t>
                      </a:r>
                      <a:endParaRPr lang="en-US" sz="1100" b="1" dirty="0">
                        <a:solidFill>
                          <a:srgbClr val="000A1E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0A1E"/>
                          </a:solidFill>
                          <a:latin typeface="+mn-lt"/>
                        </a:rPr>
                        <a:t>1</a:t>
                      </a:r>
                      <a:endParaRPr lang="en-US" sz="1100" b="1" dirty="0">
                        <a:solidFill>
                          <a:srgbClr val="000A1E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solidFill>
                            <a:srgbClr val="000A1E"/>
                          </a:solidFill>
                          <a:latin typeface="+mn-lt"/>
                        </a:rPr>
                        <a:t>Elementary Science</a:t>
                      </a:r>
                      <a:endParaRPr lang="en-US" sz="1100" dirty="0">
                        <a:solidFill>
                          <a:srgbClr val="000A1E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0A1E"/>
                          </a:solidFill>
                          <a:latin typeface="+mn-lt"/>
                        </a:rPr>
                        <a:t>86.5%</a:t>
                      </a:r>
                      <a:endParaRPr lang="en-US" sz="1100" dirty="0">
                        <a:solidFill>
                          <a:srgbClr val="000A1E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0A1E"/>
                          </a:solidFill>
                          <a:latin typeface="+mn-lt"/>
                        </a:rPr>
                        <a:t>2</a:t>
                      </a:r>
                      <a:endParaRPr lang="en-US" sz="1100" dirty="0">
                        <a:solidFill>
                          <a:srgbClr val="000A1E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solidFill>
                            <a:srgbClr val="000A1E"/>
                          </a:solidFill>
                          <a:latin typeface="+mn-lt"/>
                        </a:rPr>
                        <a:t>Middle</a:t>
                      </a:r>
                      <a:r>
                        <a:rPr lang="en-US" sz="1100" baseline="0" dirty="0" smtClean="0">
                          <a:solidFill>
                            <a:srgbClr val="000A1E"/>
                          </a:solidFill>
                          <a:latin typeface="+mn-lt"/>
                        </a:rPr>
                        <a:t> School Reading</a:t>
                      </a:r>
                      <a:endParaRPr lang="en-US" sz="1100" dirty="0">
                        <a:solidFill>
                          <a:srgbClr val="000A1E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0A1E"/>
                          </a:solidFill>
                          <a:latin typeface="+mn-lt"/>
                        </a:rPr>
                        <a:t>90.7%</a:t>
                      </a:r>
                      <a:endParaRPr lang="en-US" sz="1100" dirty="0">
                        <a:solidFill>
                          <a:srgbClr val="000A1E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0A1E"/>
                          </a:solidFill>
                          <a:latin typeface="+mn-lt"/>
                        </a:rPr>
                        <a:t>4</a:t>
                      </a:r>
                      <a:endParaRPr lang="en-US" sz="1100" dirty="0">
                        <a:solidFill>
                          <a:srgbClr val="000A1E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solidFill>
                            <a:srgbClr val="000A1E"/>
                          </a:solidFill>
                          <a:latin typeface="+mn-lt"/>
                        </a:rPr>
                        <a:t>Middle</a:t>
                      </a:r>
                      <a:r>
                        <a:rPr lang="en-US" sz="1100" baseline="0" dirty="0" smtClean="0">
                          <a:solidFill>
                            <a:srgbClr val="000A1E"/>
                          </a:solidFill>
                          <a:latin typeface="+mn-lt"/>
                        </a:rPr>
                        <a:t> School Math</a:t>
                      </a:r>
                      <a:endParaRPr lang="en-US" sz="1100" dirty="0">
                        <a:solidFill>
                          <a:srgbClr val="000A1E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0A1E"/>
                          </a:solidFill>
                          <a:latin typeface="+mn-lt"/>
                        </a:rPr>
                        <a:t>86.2%</a:t>
                      </a:r>
                      <a:endParaRPr lang="en-US" sz="1100" dirty="0">
                        <a:solidFill>
                          <a:srgbClr val="000A1E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0A1E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solidFill>
                            <a:srgbClr val="000A1E"/>
                          </a:solidFill>
                          <a:latin typeface="+mn-lt"/>
                        </a:rPr>
                        <a:t>Middle School Science</a:t>
                      </a:r>
                      <a:endParaRPr lang="en-US" sz="1100" dirty="0">
                        <a:solidFill>
                          <a:srgbClr val="000A1E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0A1E"/>
                          </a:solidFill>
                          <a:latin typeface="+mn-lt"/>
                        </a:rPr>
                        <a:t>84.3</a:t>
                      </a:r>
                      <a:endParaRPr lang="en-US" sz="1100" dirty="0">
                        <a:solidFill>
                          <a:srgbClr val="000A1E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0A1E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7198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solidFill>
                            <a:srgbClr val="000A1E"/>
                          </a:solidFill>
                          <a:latin typeface="+mn-lt"/>
                        </a:rPr>
                        <a:t>Elementary</a:t>
                      </a:r>
                      <a:r>
                        <a:rPr lang="en-US" sz="1100" baseline="0" dirty="0" smtClean="0">
                          <a:solidFill>
                            <a:srgbClr val="000A1E"/>
                          </a:solidFill>
                          <a:latin typeface="+mn-lt"/>
                        </a:rPr>
                        <a:t> and Middle Overall MSA Mean Score</a:t>
                      </a:r>
                      <a:endParaRPr lang="en-US" sz="1100" dirty="0">
                        <a:solidFill>
                          <a:srgbClr val="000A1E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0A1E"/>
                          </a:solidFill>
                          <a:latin typeface="+mn-lt"/>
                        </a:rPr>
                        <a:t>90.8%</a:t>
                      </a:r>
                      <a:endParaRPr lang="en-US" sz="1100" dirty="0">
                        <a:solidFill>
                          <a:srgbClr val="000A1E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0A1E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07510"/>
              </p:ext>
            </p:extLst>
          </p:nvPr>
        </p:nvGraphicFramePr>
        <p:xfrm>
          <a:off x="5257800" y="2819400"/>
          <a:ext cx="3810000" cy="21351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6000"/>
                <a:gridCol w="931334"/>
                <a:gridCol w="1100666"/>
                <a:gridCol w="762000"/>
              </a:tblGrid>
              <a:tr h="304839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Cohort Graduation Rate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100" kern="1200" dirty="0" smtClean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aseline="0" dirty="0" smtClean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3810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A1E"/>
                          </a:solidFill>
                          <a:effectLst/>
                          <a:latin typeface="+mn-lt"/>
                        </a:rPr>
                        <a:t>All Students</a:t>
                      </a:r>
                      <a:endParaRPr lang="en-US" sz="1100" dirty="0">
                        <a:solidFill>
                          <a:srgbClr val="000A1E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A1E"/>
                          </a:solidFill>
                          <a:effectLst/>
                          <a:latin typeface="+mn-lt"/>
                        </a:rPr>
                        <a:t>Queen Anne's</a:t>
                      </a:r>
                      <a:endParaRPr lang="en-US" sz="1100" dirty="0">
                        <a:solidFill>
                          <a:srgbClr val="000A1E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kern="1200" dirty="0" smtClean="0">
                          <a:solidFill>
                            <a:srgbClr val="000A1E"/>
                          </a:solidFill>
                          <a:effectLst/>
                          <a:latin typeface="+mn-lt"/>
                        </a:rPr>
                        <a:t>Maryland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A1E"/>
                          </a:solidFill>
                          <a:effectLst/>
                          <a:latin typeface="+mn-lt"/>
                        </a:rPr>
                        <a:t>State Rank</a:t>
                      </a:r>
                      <a:endParaRPr lang="en-US" sz="1100" baseline="0" dirty="0" smtClean="0">
                        <a:solidFill>
                          <a:srgbClr val="000A1E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6872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A1E"/>
                          </a:solidFill>
                          <a:effectLst/>
                          <a:latin typeface="+mn-lt"/>
                          <a:ea typeface="+mn-ea"/>
                        </a:rPr>
                        <a:t>4</a:t>
                      </a:r>
                      <a:r>
                        <a:rPr lang="en-US" sz="1100" baseline="0" dirty="0" smtClean="0">
                          <a:solidFill>
                            <a:srgbClr val="000A1E"/>
                          </a:solidFill>
                          <a:effectLst/>
                          <a:latin typeface="+mn-lt"/>
                          <a:ea typeface="+mn-ea"/>
                        </a:rPr>
                        <a:t> Year Cohort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solidFill>
                            <a:srgbClr val="000A1E"/>
                          </a:solidFill>
                          <a:effectLst/>
                          <a:latin typeface="+mn-lt"/>
                          <a:ea typeface="+mn-ea"/>
                        </a:rPr>
                        <a:t>(Class of  ‘12)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kern="1200" dirty="0" smtClean="0">
                          <a:solidFill>
                            <a:srgbClr val="000A1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91.77%</a:t>
                      </a:r>
                      <a:endParaRPr kumimoji="0" lang="en-US" sz="1100" kern="1200" dirty="0">
                        <a:solidFill>
                          <a:srgbClr val="000A1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kern="1200" dirty="0" smtClean="0">
                          <a:solidFill>
                            <a:srgbClr val="000A1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83.57%</a:t>
                      </a:r>
                      <a:endParaRPr kumimoji="0" lang="en-US" sz="1100" kern="1200" dirty="0">
                        <a:solidFill>
                          <a:srgbClr val="000A1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kern="1200" dirty="0" smtClean="0">
                          <a:solidFill>
                            <a:srgbClr val="000A1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kumimoji="0" lang="en-US" sz="1100" kern="1200" dirty="0">
                        <a:solidFill>
                          <a:srgbClr val="000A1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620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 dirty="0" smtClean="0">
                          <a:solidFill>
                            <a:srgbClr val="000A1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Year Cohort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 dirty="0" smtClean="0">
                          <a:solidFill>
                            <a:srgbClr val="000A1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(Class of  ‘11)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kern="1200" dirty="0" smtClean="0">
                          <a:solidFill>
                            <a:srgbClr val="000A1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91.09%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kern="1200" dirty="0" smtClean="0">
                          <a:solidFill>
                            <a:srgbClr val="000A1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85.51%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kern="1200" dirty="0" smtClean="0">
                          <a:solidFill>
                            <a:srgbClr val="000A1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en-US" sz="1100" kern="1200" dirty="0">
                        <a:solidFill>
                          <a:srgbClr val="000A1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965419"/>
              </p:ext>
            </p:extLst>
          </p:nvPr>
        </p:nvGraphicFramePr>
        <p:xfrm>
          <a:off x="5257800" y="5105400"/>
          <a:ext cx="3886200" cy="160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6320"/>
                <a:gridCol w="949960"/>
                <a:gridCol w="1122680"/>
                <a:gridCol w="777240"/>
              </a:tblGrid>
              <a:tr h="304675">
                <a:tc gridSpan="4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Cohort Dropout</a:t>
                      </a:r>
                      <a:r>
                        <a:rPr lang="en-US" sz="1200" b="1" kern="1200" baseline="0" dirty="0" smtClean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Rate</a:t>
                      </a:r>
                      <a:endParaRPr lang="en-US" sz="1200" b="1" kern="1200" dirty="0" smtClean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100" kern="1200" dirty="0" smtClean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aseline="0" dirty="0" smtClean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3808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A1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All Students</a:t>
                      </a:r>
                      <a:endParaRPr lang="en-US" sz="1100" dirty="0">
                        <a:solidFill>
                          <a:srgbClr val="000A1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A1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Queen Anne's</a:t>
                      </a:r>
                      <a:endParaRPr lang="en-US" sz="1100" dirty="0">
                        <a:solidFill>
                          <a:srgbClr val="000A1E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kern="1200" dirty="0" smtClean="0">
                          <a:solidFill>
                            <a:srgbClr val="000A1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Maryland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A1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State Rank</a:t>
                      </a:r>
                      <a:endParaRPr lang="en-US" sz="1100" baseline="0" dirty="0" smtClean="0">
                        <a:solidFill>
                          <a:srgbClr val="000A1E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9146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A1E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r>
                        <a:rPr lang="en-US" sz="1100" baseline="0" dirty="0" smtClean="0">
                          <a:solidFill>
                            <a:srgbClr val="000A1E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Year Cohort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solidFill>
                            <a:srgbClr val="000A1E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(Class of  ‘12)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kern="1200" dirty="0" smtClean="0">
                          <a:solidFill>
                            <a:srgbClr val="000A1E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5.85%</a:t>
                      </a:r>
                      <a:endParaRPr kumimoji="0" lang="en-US" sz="1100" kern="1200" dirty="0">
                        <a:solidFill>
                          <a:srgbClr val="000A1E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kern="1200" dirty="0" smtClean="0">
                          <a:solidFill>
                            <a:srgbClr val="000A1E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10.26%</a:t>
                      </a:r>
                      <a:endParaRPr kumimoji="0" lang="en-US" sz="1100" kern="1200" dirty="0">
                        <a:solidFill>
                          <a:srgbClr val="000A1E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kern="1200" dirty="0" smtClean="0">
                          <a:solidFill>
                            <a:srgbClr val="000A1E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  <a:endParaRPr kumimoji="0" lang="en-US" sz="1100" kern="1200" dirty="0">
                        <a:solidFill>
                          <a:srgbClr val="000A1E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361346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067800" cy="1143000"/>
          </a:xfrm>
        </p:spPr>
        <p:txBody>
          <a:bodyPr/>
          <a:lstStyle/>
          <a:p>
            <a:pPr marL="0" indent="0" algn="ctr"/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 A RESULT OF THE EDUCATION </a:t>
            </a:r>
            <a:b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REFORM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ACT OF 2010 . . .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665723" cy="3657600"/>
          </a:xfrm>
          <a:solidFill>
            <a:schemeClr val="bg1"/>
          </a:solidFill>
        </p:spPr>
        <p:txBody>
          <a:bodyPr/>
          <a:lstStyle/>
          <a:p>
            <a:r>
              <a:rPr lang="en-US" sz="2400" dirty="0" smtClean="0">
                <a:solidFill>
                  <a:srgbClr val="002060"/>
                </a:solidFill>
              </a:rPr>
              <a:t>County </a:t>
            </a:r>
            <a:r>
              <a:rPr lang="en-US" sz="2400" dirty="0">
                <a:solidFill>
                  <a:srgbClr val="002060"/>
                </a:solidFill>
              </a:rPr>
              <a:t>Boards of Education were charged with developing a fair, </a:t>
            </a:r>
            <a:r>
              <a:rPr lang="en-US" sz="2400" dirty="0">
                <a:solidFill>
                  <a:srgbClr val="C00000"/>
                </a:solidFill>
              </a:rPr>
              <a:t>transparent</a:t>
            </a:r>
            <a:r>
              <a:rPr lang="en-US" sz="2400" dirty="0">
                <a:solidFill>
                  <a:srgbClr val="002060"/>
                </a:solidFill>
              </a:rPr>
              <a:t>, and rigorous evaluation system that included </a:t>
            </a:r>
            <a:r>
              <a:rPr lang="en-US" sz="2400" dirty="0">
                <a:solidFill>
                  <a:srgbClr val="C00000"/>
                </a:solidFill>
              </a:rPr>
              <a:t>student growth </a:t>
            </a:r>
            <a:r>
              <a:rPr lang="en-US" sz="2400" dirty="0">
                <a:solidFill>
                  <a:srgbClr val="FF0000"/>
                </a:solidFill>
              </a:rPr>
              <a:t>as a significant component </a:t>
            </a:r>
            <a:r>
              <a:rPr lang="en-US" sz="2400" dirty="0">
                <a:solidFill>
                  <a:srgbClr val="002060"/>
                </a:solidFill>
              </a:rPr>
              <a:t>and was </a:t>
            </a:r>
            <a:r>
              <a:rPr lang="en-US" sz="2400" dirty="0">
                <a:solidFill>
                  <a:srgbClr val="C00000"/>
                </a:solidFill>
              </a:rPr>
              <a:t>developed mutually</a:t>
            </a:r>
            <a:r>
              <a:rPr lang="en-US" sz="2400" dirty="0">
                <a:solidFill>
                  <a:srgbClr val="002060"/>
                </a:solidFill>
              </a:rPr>
              <a:t> with the LEA’s bargaining unit.   </a:t>
            </a:r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The Performance Evaluation system (for both Teachers and </a:t>
            </a:r>
            <a:r>
              <a:rPr lang="en-US" sz="2400" dirty="0" smtClean="0">
                <a:solidFill>
                  <a:srgbClr val="002060"/>
                </a:solidFill>
              </a:rPr>
              <a:t>Principals) is </a:t>
            </a:r>
            <a:r>
              <a:rPr lang="en-US" sz="2400" dirty="0">
                <a:solidFill>
                  <a:srgbClr val="002060"/>
                </a:solidFill>
              </a:rPr>
              <a:t>to be </a:t>
            </a:r>
            <a:r>
              <a:rPr lang="en-US" sz="2400" dirty="0">
                <a:solidFill>
                  <a:srgbClr val="FF0000"/>
                </a:solidFill>
              </a:rPr>
              <a:t>fully implemented </a:t>
            </a:r>
            <a:r>
              <a:rPr lang="en-US" sz="2400" dirty="0">
                <a:solidFill>
                  <a:srgbClr val="002060"/>
                </a:solidFill>
              </a:rPr>
              <a:t>during the 2013-14 school year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01580"/>
            <a:ext cx="8894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FFFF00"/>
                </a:solidFill>
              </a:rPr>
              <a:t>“In the book of life, the answers are not in the back.”  </a:t>
            </a:r>
            <a:r>
              <a:rPr lang="en-US" b="1" i="1" dirty="0" smtClean="0">
                <a:solidFill>
                  <a:srgbClr val="FFFF00"/>
                </a:solidFill>
              </a:rPr>
              <a:t> - Charlie </a:t>
            </a:r>
            <a:r>
              <a:rPr lang="en-US" b="1" i="1" dirty="0">
                <a:solidFill>
                  <a:srgbClr val="FFFF00"/>
                </a:solidFill>
              </a:rPr>
              <a:t>Brown</a:t>
            </a:r>
          </a:p>
        </p:txBody>
      </p:sp>
    </p:spTree>
    <p:extLst>
      <p:ext uri="{BB962C8B-B14F-4D97-AF65-F5344CB8AC3E}">
        <p14:creationId xmlns:p14="http://schemas.microsoft.com/office/powerpoint/2010/main" val="380336823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981200"/>
            <a:ext cx="7772400" cy="4572000"/>
          </a:xfrm>
          <a:solidFill>
            <a:schemeClr val="bg1"/>
          </a:solidFill>
        </p:spPr>
        <p:txBody>
          <a:bodyPr/>
          <a:lstStyle/>
          <a:p>
            <a:pPr marL="742950"/>
            <a:r>
              <a:rPr lang="en-US" sz="2800" dirty="0" smtClean="0">
                <a:solidFill>
                  <a:srgbClr val="002060"/>
                </a:solidFill>
              </a:rPr>
              <a:t>Major </a:t>
            </a:r>
            <a:r>
              <a:rPr lang="en-US" sz="2800" dirty="0">
                <a:solidFill>
                  <a:srgbClr val="002060"/>
                </a:solidFill>
              </a:rPr>
              <a:t>revisions in both our current evaluative systems and procedures for teachers and </a:t>
            </a:r>
            <a:r>
              <a:rPr lang="en-US" sz="2800" dirty="0" smtClean="0">
                <a:solidFill>
                  <a:srgbClr val="002060"/>
                </a:solidFill>
              </a:rPr>
              <a:t>principals</a:t>
            </a:r>
          </a:p>
          <a:p>
            <a:pPr marL="742950"/>
            <a:endParaRPr lang="en-US" sz="2800" dirty="0">
              <a:solidFill>
                <a:srgbClr val="002060"/>
              </a:solidFill>
            </a:endParaRPr>
          </a:p>
          <a:p>
            <a:pPr marL="742950"/>
            <a:r>
              <a:rPr lang="en-US" sz="2800" dirty="0">
                <a:solidFill>
                  <a:srgbClr val="002060"/>
                </a:solidFill>
              </a:rPr>
              <a:t>Establishing a multi-level rating </a:t>
            </a:r>
            <a:r>
              <a:rPr lang="en-US" sz="2800" dirty="0" smtClean="0">
                <a:solidFill>
                  <a:srgbClr val="002060"/>
                </a:solidFill>
              </a:rPr>
              <a:t>system</a:t>
            </a:r>
          </a:p>
          <a:p>
            <a:pPr marL="742950"/>
            <a:endParaRPr lang="en-US" sz="2800" dirty="0">
              <a:solidFill>
                <a:srgbClr val="002060"/>
              </a:solidFill>
            </a:endParaRPr>
          </a:p>
          <a:p>
            <a:pPr marL="742950"/>
            <a:r>
              <a:rPr lang="en-US" sz="2800" dirty="0">
                <a:solidFill>
                  <a:srgbClr val="002060"/>
                </a:solidFill>
              </a:rPr>
              <a:t>Including student growth </a:t>
            </a:r>
            <a:r>
              <a:rPr lang="en-US" sz="2800" dirty="0" smtClean="0">
                <a:solidFill>
                  <a:srgbClr val="002060"/>
                </a:solidFill>
              </a:rPr>
              <a:t>measures</a:t>
            </a:r>
          </a:p>
          <a:p>
            <a:pPr marL="742950"/>
            <a:endParaRPr lang="en-US" sz="2800" dirty="0">
              <a:solidFill>
                <a:srgbClr val="002060"/>
              </a:solidFill>
            </a:endParaRPr>
          </a:p>
          <a:p>
            <a:pPr marL="742950"/>
            <a:r>
              <a:rPr lang="en-US" sz="2800" dirty="0">
                <a:solidFill>
                  <a:srgbClr val="002060"/>
                </a:solidFill>
              </a:rPr>
              <a:t>Seeking approval from the QACEA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98703" y="7620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algn="ctr"/>
            <a:r>
              <a:rPr lang="en-US" sz="2800" b="1" kern="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FOR QACPS THIS MEANT SOME </a:t>
            </a:r>
          </a:p>
          <a:p>
            <a:pPr algn="ctr"/>
            <a:r>
              <a:rPr lang="en-US" sz="2800" b="1" kern="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MAJOR PARADIGM SHIFTS, INCLUDING:</a:t>
            </a:r>
            <a:endParaRPr lang="en-US" sz="2800" b="1" kern="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55723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066800"/>
            <a:ext cx="9067800" cy="1143000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QACPS WAS ONE OF 7 COUNTIES TO</a:t>
            </a:r>
            <a:br>
              <a:rPr lang="en-US" sz="28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PARTICIPATE IN THE MSDE PILOT IN 2011-2012</a:t>
            </a:r>
            <a:endParaRPr lang="en-US" sz="28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281" y="2667000"/>
            <a:ext cx="8634919" cy="3124200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During the Pilot Year:</a:t>
            </a:r>
          </a:p>
          <a:p>
            <a:pPr lvl="0"/>
            <a:r>
              <a:rPr lang="en-US" sz="2400" dirty="0">
                <a:solidFill>
                  <a:srgbClr val="002060"/>
                </a:solidFill>
              </a:rPr>
              <a:t>Multi-disciplinary team  </a:t>
            </a:r>
            <a:r>
              <a:rPr lang="en-US" sz="2400" dirty="0" smtClean="0">
                <a:solidFill>
                  <a:srgbClr val="002060"/>
                </a:solidFill>
              </a:rPr>
              <a:t>was established and met </a:t>
            </a:r>
          </a:p>
          <a:p>
            <a:pPr marL="0" lvl="0" indent="0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    bi-monthly</a:t>
            </a:r>
          </a:p>
          <a:p>
            <a:pPr marL="0" lvl="0" indent="0"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lvl="0"/>
            <a:r>
              <a:rPr lang="en-US" sz="2400" dirty="0">
                <a:solidFill>
                  <a:srgbClr val="002060"/>
                </a:solidFill>
              </a:rPr>
              <a:t>7 Schools took part with approximately </a:t>
            </a:r>
            <a:r>
              <a:rPr lang="en-US" sz="2400" dirty="0" smtClean="0">
                <a:solidFill>
                  <a:srgbClr val="002060"/>
                </a:solidFill>
              </a:rPr>
              <a:t>140 </a:t>
            </a:r>
            <a:r>
              <a:rPr lang="en-US" sz="2400" dirty="0">
                <a:solidFill>
                  <a:srgbClr val="002060"/>
                </a:solidFill>
              </a:rPr>
              <a:t>teachers </a:t>
            </a:r>
            <a:r>
              <a:rPr lang="en-US" sz="2400" dirty="0" smtClean="0">
                <a:solidFill>
                  <a:srgbClr val="002060"/>
                </a:solidFill>
              </a:rPr>
              <a:t>participating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28599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00"/>
                </a:solidFill>
              </a:rPr>
              <a:t>“It’s a mistake to avoid the unpleasant things in life. . . But I’m beginning to consider it. </a:t>
            </a:r>
            <a:r>
              <a:rPr lang="en-US" sz="1600" b="1" dirty="0" smtClean="0">
                <a:solidFill>
                  <a:srgbClr val="FFFF00"/>
                </a:solidFill>
              </a:rPr>
              <a:t>“ </a:t>
            </a:r>
          </a:p>
          <a:p>
            <a:pPr algn="r"/>
            <a:r>
              <a:rPr lang="en-US" sz="1600" b="1" dirty="0">
                <a:solidFill>
                  <a:srgbClr val="FFFF00"/>
                </a:solidFill>
              </a:rPr>
              <a:t> </a:t>
            </a:r>
            <a:r>
              <a:rPr lang="en-US" sz="1600" b="1" dirty="0" smtClean="0">
                <a:solidFill>
                  <a:srgbClr val="FFFF00"/>
                </a:solidFill>
              </a:rPr>
              <a:t>- Charlie </a:t>
            </a:r>
            <a:r>
              <a:rPr lang="en-US" sz="1600" b="1" dirty="0">
                <a:solidFill>
                  <a:srgbClr val="FFFF00"/>
                </a:solidFill>
              </a:rPr>
              <a:t>Brown</a:t>
            </a:r>
          </a:p>
        </p:txBody>
      </p:sp>
    </p:spTree>
    <p:extLst>
      <p:ext uri="{BB962C8B-B14F-4D97-AF65-F5344CB8AC3E}">
        <p14:creationId xmlns:p14="http://schemas.microsoft.com/office/powerpoint/2010/main" val="323725839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9067800" cy="54864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z="2400" dirty="0" smtClean="0">
                <a:solidFill>
                  <a:srgbClr val="002060"/>
                </a:solidFill>
              </a:rPr>
              <a:t>Established the culture!</a:t>
            </a:r>
          </a:p>
          <a:p>
            <a:pPr lvl="0"/>
            <a:endParaRPr lang="en-US" sz="2400" dirty="0" smtClean="0">
              <a:solidFill>
                <a:srgbClr val="002060"/>
              </a:solidFill>
            </a:endParaRPr>
          </a:p>
          <a:p>
            <a:pPr lvl="0"/>
            <a:r>
              <a:rPr lang="en-US" sz="2400" dirty="0" smtClean="0">
                <a:solidFill>
                  <a:srgbClr val="002060"/>
                </a:solidFill>
              </a:rPr>
              <a:t>Revised Observation and Evaluation documents</a:t>
            </a:r>
          </a:p>
          <a:p>
            <a:pPr lvl="0"/>
            <a:endParaRPr lang="en-US" sz="2400" dirty="0" smtClean="0">
              <a:solidFill>
                <a:srgbClr val="002060"/>
              </a:solidFill>
            </a:endParaRPr>
          </a:p>
          <a:p>
            <a:pPr lvl="0"/>
            <a:r>
              <a:rPr lang="en-US" sz="2400" dirty="0" smtClean="0">
                <a:solidFill>
                  <a:srgbClr val="002060"/>
                </a:solidFill>
              </a:rPr>
              <a:t>Developed a multi-tiered rubric</a:t>
            </a:r>
          </a:p>
          <a:p>
            <a:pPr lvl="0"/>
            <a:endParaRPr lang="en-US" sz="2400" dirty="0" smtClean="0">
              <a:solidFill>
                <a:srgbClr val="002060"/>
              </a:solidFill>
            </a:endParaRPr>
          </a:p>
          <a:p>
            <a:pPr lvl="0"/>
            <a:r>
              <a:rPr lang="en-US" sz="2400" dirty="0" smtClean="0">
                <a:solidFill>
                  <a:srgbClr val="002060"/>
                </a:solidFill>
              </a:rPr>
              <a:t>Identified assessments to be used for measuring Student Growth</a:t>
            </a:r>
          </a:p>
          <a:p>
            <a:pPr lvl="0"/>
            <a:endParaRPr lang="en-US" sz="2400" dirty="0" smtClean="0">
              <a:solidFill>
                <a:srgbClr val="002060"/>
              </a:solidFill>
            </a:endParaRPr>
          </a:p>
          <a:p>
            <a:pPr lvl="0"/>
            <a:r>
              <a:rPr lang="en-US" sz="2400" dirty="0" smtClean="0">
                <a:solidFill>
                  <a:srgbClr val="002060"/>
                </a:solidFill>
              </a:rPr>
              <a:t>Worked towards improving Inter-Rater Reliability and FASTe</a:t>
            </a:r>
          </a:p>
          <a:p>
            <a:pPr lvl="0"/>
            <a:endParaRPr lang="en-US" sz="2400" dirty="0" smtClean="0">
              <a:solidFill>
                <a:srgbClr val="002060"/>
              </a:solidFill>
            </a:endParaRPr>
          </a:p>
          <a:p>
            <a:pPr lvl="0"/>
            <a:r>
              <a:rPr lang="en-US" sz="2400" dirty="0" smtClean="0">
                <a:solidFill>
                  <a:srgbClr val="002060"/>
                </a:solidFill>
              </a:rPr>
              <a:t>Developed Professional Practice template for Principal Evaluation </a:t>
            </a:r>
          </a:p>
          <a:p>
            <a:pPr lvl="0"/>
            <a:endParaRPr lang="en-US" sz="2400" dirty="0" smtClean="0">
              <a:solidFill>
                <a:srgbClr val="002060"/>
              </a:solidFill>
            </a:endParaRPr>
          </a:p>
          <a:p>
            <a:pPr marL="0" lvl="0" indent="0">
              <a:buNone/>
            </a:pPr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-76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algn="ctr"/>
            <a:r>
              <a:rPr lang="en-US" sz="2800" b="1" kern="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MAJOR ACCOMPLISHMENTS DURING PILOT YEAR</a:t>
            </a:r>
            <a:endParaRPr lang="en-US" sz="2800" b="1" kern="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15373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1066800"/>
            <a:ext cx="9067800" cy="1143000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effectLst/>
                <a:latin typeface="+mn-lt"/>
              </a:rPr>
              <a:t>AT THE END OF THE PILOT YEAR, WE…</a:t>
            </a:r>
            <a:endParaRPr lang="en-US" sz="2800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8229600" cy="30480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z="2800" dirty="0" smtClean="0">
                <a:solidFill>
                  <a:srgbClr val="002060"/>
                </a:solidFill>
              </a:rPr>
              <a:t>Are </a:t>
            </a:r>
            <a:r>
              <a:rPr lang="en-US" sz="2800" dirty="0">
                <a:solidFill>
                  <a:srgbClr val="002060"/>
                </a:solidFill>
              </a:rPr>
              <a:t>in a much better place than we were when we started</a:t>
            </a:r>
            <a:r>
              <a:rPr lang="en-US" sz="2800" dirty="0" smtClean="0">
                <a:solidFill>
                  <a:srgbClr val="002060"/>
                </a:solidFill>
              </a:rPr>
              <a:t>!</a:t>
            </a:r>
          </a:p>
          <a:p>
            <a:pPr marL="0" lvl="0" indent="0">
              <a:buNone/>
            </a:pPr>
            <a:endParaRPr lang="en-US" sz="2800" dirty="0">
              <a:solidFill>
                <a:srgbClr val="002060"/>
              </a:solidFill>
            </a:endParaRPr>
          </a:p>
          <a:p>
            <a:pPr lvl="0"/>
            <a:r>
              <a:rPr lang="en-US" sz="2800" dirty="0">
                <a:solidFill>
                  <a:srgbClr val="002060"/>
                </a:solidFill>
              </a:rPr>
              <a:t>Still </a:t>
            </a:r>
            <a:r>
              <a:rPr lang="en-US" sz="2800" dirty="0" smtClean="0">
                <a:solidFill>
                  <a:srgbClr val="002060"/>
                </a:solidFill>
              </a:rPr>
              <a:t>have </a:t>
            </a:r>
            <a:r>
              <a:rPr lang="en-US" sz="2800" dirty="0">
                <a:solidFill>
                  <a:srgbClr val="002060"/>
                </a:solidFill>
              </a:rPr>
              <a:t>a lot of  work to do, especially in the area of Student Growth!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633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FFFF00"/>
                </a:solidFill>
              </a:rPr>
              <a:t>“If you try to be a better dog, sometimes you get an extra cookie. . . “  </a:t>
            </a:r>
            <a:r>
              <a:rPr lang="en-US" b="1" i="1" dirty="0" smtClean="0">
                <a:solidFill>
                  <a:srgbClr val="FFFF00"/>
                </a:solidFill>
              </a:rPr>
              <a:t>Snoopy</a:t>
            </a:r>
            <a:endParaRPr lang="en-US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22681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993529"/>
            <a:ext cx="9067800" cy="1143000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During the 2012-2013 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field test year,  </a:t>
            </a:r>
            <a:endParaRPr lang="en-US" sz="2800" b="1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191000"/>
          </a:xfrm>
          <a:solidFill>
            <a:schemeClr val="bg1"/>
          </a:solidFill>
        </p:spPr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QACPS included all 14 schools, all </a:t>
            </a:r>
            <a:r>
              <a:rPr lang="en-US" sz="2400" dirty="0" smtClean="0">
                <a:solidFill>
                  <a:srgbClr val="002060"/>
                </a:solidFill>
              </a:rPr>
              <a:t>principals, </a:t>
            </a:r>
            <a:r>
              <a:rPr lang="en-US" sz="2400" dirty="0">
                <a:solidFill>
                  <a:srgbClr val="002060"/>
                </a:solidFill>
              </a:rPr>
              <a:t>and nearly all teachers in the Field </a:t>
            </a:r>
            <a:r>
              <a:rPr lang="en-US" sz="2400" dirty="0" smtClean="0">
                <a:solidFill>
                  <a:srgbClr val="002060"/>
                </a:solidFill>
              </a:rPr>
              <a:t>Test</a:t>
            </a:r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Key stakeholder groups received PD on Student Learning Outcomes through </a:t>
            </a:r>
            <a:r>
              <a:rPr lang="en-US" sz="2400" dirty="0" smtClean="0">
                <a:solidFill>
                  <a:srgbClr val="002060"/>
                </a:solidFill>
              </a:rPr>
              <a:t>MSDE</a:t>
            </a:r>
            <a:endParaRPr lang="en-US" sz="24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</a:rPr>
              <a:t>Teachers received PD on SLOs through their </a:t>
            </a:r>
            <a:r>
              <a:rPr lang="en-US" sz="2400" dirty="0" smtClean="0">
                <a:solidFill>
                  <a:srgbClr val="002060"/>
                </a:solidFill>
              </a:rPr>
              <a:t>Principals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Established </a:t>
            </a:r>
            <a:r>
              <a:rPr lang="en-US" sz="2400" dirty="0">
                <a:solidFill>
                  <a:srgbClr val="002060"/>
                </a:solidFill>
              </a:rPr>
              <a:t>Student Growth </a:t>
            </a:r>
            <a:r>
              <a:rPr lang="en-US" sz="2400" dirty="0" smtClean="0">
                <a:solidFill>
                  <a:srgbClr val="002060"/>
                </a:solidFill>
              </a:rPr>
              <a:t>models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Completed </a:t>
            </a:r>
            <a:r>
              <a:rPr lang="en-US" sz="2400" dirty="0">
                <a:solidFill>
                  <a:srgbClr val="002060"/>
                </a:solidFill>
              </a:rPr>
              <a:t>our Field Test report for </a:t>
            </a:r>
            <a:r>
              <a:rPr lang="en-US" sz="2400" dirty="0" smtClean="0">
                <a:solidFill>
                  <a:srgbClr val="002060"/>
                </a:solidFill>
              </a:rPr>
              <a:t>MSDE</a:t>
            </a:r>
            <a:endParaRPr lang="en-US" sz="24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</a:rPr>
              <a:t>Developed </a:t>
            </a:r>
            <a:r>
              <a:rPr lang="en-US" sz="2400" dirty="0" smtClean="0">
                <a:solidFill>
                  <a:srgbClr val="002060"/>
                </a:solidFill>
              </a:rPr>
              <a:t>DVDs </a:t>
            </a:r>
            <a:r>
              <a:rPr lang="en-US" sz="2400" dirty="0">
                <a:solidFill>
                  <a:srgbClr val="002060"/>
                </a:solidFill>
              </a:rPr>
              <a:t>to </a:t>
            </a:r>
            <a:r>
              <a:rPr lang="en-US" sz="2400" dirty="0" smtClean="0">
                <a:solidFill>
                  <a:srgbClr val="002060"/>
                </a:solidFill>
              </a:rPr>
              <a:t>share with Teachers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5931" y="162532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“A life should be planned inning by inning</a:t>
            </a:r>
            <a:r>
              <a:rPr lang="en-US" b="1" dirty="0" smtClean="0">
                <a:solidFill>
                  <a:srgbClr val="FFFF00"/>
                </a:solidFill>
              </a:rPr>
              <a:t>.” -  </a:t>
            </a:r>
            <a:r>
              <a:rPr lang="en-US" b="1" dirty="0">
                <a:solidFill>
                  <a:srgbClr val="FFFF00"/>
                </a:solidFill>
              </a:rPr>
              <a:t>Peppermint Patty</a:t>
            </a:r>
          </a:p>
        </p:txBody>
      </p:sp>
    </p:spTree>
    <p:extLst>
      <p:ext uri="{BB962C8B-B14F-4D97-AF65-F5344CB8AC3E}">
        <p14:creationId xmlns:p14="http://schemas.microsoft.com/office/powerpoint/2010/main" val="19831614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abstract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Green circles design template">
  <a:themeElements>
    <a:clrScheme name="Default Design 12">
      <a:dk1>
        <a:srgbClr val="85B34D"/>
      </a:dk1>
      <a:lt1>
        <a:srgbClr val="C4DDC3"/>
      </a:lt1>
      <a:dk2>
        <a:srgbClr val="AAC4A0"/>
      </a:dk2>
      <a:lt2>
        <a:srgbClr val="336699"/>
      </a:lt2>
      <a:accent1>
        <a:srgbClr val="4A8A5B"/>
      </a:accent1>
      <a:accent2>
        <a:srgbClr val="90B292"/>
      </a:accent2>
      <a:accent3>
        <a:srgbClr val="DEEBDE"/>
      </a:accent3>
      <a:accent4>
        <a:srgbClr val="719840"/>
      </a:accent4>
      <a:accent5>
        <a:srgbClr val="B1C4B5"/>
      </a:accent5>
      <a:accent6>
        <a:srgbClr val="82A184"/>
      </a:accent6>
      <a:hlink>
        <a:srgbClr val="B2CBE6"/>
      </a:hlink>
      <a:folHlink>
        <a:srgbClr val="CCFFCC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65A5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E2DC6C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EEEBBA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7E1C8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D8EEE0"/>
        </a:accent5>
        <a:accent6>
          <a:srgbClr val="B9B9E7"/>
        </a:accent6>
        <a:hlink>
          <a:srgbClr val="339966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63C78B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59B47D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5FA16A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55915F"/>
        </a:accent6>
        <a:hlink>
          <a:srgbClr val="CC99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6600"/>
        </a:dk1>
        <a:lt1>
          <a:srgbClr val="FFCC99"/>
        </a:lt1>
        <a:dk2>
          <a:srgbClr val="DFD293"/>
        </a:dk2>
        <a:lt2>
          <a:srgbClr val="5C1F00"/>
        </a:lt2>
        <a:accent1>
          <a:srgbClr val="DCEDC7"/>
        </a:accent1>
        <a:accent2>
          <a:srgbClr val="B64646"/>
        </a:accent2>
        <a:accent3>
          <a:srgbClr val="FFE2CA"/>
        </a:accent3>
        <a:accent4>
          <a:srgbClr val="005600"/>
        </a:accent4>
        <a:accent5>
          <a:srgbClr val="EBF4E0"/>
        </a:accent5>
        <a:accent6>
          <a:srgbClr val="A53F3F"/>
        </a:accent6>
        <a:hlink>
          <a:srgbClr val="CC9900"/>
        </a:hlink>
        <a:folHlink>
          <a:srgbClr val="33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00"/>
        </a:dk1>
        <a:lt1>
          <a:srgbClr val="99CCFF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75B978"/>
        </a:accent2>
        <a:accent3>
          <a:srgbClr val="CAE2FF"/>
        </a:accent3>
        <a:accent4>
          <a:srgbClr val="002A00"/>
        </a:accent4>
        <a:accent5>
          <a:srgbClr val="ADB8E2"/>
        </a:accent5>
        <a:accent6>
          <a:srgbClr val="69A76C"/>
        </a:accent6>
        <a:hlink>
          <a:srgbClr val="C3E9C6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4D4D4D"/>
        </a:dk1>
        <a:lt1>
          <a:srgbClr val="C6C8C0"/>
        </a:lt1>
        <a:dk2>
          <a:srgbClr val="D1D1CB"/>
        </a:dk2>
        <a:lt2>
          <a:srgbClr val="777777"/>
        </a:lt2>
        <a:accent1>
          <a:srgbClr val="70A275"/>
        </a:accent1>
        <a:accent2>
          <a:srgbClr val="72A4B6"/>
        </a:accent2>
        <a:accent3>
          <a:srgbClr val="DFE0DC"/>
        </a:accent3>
        <a:accent4>
          <a:srgbClr val="404040"/>
        </a:accent4>
        <a:accent5>
          <a:srgbClr val="BBCEBD"/>
        </a:accent5>
        <a:accent6>
          <a:srgbClr val="6794A5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663300"/>
        </a:dk1>
        <a:lt1>
          <a:srgbClr val="D6C0A6"/>
        </a:lt1>
        <a:dk2>
          <a:srgbClr val="DFC08D"/>
        </a:dk2>
        <a:lt2>
          <a:srgbClr val="2D2015"/>
        </a:lt2>
        <a:accent1>
          <a:srgbClr val="67956E"/>
        </a:accent1>
        <a:accent2>
          <a:srgbClr val="8F5F2F"/>
        </a:accent2>
        <a:accent3>
          <a:srgbClr val="E8DCD0"/>
        </a:accent3>
        <a:accent4>
          <a:srgbClr val="562A00"/>
        </a:accent4>
        <a:accent5>
          <a:srgbClr val="B8C8BA"/>
        </a:accent5>
        <a:accent6>
          <a:srgbClr val="81552A"/>
        </a:accent6>
        <a:hlink>
          <a:srgbClr val="CCB400"/>
        </a:hlink>
        <a:folHlink>
          <a:srgbClr val="D0D7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006600"/>
        </a:dk1>
        <a:lt1>
          <a:srgbClr val="8FC3AD"/>
        </a:lt1>
        <a:dk2>
          <a:srgbClr val="FFFF99"/>
        </a:dk2>
        <a:lt2>
          <a:srgbClr val="005A58"/>
        </a:lt2>
        <a:accent1>
          <a:srgbClr val="E3E0C5"/>
        </a:accent1>
        <a:accent2>
          <a:srgbClr val="99CC98"/>
        </a:accent2>
        <a:accent3>
          <a:srgbClr val="C6DED3"/>
        </a:accent3>
        <a:accent4>
          <a:srgbClr val="005600"/>
        </a:accent4>
        <a:accent5>
          <a:srgbClr val="EFEDDF"/>
        </a:accent5>
        <a:accent6>
          <a:srgbClr val="8AB989"/>
        </a:accent6>
        <a:hlink>
          <a:srgbClr val="57A97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85B34D"/>
        </a:dk1>
        <a:lt1>
          <a:srgbClr val="C4DDC3"/>
        </a:lt1>
        <a:dk2>
          <a:srgbClr val="AAC4A0"/>
        </a:dk2>
        <a:lt2>
          <a:srgbClr val="336699"/>
        </a:lt2>
        <a:accent1>
          <a:srgbClr val="4A8A5B"/>
        </a:accent1>
        <a:accent2>
          <a:srgbClr val="90B292"/>
        </a:accent2>
        <a:accent3>
          <a:srgbClr val="DEEBDE"/>
        </a:accent3>
        <a:accent4>
          <a:srgbClr val="719840"/>
        </a:accent4>
        <a:accent5>
          <a:srgbClr val="B1C4B5"/>
        </a:accent5>
        <a:accent6>
          <a:srgbClr val="82A184"/>
        </a:accent6>
        <a:hlink>
          <a:srgbClr val="B2CBE6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BoxedArt_AbstractDesign</Template>
  <TotalTime>1527</TotalTime>
  <Words>4554</Words>
  <Application>Microsoft Office PowerPoint</Application>
  <PresentationFormat>On-screen Show (4:3)</PresentationFormat>
  <Paragraphs>408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01abstract</vt:lpstr>
      <vt:lpstr>3_Custom Design</vt:lpstr>
      <vt:lpstr>Custom Design</vt:lpstr>
      <vt:lpstr>1_Custom Design</vt:lpstr>
      <vt:lpstr>Green circles design template</vt:lpstr>
      <vt:lpstr>QACPS’ Journey to Teacher Principal Evaluation</vt:lpstr>
      <vt:lpstr>PowerPoint Presentation</vt:lpstr>
      <vt:lpstr>SCHOOL PERFORMANCE DATA</vt:lpstr>
      <vt:lpstr>AS A RESULT OF THE EDUCATION  REFORM ACT OF 2010 . . .</vt:lpstr>
      <vt:lpstr>PowerPoint Presentation</vt:lpstr>
      <vt:lpstr>QACPS WAS ONE OF 7 COUNTIES TO  PARTICIPATE IN THE MSDE PILOT IN 2011-2012</vt:lpstr>
      <vt:lpstr>PowerPoint Presentation</vt:lpstr>
      <vt:lpstr>AT THE END OF THE PILOT YEAR, WE…</vt:lpstr>
      <vt:lpstr>During the 2012-2013 field test year,  </vt:lpstr>
      <vt:lpstr>WE ARE CURRENTLY WORKING ON:</vt:lpstr>
      <vt:lpstr>OUR SUCCESSES</vt:lpstr>
      <vt:lpstr>PowerPoint Presentation</vt:lpstr>
      <vt:lpstr>OUR CHALLENGES</vt:lpstr>
      <vt:lpstr>The Journey Continues</vt:lpstr>
      <vt:lpstr>PowerPoint Presentation</vt:lpstr>
      <vt:lpstr>PowerPoint Presentation</vt:lpstr>
      <vt:lpstr>PowerPoint Presentation</vt:lpstr>
    </vt:vector>
  </TitlesOfParts>
  <Company>QACPS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ComTek</dc:creator>
  <cp:lastModifiedBy>Default</cp:lastModifiedBy>
  <cp:revision>166</cp:revision>
  <dcterms:created xsi:type="dcterms:W3CDTF">2013-03-14T17:22:52Z</dcterms:created>
  <dcterms:modified xsi:type="dcterms:W3CDTF">2013-03-26T12:09:37Z</dcterms:modified>
</cp:coreProperties>
</file>